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7"/>
  </p:notesMasterIdLst>
  <p:sldIdLst>
    <p:sldId id="256" r:id="rId2"/>
    <p:sldId id="262" r:id="rId3"/>
    <p:sldId id="261" r:id="rId4"/>
    <p:sldId id="264" r:id="rId5"/>
    <p:sldId id="489" r:id="rId6"/>
    <p:sldId id="265" r:id="rId7"/>
    <p:sldId id="268" r:id="rId8"/>
    <p:sldId id="491" r:id="rId9"/>
    <p:sldId id="492" r:id="rId10"/>
    <p:sldId id="490" r:id="rId11"/>
    <p:sldId id="269" r:id="rId12"/>
    <p:sldId id="271" r:id="rId13"/>
    <p:sldId id="270" r:id="rId14"/>
    <p:sldId id="272" r:id="rId15"/>
    <p:sldId id="274" r:id="rId16"/>
    <p:sldId id="273" r:id="rId17"/>
    <p:sldId id="346" r:id="rId18"/>
    <p:sldId id="345" r:id="rId19"/>
    <p:sldId id="344" r:id="rId20"/>
    <p:sldId id="276" r:id="rId21"/>
    <p:sldId id="278" r:id="rId22"/>
    <p:sldId id="347" r:id="rId23"/>
    <p:sldId id="348" r:id="rId24"/>
    <p:sldId id="312" r:id="rId25"/>
    <p:sldId id="280" r:id="rId26"/>
    <p:sldId id="281" r:id="rId27"/>
    <p:sldId id="283" r:id="rId28"/>
    <p:sldId id="313" r:id="rId29"/>
    <p:sldId id="287" r:id="rId30"/>
    <p:sldId id="289" r:id="rId31"/>
    <p:sldId id="300" r:id="rId32"/>
    <p:sldId id="314" r:id="rId33"/>
    <p:sldId id="315" r:id="rId34"/>
    <p:sldId id="316" r:id="rId35"/>
    <p:sldId id="321" r:id="rId36"/>
    <p:sldId id="320" r:id="rId37"/>
    <p:sldId id="322" r:id="rId38"/>
    <p:sldId id="301" r:id="rId39"/>
    <p:sldId id="336" r:id="rId40"/>
    <p:sldId id="338" r:id="rId41"/>
    <p:sldId id="323" r:id="rId42"/>
    <p:sldId id="303" r:id="rId43"/>
    <p:sldId id="324" r:id="rId44"/>
    <p:sldId id="325" r:id="rId45"/>
    <p:sldId id="305" r:id="rId46"/>
    <p:sldId id="326" r:id="rId47"/>
    <p:sldId id="306" r:id="rId48"/>
    <p:sldId id="307" r:id="rId49"/>
    <p:sldId id="308" r:id="rId50"/>
    <p:sldId id="349" r:id="rId51"/>
    <p:sldId id="350" r:id="rId52"/>
    <p:sldId id="351" r:id="rId53"/>
    <p:sldId id="352" r:id="rId54"/>
    <p:sldId id="353" r:id="rId55"/>
    <p:sldId id="354" r:id="rId56"/>
    <p:sldId id="355" r:id="rId57"/>
    <p:sldId id="356" r:id="rId58"/>
    <p:sldId id="357" r:id="rId59"/>
    <p:sldId id="360" r:id="rId60"/>
    <p:sldId id="361" r:id="rId61"/>
    <p:sldId id="362" r:id="rId62"/>
    <p:sldId id="363" r:id="rId63"/>
    <p:sldId id="364" r:id="rId64"/>
    <p:sldId id="365" r:id="rId65"/>
    <p:sldId id="367" r:id="rId66"/>
    <p:sldId id="368" r:id="rId67"/>
    <p:sldId id="366" r:id="rId68"/>
    <p:sldId id="369" r:id="rId69"/>
    <p:sldId id="371" r:id="rId70"/>
    <p:sldId id="376" r:id="rId71"/>
    <p:sldId id="263" r:id="rId72"/>
    <p:sldId id="372" r:id="rId73"/>
    <p:sldId id="373" r:id="rId74"/>
    <p:sldId id="374" r:id="rId75"/>
    <p:sldId id="375" r:id="rId76"/>
    <p:sldId id="317" r:id="rId77"/>
    <p:sldId id="377" r:id="rId78"/>
    <p:sldId id="378" r:id="rId79"/>
    <p:sldId id="380" r:id="rId80"/>
    <p:sldId id="485" r:id="rId81"/>
    <p:sldId id="381" r:id="rId82"/>
    <p:sldId id="279" r:id="rId83"/>
    <p:sldId id="277" r:id="rId84"/>
    <p:sldId id="382" r:id="rId85"/>
    <p:sldId id="484" r:id="rId86"/>
    <p:sldId id="442" r:id="rId87"/>
    <p:sldId id="443" r:id="rId88"/>
    <p:sldId id="444" r:id="rId89"/>
    <p:sldId id="472" r:id="rId90"/>
    <p:sldId id="445" r:id="rId91"/>
    <p:sldId id="284" r:id="rId92"/>
    <p:sldId id="473" r:id="rId93"/>
    <p:sldId id="474" r:id="rId94"/>
    <p:sldId id="486" r:id="rId95"/>
    <p:sldId id="488" r:id="rId96"/>
    <p:sldId id="327" r:id="rId97"/>
    <p:sldId id="328" r:id="rId98"/>
    <p:sldId id="476" r:id="rId99"/>
    <p:sldId id="478" r:id="rId100"/>
    <p:sldId id="479" r:id="rId101"/>
    <p:sldId id="480" r:id="rId102"/>
    <p:sldId id="481" r:id="rId103"/>
    <p:sldId id="482" r:id="rId104"/>
    <p:sldId id="483" r:id="rId105"/>
    <p:sldId id="330" r:id="rId106"/>
    <p:sldId id="288" r:id="rId107"/>
    <p:sldId id="329" r:id="rId108"/>
    <p:sldId id="294" r:id="rId109"/>
    <p:sldId id="341" r:id="rId110"/>
    <p:sldId id="332" r:id="rId111"/>
    <p:sldId id="337" r:id="rId112"/>
    <p:sldId id="299" r:id="rId113"/>
    <p:sldId id="339" r:id="rId114"/>
    <p:sldId id="487" r:id="rId115"/>
    <p:sldId id="342" r:id="rId1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529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73" autoAdjust="0"/>
    <p:restoredTop sz="84437" autoAdjust="0"/>
  </p:normalViewPr>
  <p:slideViewPr>
    <p:cSldViewPr snapToGrid="0">
      <p:cViewPr varScale="1">
        <p:scale>
          <a:sx n="97" d="100"/>
          <a:sy n="97" d="100"/>
        </p:scale>
        <p:origin x="127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iagrams/_rels/data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_rels/data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7.svg"/></Relationships>
</file>

<file path=ppt/diagrams/_rels/data3.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7.svg"/></Relationships>
</file>

<file path=ppt/diagrams/_rels/drawing3.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8914F1-569D-4E28-824A-D7B7DA7D7942}" type="doc">
      <dgm:prSet loTypeId="urn:microsoft.com/office/officeart/2018/5/layout/CenteredIconLabelDescriptionList" loCatId="icon" qsTypeId="urn:microsoft.com/office/officeart/2005/8/quickstyle/simple1" qsCatId="simple" csTypeId="urn:microsoft.com/office/officeart/2005/8/colors/colorful2" csCatId="colorful" phldr="1"/>
      <dgm:spPr/>
      <dgm:t>
        <a:bodyPr/>
        <a:lstStyle/>
        <a:p>
          <a:endParaRPr lang="en-US"/>
        </a:p>
      </dgm:t>
    </dgm:pt>
    <dgm:pt modelId="{40FDAC3D-6849-4388-B789-5AFD25106D31}">
      <dgm:prSet/>
      <dgm:spPr/>
      <dgm:t>
        <a:bodyPr/>
        <a:lstStyle/>
        <a:p>
          <a:pPr>
            <a:lnSpc>
              <a:spcPct val="100000"/>
            </a:lnSpc>
            <a:defRPr b="1"/>
          </a:pPr>
          <a:r>
            <a:rPr lang="en-US"/>
            <a:t>Database relazionali </a:t>
          </a:r>
        </a:p>
      </dgm:t>
    </dgm:pt>
    <dgm:pt modelId="{BB020D27-AB53-4B2B-85D5-CBE2BB39A01B}" type="parTrans" cxnId="{D4D395FC-4501-4FC6-91D8-0B007E243822}">
      <dgm:prSet/>
      <dgm:spPr/>
      <dgm:t>
        <a:bodyPr/>
        <a:lstStyle/>
        <a:p>
          <a:endParaRPr lang="en-US"/>
        </a:p>
      </dgm:t>
    </dgm:pt>
    <dgm:pt modelId="{55D738DA-F2F1-464D-9E9D-022922778F37}" type="sibTrans" cxnId="{D4D395FC-4501-4FC6-91D8-0B007E243822}">
      <dgm:prSet/>
      <dgm:spPr/>
      <dgm:t>
        <a:bodyPr/>
        <a:lstStyle/>
        <a:p>
          <a:endParaRPr lang="en-US"/>
        </a:p>
      </dgm:t>
    </dgm:pt>
    <dgm:pt modelId="{806DF096-42FB-40EF-9B3F-925D9064DEB8}">
      <dgm:prSet/>
      <dgm:spPr/>
      <dgm:t>
        <a:bodyPr/>
        <a:lstStyle/>
        <a:p>
          <a:pPr>
            <a:lnSpc>
              <a:spcPct val="100000"/>
            </a:lnSpc>
          </a:pPr>
          <a:r>
            <a:rPr lang="en-US" dirty="0"/>
            <a:t>MSSQL,</a:t>
          </a:r>
        </a:p>
      </dgm:t>
    </dgm:pt>
    <dgm:pt modelId="{07838A94-21D0-472D-ABF8-AB6DE332B7F0}" type="parTrans" cxnId="{0244256B-D714-4474-9100-57956392DACB}">
      <dgm:prSet/>
      <dgm:spPr/>
      <dgm:t>
        <a:bodyPr/>
        <a:lstStyle/>
        <a:p>
          <a:endParaRPr lang="en-US"/>
        </a:p>
      </dgm:t>
    </dgm:pt>
    <dgm:pt modelId="{D54DFA5D-A59D-48BC-9188-FBFF36916B2B}" type="sibTrans" cxnId="{0244256B-D714-4474-9100-57956392DACB}">
      <dgm:prSet/>
      <dgm:spPr/>
      <dgm:t>
        <a:bodyPr/>
        <a:lstStyle/>
        <a:p>
          <a:endParaRPr lang="en-US"/>
        </a:p>
      </dgm:t>
    </dgm:pt>
    <dgm:pt modelId="{910A1809-8782-497B-B21C-2347EFAFA279}">
      <dgm:prSet/>
      <dgm:spPr/>
      <dgm:t>
        <a:bodyPr/>
        <a:lstStyle/>
        <a:p>
          <a:pPr>
            <a:lnSpc>
              <a:spcPct val="100000"/>
            </a:lnSpc>
          </a:pPr>
          <a:r>
            <a:rPr lang="en-US"/>
            <a:t>MySQL,</a:t>
          </a:r>
        </a:p>
      </dgm:t>
    </dgm:pt>
    <dgm:pt modelId="{B253B9DA-670F-4195-BD5D-4E020B270824}" type="parTrans" cxnId="{DB53978A-D7E0-4B19-BE5C-CA81D218758F}">
      <dgm:prSet/>
      <dgm:spPr/>
      <dgm:t>
        <a:bodyPr/>
        <a:lstStyle/>
        <a:p>
          <a:endParaRPr lang="en-US"/>
        </a:p>
      </dgm:t>
    </dgm:pt>
    <dgm:pt modelId="{A6F302E6-C7B9-41E0-B471-27E759BD3457}" type="sibTrans" cxnId="{DB53978A-D7E0-4B19-BE5C-CA81D218758F}">
      <dgm:prSet/>
      <dgm:spPr/>
      <dgm:t>
        <a:bodyPr/>
        <a:lstStyle/>
        <a:p>
          <a:endParaRPr lang="en-US"/>
        </a:p>
      </dgm:t>
    </dgm:pt>
    <dgm:pt modelId="{8EC817BC-36FD-4E3A-8102-E72977FBC409}">
      <dgm:prSet/>
      <dgm:spPr/>
      <dgm:t>
        <a:bodyPr/>
        <a:lstStyle/>
        <a:p>
          <a:pPr>
            <a:lnSpc>
              <a:spcPct val="100000"/>
            </a:lnSpc>
          </a:pPr>
          <a:r>
            <a:rPr lang="en-US"/>
            <a:t>Oracle</a:t>
          </a:r>
        </a:p>
      </dgm:t>
    </dgm:pt>
    <dgm:pt modelId="{FF47FBA8-59CB-4060-967E-1F6C83D8BEDD}" type="parTrans" cxnId="{A5105D21-8D02-4DBA-9F9C-42227A838F2D}">
      <dgm:prSet/>
      <dgm:spPr/>
      <dgm:t>
        <a:bodyPr/>
        <a:lstStyle/>
        <a:p>
          <a:endParaRPr lang="en-US"/>
        </a:p>
      </dgm:t>
    </dgm:pt>
    <dgm:pt modelId="{80417E24-B194-4850-AEDA-E40B2878DC82}" type="sibTrans" cxnId="{A5105D21-8D02-4DBA-9F9C-42227A838F2D}">
      <dgm:prSet/>
      <dgm:spPr/>
      <dgm:t>
        <a:bodyPr/>
        <a:lstStyle/>
        <a:p>
          <a:endParaRPr lang="en-US"/>
        </a:p>
      </dgm:t>
    </dgm:pt>
    <dgm:pt modelId="{D039633F-BA06-4425-8A23-5020BFD15798}">
      <dgm:prSet/>
      <dgm:spPr/>
      <dgm:t>
        <a:bodyPr/>
        <a:lstStyle/>
        <a:p>
          <a:pPr>
            <a:lnSpc>
              <a:spcPct val="100000"/>
            </a:lnSpc>
          </a:pPr>
          <a:r>
            <a:rPr lang="en-US"/>
            <a:t>Postgres</a:t>
          </a:r>
        </a:p>
      </dgm:t>
    </dgm:pt>
    <dgm:pt modelId="{5687BCE4-55B5-4570-A3E9-EC6538FF0236}" type="parTrans" cxnId="{07DD46D4-DC32-4D28-A589-CC23CD2121F7}">
      <dgm:prSet/>
      <dgm:spPr/>
      <dgm:t>
        <a:bodyPr/>
        <a:lstStyle/>
        <a:p>
          <a:endParaRPr lang="en-US"/>
        </a:p>
      </dgm:t>
    </dgm:pt>
    <dgm:pt modelId="{03CDA592-9B98-4AE6-8C8A-4A6813CF625B}" type="sibTrans" cxnId="{07DD46D4-DC32-4D28-A589-CC23CD2121F7}">
      <dgm:prSet/>
      <dgm:spPr/>
      <dgm:t>
        <a:bodyPr/>
        <a:lstStyle/>
        <a:p>
          <a:endParaRPr lang="en-US"/>
        </a:p>
      </dgm:t>
    </dgm:pt>
    <dgm:pt modelId="{06FAA4F1-2E4A-4DD8-99BC-CFE5F972CFB5}">
      <dgm:prSet/>
      <dgm:spPr/>
      <dgm:t>
        <a:bodyPr/>
        <a:lstStyle/>
        <a:p>
          <a:pPr>
            <a:lnSpc>
              <a:spcPct val="100000"/>
            </a:lnSpc>
            <a:defRPr b="1"/>
          </a:pPr>
          <a:r>
            <a:rPr lang="en-US"/>
            <a:t>Pricing / SLA </a:t>
          </a:r>
        </a:p>
      </dgm:t>
    </dgm:pt>
    <dgm:pt modelId="{EB4ED712-FBAB-4CB5-81FE-016D378DC821}" type="parTrans" cxnId="{97EF190B-4BB4-4A33-975B-22B9FC6A2AE4}">
      <dgm:prSet/>
      <dgm:spPr/>
      <dgm:t>
        <a:bodyPr/>
        <a:lstStyle/>
        <a:p>
          <a:endParaRPr lang="en-US"/>
        </a:p>
      </dgm:t>
    </dgm:pt>
    <dgm:pt modelId="{FCFADFE4-B001-4EB1-8CE7-038DCA97ADAA}" type="sibTrans" cxnId="{97EF190B-4BB4-4A33-975B-22B9FC6A2AE4}">
      <dgm:prSet/>
      <dgm:spPr/>
      <dgm:t>
        <a:bodyPr/>
        <a:lstStyle/>
        <a:p>
          <a:endParaRPr lang="en-US"/>
        </a:p>
      </dgm:t>
    </dgm:pt>
    <dgm:pt modelId="{CEAE9DD2-C733-4A42-9528-3A9DC2C9A29B}">
      <dgm:prSet/>
      <dgm:spPr/>
      <dgm:t>
        <a:bodyPr/>
        <a:lstStyle/>
        <a:p>
          <a:pPr>
            <a:lnSpc>
              <a:spcPct val="100000"/>
            </a:lnSpc>
          </a:pPr>
          <a:r>
            <a:rPr lang="en-US" dirty="0" err="1"/>
            <a:t>Prestazioni</a:t>
          </a:r>
          <a:endParaRPr lang="en-US" dirty="0"/>
        </a:p>
      </dgm:t>
    </dgm:pt>
    <dgm:pt modelId="{C24F6F50-B52B-412F-8487-2D6BD6FBF40F}" type="parTrans" cxnId="{E2B2DF4C-6BF9-4713-87B7-302E43E097F7}">
      <dgm:prSet/>
      <dgm:spPr/>
      <dgm:t>
        <a:bodyPr/>
        <a:lstStyle/>
        <a:p>
          <a:endParaRPr lang="en-US"/>
        </a:p>
      </dgm:t>
    </dgm:pt>
    <dgm:pt modelId="{93910145-C6D5-482D-9041-1BB146924E3E}" type="sibTrans" cxnId="{E2B2DF4C-6BF9-4713-87B7-302E43E097F7}">
      <dgm:prSet/>
      <dgm:spPr/>
      <dgm:t>
        <a:bodyPr/>
        <a:lstStyle/>
        <a:p>
          <a:endParaRPr lang="en-US"/>
        </a:p>
      </dgm:t>
    </dgm:pt>
    <dgm:pt modelId="{42EAABC3-9A0D-4BFF-909A-E3A9DFC9AE98}">
      <dgm:prSet/>
      <dgm:spPr/>
      <dgm:t>
        <a:bodyPr/>
        <a:lstStyle/>
        <a:p>
          <a:pPr>
            <a:lnSpc>
              <a:spcPct val="100000"/>
            </a:lnSpc>
          </a:pPr>
          <a:r>
            <a:rPr lang="en-US"/>
            <a:t>Volumi</a:t>
          </a:r>
        </a:p>
      </dgm:t>
    </dgm:pt>
    <dgm:pt modelId="{2AAC65EB-B217-43C8-B3DA-EA702A22A163}" type="parTrans" cxnId="{56C483EB-F4F6-42DF-BBD6-7F34FE1DE6B4}">
      <dgm:prSet/>
      <dgm:spPr/>
      <dgm:t>
        <a:bodyPr/>
        <a:lstStyle/>
        <a:p>
          <a:endParaRPr lang="en-US"/>
        </a:p>
      </dgm:t>
    </dgm:pt>
    <dgm:pt modelId="{5D9A20A6-2BF0-4247-B744-593DAEDA0EAD}" type="sibTrans" cxnId="{56C483EB-F4F6-42DF-BBD6-7F34FE1DE6B4}">
      <dgm:prSet/>
      <dgm:spPr/>
      <dgm:t>
        <a:bodyPr/>
        <a:lstStyle/>
        <a:p>
          <a:endParaRPr lang="en-US"/>
        </a:p>
      </dgm:t>
    </dgm:pt>
    <dgm:pt modelId="{A60B21A4-3A0D-449E-88D2-DD6FBB491962}">
      <dgm:prSet/>
      <dgm:spPr/>
      <dgm:t>
        <a:bodyPr/>
        <a:lstStyle/>
        <a:p>
          <a:pPr>
            <a:lnSpc>
              <a:spcPct val="100000"/>
            </a:lnSpc>
          </a:pPr>
          <a:r>
            <a:rPr lang="en-US"/>
            <a:t>Disponibilità</a:t>
          </a:r>
        </a:p>
      </dgm:t>
    </dgm:pt>
    <dgm:pt modelId="{2755028B-83FC-4CF4-9252-FDB283572C18}" type="parTrans" cxnId="{CC8551B1-AD0B-48E6-8CF8-714FDB35A6D9}">
      <dgm:prSet/>
      <dgm:spPr/>
      <dgm:t>
        <a:bodyPr/>
        <a:lstStyle/>
        <a:p>
          <a:endParaRPr lang="en-US"/>
        </a:p>
      </dgm:t>
    </dgm:pt>
    <dgm:pt modelId="{0A0D62F0-ADB5-4006-8536-2CDE21954E31}" type="sibTrans" cxnId="{CC8551B1-AD0B-48E6-8CF8-714FDB35A6D9}">
      <dgm:prSet/>
      <dgm:spPr/>
      <dgm:t>
        <a:bodyPr/>
        <a:lstStyle/>
        <a:p>
          <a:endParaRPr lang="en-US"/>
        </a:p>
      </dgm:t>
    </dgm:pt>
    <dgm:pt modelId="{320519E4-485B-4A5B-B6C6-845A14732D8E}" type="pres">
      <dgm:prSet presAssocID="{628914F1-569D-4E28-824A-D7B7DA7D7942}" presName="root" presStyleCnt="0">
        <dgm:presLayoutVars>
          <dgm:dir/>
          <dgm:resizeHandles val="exact"/>
        </dgm:presLayoutVars>
      </dgm:prSet>
      <dgm:spPr/>
    </dgm:pt>
    <dgm:pt modelId="{56FB0CE0-B220-46D8-8DB2-9EB0CC6AA700}" type="pres">
      <dgm:prSet presAssocID="{40FDAC3D-6849-4388-B789-5AFD25106D31}" presName="compNode" presStyleCnt="0"/>
      <dgm:spPr/>
    </dgm:pt>
    <dgm:pt modelId="{554E3EF0-2DB8-466F-A23D-A7B655D24892}" type="pres">
      <dgm:prSet presAssocID="{40FDAC3D-6849-4388-B789-5AFD25106D3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2EE9500F-D6A4-4AA7-8A6A-8142E7E448A3}" type="pres">
      <dgm:prSet presAssocID="{40FDAC3D-6849-4388-B789-5AFD25106D31}" presName="iconSpace" presStyleCnt="0"/>
      <dgm:spPr/>
    </dgm:pt>
    <dgm:pt modelId="{35B82155-8718-4183-8088-5F7B1D997ABB}" type="pres">
      <dgm:prSet presAssocID="{40FDAC3D-6849-4388-B789-5AFD25106D31}" presName="parTx" presStyleLbl="revTx" presStyleIdx="0" presStyleCnt="4">
        <dgm:presLayoutVars>
          <dgm:chMax val="0"/>
          <dgm:chPref val="0"/>
        </dgm:presLayoutVars>
      </dgm:prSet>
      <dgm:spPr/>
    </dgm:pt>
    <dgm:pt modelId="{72CBFA10-BD60-47FF-B64A-0C67CFB680CB}" type="pres">
      <dgm:prSet presAssocID="{40FDAC3D-6849-4388-B789-5AFD25106D31}" presName="txSpace" presStyleCnt="0"/>
      <dgm:spPr/>
    </dgm:pt>
    <dgm:pt modelId="{9E151DEA-9FA4-48EE-8427-0A8A1E6DD0A1}" type="pres">
      <dgm:prSet presAssocID="{40FDAC3D-6849-4388-B789-5AFD25106D31}" presName="desTx" presStyleLbl="revTx" presStyleIdx="1" presStyleCnt="4">
        <dgm:presLayoutVars/>
      </dgm:prSet>
      <dgm:spPr/>
    </dgm:pt>
    <dgm:pt modelId="{64B75F49-647C-4B55-808F-59586E5EF1EC}" type="pres">
      <dgm:prSet presAssocID="{55D738DA-F2F1-464D-9E9D-022922778F37}" presName="sibTrans" presStyleCnt="0"/>
      <dgm:spPr/>
    </dgm:pt>
    <dgm:pt modelId="{5003DAC6-BF17-40FE-B0A9-E81B0F3D9244}" type="pres">
      <dgm:prSet presAssocID="{06FAA4F1-2E4A-4DD8-99BC-CFE5F972CFB5}" presName="compNode" presStyleCnt="0"/>
      <dgm:spPr/>
    </dgm:pt>
    <dgm:pt modelId="{28A5F53C-20DF-42C0-86E5-0A3BA2DA624A}" type="pres">
      <dgm:prSet presAssocID="{06FAA4F1-2E4A-4DD8-99BC-CFE5F972CFB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E45385BF-970B-4076-B293-E6C5759D498F}" type="pres">
      <dgm:prSet presAssocID="{06FAA4F1-2E4A-4DD8-99BC-CFE5F972CFB5}" presName="iconSpace" presStyleCnt="0"/>
      <dgm:spPr/>
    </dgm:pt>
    <dgm:pt modelId="{2D57637B-A9B8-43A4-AE06-8467BF07078F}" type="pres">
      <dgm:prSet presAssocID="{06FAA4F1-2E4A-4DD8-99BC-CFE5F972CFB5}" presName="parTx" presStyleLbl="revTx" presStyleIdx="2" presStyleCnt="4">
        <dgm:presLayoutVars>
          <dgm:chMax val="0"/>
          <dgm:chPref val="0"/>
        </dgm:presLayoutVars>
      </dgm:prSet>
      <dgm:spPr/>
    </dgm:pt>
    <dgm:pt modelId="{F7829C72-3EE3-4F58-8973-81504E87C83D}" type="pres">
      <dgm:prSet presAssocID="{06FAA4F1-2E4A-4DD8-99BC-CFE5F972CFB5}" presName="txSpace" presStyleCnt="0"/>
      <dgm:spPr/>
    </dgm:pt>
    <dgm:pt modelId="{9A66E4BF-1C77-4531-8B3F-BB7D0C88C349}" type="pres">
      <dgm:prSet presAssocID="{06FAA4F1-2E4A-4DD8-99BC-CFE5F972CFB5}" presName="desTx" presStyleLbl="revTx" presStyleIdx="3" presStyleCnt="4">
        <dgm:presLayoutVars/>
      </dgm:prSet>
      <dgm:spPr/>
    </dgm:pt>
  </dgm:ptLst>
  <dgm:cxnLst>
    <dgm:cxn modelId="{97EF190B-4BB4-4A33-975B-22B9FC6A2AE4}" srcId="{628914F1-569D-4E28-824A-D7B7DA7D7942}" destId="{06FAA4F1-2E4A-4DD8-99BC-CFE5F972CFB5}" srcOrd="1" destOrd="0" parTransId="{EB4ED712-FBAB-4CB5-81FE-016D378DC821}" sibTransId="{FCFADFE4-B001-4EB1-8CE7-038DCA97ADAA}"/>
    <dgm:cxn modelId="{A5105D21-8D02-4DBA-9F9C-42227A838F2D}" srcId="{40FDAC3D-6849-4388-B789-5AFD25106D31}" destId="{8EC817BC-36FD-4E3A-8102-E72977FBC409}" srcOrd="2" destOrd="0" parTransId="{FF47FBA8-59CB-4060-967E-1F6C83D8BEDD}" sibTransId="{80417E24-B194-4850-AEDA-E40B2878DC82}"/>
    <dgm:cxn modelId="{519BD929-7CDE-4099-865A-C687D2771E3C}" type="presOf" srcId="{06FAA4F1-2E4A-4DD8-99BC-CFE5F972CFB5}" destId="{2D57637B-A9B8-43A4-AE06-8467BF07078F}" srcOrd="0" destOrd="0" presId="urn:microsoft.com/office/officeart/2018/5/layout/CenteredIconLabelDescriptionList"/>
    <dgm:cxn modelId="{38E93F2B-5BB4-4B6B-9536-A093A7C401A7}" type="presOf" srcId="{40FDAC3D-6849-4388-B789-5AFD25106D31}" destId="{35B82155-8718-4183-8088-5F7B1D997ABB}" srcOrd="0" destOrd="0" presId="urn:microsoft.com/office/officeart/2018/5/layout/CenteredIconLabelDescriptionList"/>
    <dgm:cxn modelId="{6041E249-B13A-4CCE-BB88-CDDCB0958C93}" type="presOf" srcId="{628914F1-569D-4E28-824A-D7B7DA7D7942}" destId="{320519E4-485B-4A5B-B6C6-845A14732D8E}" srcOrd="0" destOrd="0" presId="urn:microsoft.com/office/officeart/2018/5/layout/CenteredIconLabelDescriptionList"/>
    <dgm:cxn modelId="{0244256B-D714-4474-9100-57956392DACB}" srcId="{40FDAC3D-6849-4388-B789-5AFD25106D31}" destId="{806DF096-42FB-40EF-9B3F-925D9064DEB8}" srcOrd="0" destOrd="0" parTransId="{07838A94-21D0-472D-ABF8-AB6DE332B7F0}" sibTransId="{D54DFA5D-A59D-48BC-9188-FBFF36916B2B}"/>
    <dgm:cxn modelId="{E2B2DF4C-6BF9-4713-87B7-302E43E097F7}" srcId="{06FAA4F1-2E4A-4DD8-99BC-CFE5F972CFB5}" destId="{CEAE9DD2-C733-4A42-9528-3A9DC2C9A29B}" srcOrd="0" destOrd="0" parTransId="{C24F6F50-B52B-412F-8487-2D6BD6FBF40F}" sibTransId="{93910145-C6D5-482D-9041-1BB146924E3E}"/>
    <dgm:cxn modelId="{F8D83152-59AB-49F2-86C7-815DB129BE4F}" type="presOf" srcId="{910A1809-8782-497B-B21C-2347EFAFA279}" destId="{9E151DEA-9FA4-48EE-8427-0A8A1E6DD0A1}" srcOrd="0" destOrd="1" presId="urn:microsoft.com/office/officeart/2018/5/layout/CenteredIconLabelDescriptionList"/>
    <dgm:cxn modelId="{DB53978A-D7E0-4B19-BE5C-CA81D218758F}" srcId="{40FDAC3D-6849-4388-B789-5AFD25106D31}" destId="{910A1809-8782-497B-B21C-2347EFAFA279}" srcOrd="1" destOrd="0" parTransId="{B253B9DA-670F-4195-BD5D-4E020B270824}" sibTransId="{A6F302E6-C7B9-41E0-B471-27E759BD3457}"/>
    <dgm:cxn modelId="{F96A988E-B274-4DC3-B029-6D248B846D94}" type="presOf" srcId="{CEAE9DD2-C733-4A42-9528-3A9DC2C9A29B}" destId="{9A66E4BF-1C77-4531-8B3F-BB7D0C88C349}" srcOrd="0" destOrd="0" presId="urn:microsoft.com/office/officeart/2018/5/layout/CenteredIconLabelDescriptionList"/>
    <dgm:cxn modelId="{92581391-B620-43E6-98D6-24E80B72AEA5}" type="presOf" srcId="{806DF096-42FB-40EF-9B3F-925D9064DEB8}" destId="{9E151DEA-9FA4-48EE-8427-0A8A1E6DD0A1}" srcOrd="0" destOrd="0" presId="urn:microsoft.com/office/officeart/2018/5/layout/CenteredIconLabelDescriptionList"/>
    <dgm:cxn modelId="{CC8551B1-AD0B-48E6-8CF8-714FDB35A6D9}" srcId="{06FAA4F1-2E4A-4DD8-99BC-CFE5F972CFB5}" destId="{A60B21A4-3A0D-449E-88D2-DD6FBB491962}" srcOrd="2" destOrd="0" parTransId="{2755028B-83FC-4CF4-9252-FDB283572C18}" sibTransId="{0A0D62F0-ADB5-4006-8536-2CDE21954E31}"/>
    <dgm:cxn modelId="{F80573CF-6CC7-45D8-AD8C-45A22B9954EC}" type="presOf" srcId="{42EAABC3-9A0D-4BFF-909A-E3A9DFC9AE98}" destId="{9A66E4BF-1C77-4531-8B3F-BB7D0C88C349}" srcOrd="0" destOrd="1" presId="urn:microsoft.com/office/officeart/2018/5/layout/CenteredIconLabelDescriptionList"/>
    <dgm:cxn modelId="{07DD46D4-DC32-4D28-A589-CC23CD2121F7}" srcId="{40FDAC3D-6849-4388-B789-5AFD25106D31}" destId="{D039633F-BA06-4425-8A23-5020BFD15798}" srcOrd="3" destOrd="0" parTransId="{5687BCE4-55B5-4570-A3E9-EC6538FF0236}" sibTransId="{03CDA592-9B98-4AE6-8C8A-4A6813CF625B}"/>
    <dgm:cxn modelId="{F5E913D7-EBCC-4BB7-8FE6-9100BEAC64AC}" type="presOf" srcId="{8EC817BC-36FD-4E3A-8102-E72977FBC409}" destId="{9E151DEA-9FA4-48EE-8427-0A8A1E6DD0A1}" srcOrd="0" destOrd="2" presId="urn:microsoft.com/office/officeart/2018/5/layout/CenteredIconLabelDescriptionList"/>
    <dgm:cxn modelId="{56C483EB-F4F6-42DF-BBD6-7F34FE1DE6B4}" srcId="{06FAA4F1-2E4A-4DD8-99BC-CFE5F972CFB5}" destId="{42EAABC3-9A0D-4BFF-909A-E3A9DFC9AE98}" srcOrd="1" destOrd="0" parTransId="{2AAC65EB-B217-43C8-B3DA-EA702A22A163}" sibTransId="{5D9A20A6-2BF0-4247-B744-593DAEDA0EAD}"/>
    <dgm:cxn modelId="{E89296F3-1EA2-447E-82EB-26973A199BC0}" type="presOf" srcId="{D039633F-BA06-4425-8A23-5020BFD15798}" destId="{9E151DEA-9FA4-48EE-8427-0A8A1E6DD0A1}" srcOrd="0" destOrd="3" presId="urn:microsoft.com/office/officeart/2018/5/layout/CenteredIconLabelDescriptionList"/>
    <dgm:cxn modelId="{00802AF6-5F31-4445-AA35-EC20B92DD28B}" type="presOf" srcId="{A60B21A4-3A0D-449E-88D2-DD6FBB491962}" destId="{9A66E4BF-1C77-4531-8B3F-BB7D0C88C349}" srcOrd="0" destOrd="2" presId="urn:microsoft.com/office/officeart/2018/5/layout/CenteredIconLabelDescriptionList"/>
    <dgm:cxn modelId="{D4D395FC-4501-4FC6-91D8-0B007E243822}" srcId="{628914F1-569D-4E28-824A-D7B7DA7D7942}" destId="{40FDAC3D-6849-4388-B789-5AFD25106D31}" srcOrd="0" destOrd="0" parTransId="{BB020D27-AB53-4B2B-85D5-CBE2BB39A01B}" sibTransId="{55D738DA-F2F1-464D-9E9D-022922778F37}"/>
    <dgm:cxn modelId="{FEFA75E9-ACF3-4904-BDD5-E0268DC6A149}" type="presParOf" srcId="{320519E4-485B-4A5B-B6C6-845A14732D8E}" destId="{56FB0CE0-B220-46D8-8DB2-9EB0CC6AA700}" srcOrd="0" destOrd="0" presId="urn:microsoft.com/office/officeart/2018/5/layout/CenteredIconLabelDescriptionList"/>
    <dgm:cxn modelId="{A189E098-BAA1-423E-BE69-F122902281A1}" type="presParOf" srcId="{56FB0CE0-B220-46D8-8DB2-9EB0CC6AA700}" destId="{554E3EF0-2DB8-466F-A23D-A7B655D24892}" srcOrd="0" destOrd="0" presId="urn:microsoft.com/office/officeart/2018/5/layout/CenteredIconLabelDescriptionList"/>
    <dgm:cxn modelId="{5460D311-4FE9-4DF2-B3A0-E177E1123C10}" type="presParOf" srcId="{56FB0CE0-B220-46D8-8DB2-9EB0CC6AA700}" destId="{2EE9500F-D6A4-4AA7-8A6A-8142E7E448A3}" srcOrd="1" destOrd="0" presId="urn:microsoft.com/office/officeart/2018/5/layout/CenteredIconLabelDescriptionList"/>
    <dgm:cxn modelId="{9072B30F-1E0E-42B0-939C-FFFA48CE357E}" type="presParOf" srcId="{56FB0CE0-B220-46D8-8DB2-9EB0CC6AA700}" destId="{35B82155-8718-4183-8088-5F7B1D997ABB}" srcOrd="2" destOrd="0" presId="urn:microsoft.com/office/officeart/2018/5/layout/CenteredIconLabelDescriptionList"/>
    <dgm:cxn modelId="{25A16023-7B31-48CF-99B6-3EC08CFF3290}" type="presParOf" srcId="{56FB0CE0-B220-46D8-8DB2-9EB0CC6AA700}" destId="{72CBFA10-BD60-47FF-B64A-0C67CFB680CB}" srcOrd="3" destOrd="0" presId="urn:microsoft.com/office/officeart/2018/5/layout/CenteredIconLabelDescriptionList"/>
    <dgm:cxn modelId="{87ADD360-A89C-4396-BA70-89C56491E8A5}" type="presParOf" srcId="{56FB0CE0-B220-46D8-8DB2-9EB0CC6AA700}" destId="{9E151DEA-9FA4-48EE-8427-0A8A1E6DD0A1}" srcOrd="4" destOrd="0" presId="urn:microsoft.com/office/officeart/2018/5/layout/CenteredIconLabelDescriptionList"/>
    <dgm:cxn modelId="{24E4BE07-674D-4B47-BC70-F63C788A4813}" type="presParOf" srcId="{320519E4-485B-4A5B-B6C6-845A14732D8E}" destId="{64B75F49-647C-4B55-808F-59586E5EF1EC}" srcOrd="1" destOrd="0" presId="urn:microsoft.com/office/officeart/2018/5/layout/CenteredIconLabelDescriptionList"/>
    <dgm:cxn modelId="{BA5A1345-5A09-4122-9165-08CF3CE610BB}" type="presParOf" srcId="{320519E4-485B-4A5B-B6C6-845A14732D8E}" destId="{5003DAC6-BF17-40FE-B0A9-E81B0F3D9244}" srcOrd="2" destOrd="0" presId="urn:microsoft.com/office/officeart/2018/5/layout/CenteredIconLabelDescriptionList"/>
    <dgm:cxn modelId="{9A7A5422-067E-4C54-B7D0-92B6E0CE5D33}" type="presParOf" srcId="{5003DAC6-BF17-40FE-B0A9-E81B0F3D9244}" destId="{28A5F53C-20DF-42C0-86E5-0A3BA2DA624A}" srcOrd="0" destOrd="0" presId="urn:microsoft.com/office/officeart/2018/5/layout/CenteredIconLabelDescriptionList"/>
    <dgm:cxn modelId="{D0985AD0-F92A-4686-9D35-EC6879ABF089}" type="presParOf" srcId="{5003DAC6-BF17-40FE-B0A9-E81B0F3D9244}" destId="{E45385BF-970B-4076-B293-E6C5759D498F}" srcOrd="1" destOrd="0" presId="urn:microsoft.com/office/officeart/2018/5/layout/CenteredIconLabelDescriptionList"/>
    <dgm:cxn modelId="{17D58FE8-4D85-4568-8D2F-79ADCC846DE5}" type="presParOf" srcId="{5003DAC6-BF17-40FE-B0A9-E81B0F3D9244}" destId="{2D57637B-A9B8-43A4-AE06-8467BF07078F}" srcOrd="2" destOrd="0" presId="urn:microsoft.com/office/officeart/2018/5/layout/CenteredIconLabelDescriptionList"/>
    <dgm:cxn modelId="{B1234C2C-7DF8-431D-8B87-C73B76ED606D}" type="presParOf" srcId="{5003DAC6-BF17-40FE-B0A9-E81B0F3D9244}" destId="{F7829C72-3EE3-4F58-8973-81504E87C83D}" srcOrd="3" destOrd="0" presId="urn:microsoft.com/office/officeart/2018/5/layout/CenteredIconLabelDescriptionList"/>
    <dgm:cxn modelId="{CD65CAFF-7FBF-40C5-8B0B-8A3C4E1AD8CE}" type="presParOf" srcId="{5003DAC6-BF17-40FE-B0A9-E81B0F3D9244}" destId="{9A66E4BF-1C77-4531-8B3F-BB7D0C88C349}" srcOrd="4" destOrd="0" presId="urn:microsoft.com/office/officeart/2018/5/layout/CenteredIconLabelDescription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5F2642-6781-48E1-A383-0059A0E5B2E9}" type="doc">
      <dgm:prSet loTypeId="urn:microsoft.com/office/officeart/2018/5/layout/CenteredIconLabelDescriptionList" loCatId="icon" qsTypeId="urn:microsoft.com/office/officeart/2005/8/quickstyle/simple1" qsCatId="simple" csTypeId="urn:microsoft.com/office/officeart/2005/8/colors/colorful1" csCatId="colorful" phldr="1"/>
      <dgm:spPr/>
      <dgm:t>
        <a:bodyPr/>
        <a:lstStyle/>
        <a:p>
          <a:endParaRPr lang="en-US"/>
        </a:p>
      </dgm:t>
    </dgm:pt>
    <dgm:pt modelId="{54355C5C-938C-4B61-8080-BA79A472CE28}">
      <dgm:prSet/>
      <dgm:spPr/>
      <dgm:t>
        <a:bodyPr/>
        <a:lstStyle/>
        <a:p>
          <a:pPr>
            <a:lnSpc>
              <a:spcPct val="100000"/>
            </a:lnSpc>
            <a:defRPr b="1"/>
          </a:pPr>
          <a:r>
            <a:rPr lang="en-US"/>
            <a:t>Database NO-SQL </a:t>
          </a:r>
        </a:p>
      </dgm:t>
    </dgm:pt>
    <dgm:pt modelId="{A6218EB9-2B49-47F1-962A-F0C93D3EB4FD}" type="parTrans" cxnId="{F36B6707-F52C-49AB-89A6-7BE1C0320E86}">
      <dgm:prSet/>
      <dgm:spPr/>
      <dgm:t>
        <a:bodyPr/>
        <a:lstStyle/>
        <a:p>
          <a:endParaRPr lang="en-US"/>
        </a:p>
      </dgm:t>
    </dgm:pt>
    <dgm:pt modelId="{F6254EEE-D0B8-4AE2-8AC2-B220ED5FC6FE}" type="sibTrans" cxnId="{F36B6707-F52C-49AB-89A6-7BE1C0320E86}">
      <dgm:prSet/>
      <dgm:spPr/>
      <dgm:t>
        <a:bodyPr/>
        <a:lstStyle/>
        <a:p>
          <a:endParaRPr lang="en-US"/>
        </a:p>
      </dgm:t>
    </dgm:pt>
    <dgm:pt modelId="{026A11F1-6265-4AE1-8463-2ABBB87A08C5}">
      <dgm:prSet/>
      <dgm:spPr/>
      <dgm:t>
        <a:bodyPr/>
        <a:lstStyle/>
        <a:p>
          <a:pPr>
            <a:lnSpc>
              <a:spcPct val="100000"/>
            </a:lnSpc>
          </a:pPr>
          <a:r>
            <a:rPr lang="en-US" dirty="0" err="1"/>
            <a:t>Dati</a:t>
          </a:r>
          <a:r>
            <a:rPr lang="en-US" dirty="0"/>
            <a:t> non </a:t>
          </a:r>
          <a:r>
            <a:rPr lang="en-US" dirty="0" err="1"/>
            <a:t>strutturati</a:t>
          </a:r>
          <a:r>
            <a:rPr lang="en-US" dirty="0"/>
            <a:t> (</a:t>
          </a:r>
          <a:r>
            <a:rPr lang="en-US" dirty="0" err="1"/>
            <a:t>generalmente</a:t>
          </a:r>
          <a:r>
            <a:rPr lang="en-US" dirty="0"/>
            <a:t> JSON)</a:t>
          </a:r>
        </a:p>
      </dgm:t>
    </dgm:pt>
    <dgm:pt modelId="{0A4B7968-E6BE-4A40-9DB1-F2B070072836}" type="parTrans" cxnId="{73E1CC95-8C11-4702-B6A9-4EABBAF168EE}">
      <dgm:prSet/>
      <dgm:spPr/>
      <dgm:t>
        <a:bodyPr/>
        <a:lstStyle/>
        <a:p>
          <a:endParaRPr lang="en-US"/>
        </a:p>
      </dgm:t>
    </dgm:pt>
    <dgm:pt modelId="{003E26BF-4E00-4998-A662-7460BDB32726}" type="sibTrans" cxnId="{73E1CC95-8C11-4702-B6A9-4EABBAF168EE}">
      <dgm:prSet/>
      <dgm:spPr/>
      <dgm:t>
        <a:bodyPr/>
        <a:lstStyle/>
        <a:p>
          <a:endParaRPr lang="en-US"/>
        </a:p>
      </dgm:t>
    </dgm:pt>
    <dgm:pt modelId="{C4429480-522F-4B3D-A4D5-D9ACD81FDA73}">
      <dgm:prSet/>
      <dgm:spPr/>
      <dgm:t>
        <a:bodyPr/>
        <a:lstStyle/>
        <a:p>
          <a:pPr>
            <a:lnSpc>
              <a:spcPct val="100000"/>
            </a:lnSpc>
          </a:pPr>
          <a:r>
            <a:rPr lang="en-US"/>
            <a:t>Molto scalabili</a:t>
          </a:r>
        </a:p>
      </dgm:t>
    </dgm:pt>
    <dgm:pt modelId="{A66B58B6-EFDA-44ED-BBD2-39F4DAF0C86F}" type="parTrans" cxnId="{83A2710E-CFEF-4DF3-B14D-A402329C86F4}">
      <dgm:prSet/>
      <dgm:spPr/>
      <dgm:t>
        <a:bodyPr/>
        <a:lstStyle/>
        <a:p>
          <a:endParaRPr lang="en-US"/>
        </a:p>
      </dgm:t>
    </dgm:pt>
    <dgm:pt modelId="{892D5D5F-6F56-4A70-AEF3-5A0A9453645F}" type="sibTrans" cxnId="{83A2710E-CFEF-4DF3-B14D-A402329C86F4}">
      <dgm:prSet/>
      <dgm:spPr/>
      <dgm:t>
        <a:bodyPr/>
        <a:lstStyle/>
        <a:p>
          <a:endParaRPr lang="en-US"/>
        </a:p>
      </dgm:t>
    </dgm:pt>
    <dgm:pt modelId="{2024BD5C-220D-4EAB-B635-47798F1D992A}">
      <dgm:prSet/>
      <dgm:spPr/>
      <dgm:t>
        <a:bodyPr/>
        <a:lstStyle/>
        <a:p>
          <a:pPr>
            <a:lnSpc>
              <a:spcPct val="100000"/>
            </a:lnSpc>
          </a:pPr>
          <a:r>
            <a:rPr lang="en-US"/>
            <a:t>Globali</a:t>
          </a:r>
        </a:p>
      </dgm:t>
    </dgm:pt>
    <dgm:pt modelId="{E0BF7953-75F7-475A-A411-70125D8678FC}" type="parTrans" cxnId="{C3BEE639-318E-432B-AB5A-12016A6724A4}">
      <dgm:prSet/>
      <dgm:spPr/>
      <dgm:t>
        <a:bodyPr/>
        <a:lstStyle/>
        <a:p>
          <a:endParaRPr lang="en-US"/>
        </a:p>
      </dgm:t>
    </dgm:pt>
    <dgm:pt modelId="{12A4DFB1-96C3-4155-8755-B4C87629629E}" type="sibTrans" cxnId="{C3BEE639-318E-432B-AB5A-12016A6724A4}">
      <dgm:prSet/>
      <dgm:spPr/>
      <dgm:t>
        <a:bodyPr/>
        <a:lstStyle/>
        <a:p>
          <a:endParaRPr lang="en-US"/>
        </a:p>
      </dgm:t>
    </dgm:pt>
    <dgm:pt modelId="{2A6CC598-DA34-4945-8D04-0669838A5A39}">
      <dgm:prSet/>
      <dgm:spPr/>
      <dgm:t>
        <a:bodyPr/>
        <a:lstStyle/>
        <a:p>
          <a:pPr>
            <a:lnSpc>
              <a:spcPct val="100000"/>
            </a:lnSpc>
          </a:pPr>
          <a:r>
            <a:rPr lang="en-US"/>
            <a:t>Cache distribuite</a:t>
          </a:r>
        </a:p>
      </dgm:t>
    </dgm:pt>
    <dgm:pt modelId="{02E184AD-DAE6-4FBB-858F-2D843CE13F1A}" type="parTrans" cxnId="{0E69D4BA-BAC7-4167-8498-307FC9539771}">
      <dgm:prSet/>
      <dgm:spPr/>
      <dgm:t>
        <a:bodyPr/>
        <a:lstStyle/>
        <a:p>
          <a:endParaRPr lang="en-US"/>
        </a:p>
      </dgm:t>
    </dgm:pt>
    <dgm:pt modelId="{415819F0-9D41-4BB4-BF0F-AE829179A057}" type="sibTrans" cxnId="{0E69D4BA-BAC7-4167-8498-307FC9539771}">
      <dgm:prSet/>
      <dgm:spPr/>
      <dgm:t>
        <a:bodyPr/>
        <a:lstStyle/>
        <a:p>
          <a:endParaRPr lang="en-US"/>
        </a:p>
      </dgm:t>
    </dgm:pt>
    <dgm:pt modelId="{A9256239-6C89-470C-BC82-900A473AD46E}">
      <dgm:prSet/>
      <dgm:spPr/>
      <dgm:t>
        <a:bodyPr/>
        <a:lstStyle/>
        <a:p>
          <a:pPr>
            <a:lnSpc>
              <a:spcPct val="100000"/>
            </a:lnSpc>
          </a:pPr>
          <a:r>
            <a:rPr lang="en-US"/>
            <a:t>Table storages</a:t>
          </a:r>
        </a:p>
      </dgm:t>
    </dgm:pt>
    <dgm:pt modelId="{E06CB763-22DA-4FF0-B8CC-8CBC874472C1}" type="parTrans" cxnId="{BAA2AE8A-CD3D-45F2-ABAA-748C0C8954FC}">
      <dgm:prSet/>
      <dgm:spPr/>
      <dgm:t>
        <a:bodyPr/>
        <a:lstStyle/>
        <a:p>
          <a:endParaRPr lang="en-US"/>
        </a:p>
      </dgm:t>
    </dgm:pt>
    <dgm:pt modelId="{06AAF806-64A9-444C-9783-682B90719D0A}" type="sibTrans" cxnId="{BAA2AE8A-CD3D-45F2-ABAA-748C0C8954FC}">
      <dgm:prSet/>
      <dgm:spPr/>
      <dgm:t>
        <a:bodyPr/>
        <a:lstStyle/>
        <a:p>
          <a:endParaRPr lang="en-US"/>
        </a:p>
      </dgm:t>
    </dgm:pt>
    <dgm:pt modelId="{207CADC9-94EC-4126-AD96-EA71AECC515B}">
      <dgm:prSet/>
      <dgm:spPr/>
      <dgm:t>
        <a:bodyPr/>
        <a:lstStyle/>
        <a:p>
          <a:pPr>
            <a:lnSpc>
              <a:spcPct val="100000"/>
            </a:lnSpc>
            <a:defRPr b="1"/>
          </a:pPr>
          <a:r>
            <a:rPr lang="en-US" dirty="0"/>
            <a:t>Pricing / SLA </a:t>
          </a:r>
        </a:p>
      </dgm:t>
    </dgm:pt>
    <dgm:pt modelId="{8FF27F77-EB0B-4A83-9AAA-EF9797AA097A}" type="parTrans" cxnId="{91EABB13-647B-4009-A0DD-BA0F6409EC7F}">
      <dgm:prSet/>
      <dgm:spPr/>
      <dgm:t>
        <a:bodyPr/>
        <a:lstStyle/>
        <a:p>
          <a:endParaRPr lang="en-US"/>
        </a:p>
      </dgm:t>
    </dgm:pt>
    <dgm:pt modelId="{F0D12CE4-1F0E-4B45-B46A-FB9120388387}" type="sibTrans" cxnId="{91EABB13-647B-4009-A0DD-BA0F6409EC7F}">
      <dgm:prSet/>
      <dgm:spPr/>
      <dgm:t>
        <a:bodyPr/>
        <a:lstStyle/>
        <a:p>
          <a:endParaRPr lang="en-US"/>
        </a:p>
      </dgm:t>
    </dgm:pt>
    <dgm:pt modelId="{422D1BDD-503D-48C5-ACCF-C71BB4CD9589}">
      <dgm:prSet/>
      <dgm:spPr/>
      <dgm:t>
        <a:bodyPr/>
        <a:lstStyle/>
        <a:p>
          <a:pPr>
            <a:lnSpc>
              <a:spcPct val="100000"/>
            </a:lnSpc>
          </a:pPr>
          <a:r>
            <a:rPr lang="en-US" dirty="0" err="1"/>
            <a:t>Prestazioni</a:t>
          </a:r>
          <a:endParaRPr lang="en-US" dirty="0"/>
        </a:p>
      </dgm:t>
    </dgm:pt>
    <dgm:pt modelId="{651EBCDC-74B3-4C37-BD58-2D6EFDA1F5CD}" type="parTrans" cxnId="{E5D55094-A2AE-4BE1-91C3-988DD89E7CC6}">
      <dgm:prSet/>
      <dgm:spPr/>
      <dgm:t>
        <a:bodyPr/>
        <a:lstStyle/>
        <a:p>
          <a:endParaRPr lang="en-US"/>
        </a:p>
      </dgm:t>
    </dgm:pt>
    <dgm:pt modelId="{CA1E2399-99CA-47C8-A1D8-FD469FBC9C32}" type="sibTrans" cxnId="{E5D55094-A2AE-4BE1-91C3-988DD89E7CC6}">
      <dgm:prSet/>
      <dgm:spPr/>
      <dgm:t>
        <a:bodyPr/>
        <a:lstStyle/>
        <a:p>
          <a:endParaRPr lang="en-US"/>
        </a:p>
      </dgm:t>
    </dgm:pt>
    <dgm:pt modelId="{B163C9A3-E747-411A-9925-DF92D3961C13}">
      <dgm:prSet/>
      <dgm:spPr/>
      <dgm:t>
        <a:bodyPr/>
        <a:lstStyle/>
        <a:p>
          <a:pPr>
            <a:lnSpc>
              <a:spcPct val="100000"/>
            </a:lnSpc>
          </a:pPr>
          <a:r>
            <a:rPr lang="en-US"/>
            <a:t>Volumi</a:t>
          </a:r>
        </a:p>
      </dgm:t>
    </dgm:pt>
    <dgm:pt modelId="{67F5683A-A326-4CDF-ABC1-5AA04B41FC99}" type="parTrans" cxnId="{55928219-F724-469C-882A-E8B459017D56}">
      <dgm:prSet/>
      <dgm:spPr/>
      <dgm:t>
        <a:bodyPr/>
        <a:lstStyle/>
        <a:p>
          <a:endParaRPr lang="en-US"/>
        </a:p>
      </dgm:t>
    </dgm:pt>
    <dgm:pt modelId="{447615E9-D2F9-481D-8AB7-A605386DDBA7}" type="sibTrans" cxnId="{55928219-F724-469C-882A-E8B459017D56}">
      <dgm:prSet/>
      <dgm:spPr/>
      <dgm:t>
        <a:bodyPr/>
        <a:lstStyle/>
        <a:p>
          <a:endParaRPr lang="en-US"/>
        </a:p>
      </dgm:t>
    </dgm:pt>
    <dgm:pt modelId="{7F56D557-081F-4423-960C-77C3E93FF714}">
      <dgm:prSet/>
      <dgm:spPr/>
      <dgm:t>
        <a:bodyPr/>
        <a:lstStyle/>
        <a:p>
          <a:pPr>
            <a:lnSpc>
              <a:spcPct val="100000"/>
            </a:lnSpc>
          </a:pPr>
          <a:r>
            <a:rPr lang="en-US"/>
            <a:t>Disponibilità</a:t>
          </a:r>
        </a:p>
      </dgm:t>
    </dgm:pt>
    <dgm:pt modelId="{BA5FC7CA-20FC-4CE6-B650-66ED086027C7}" type="parTrans" cxnId="{ABFA2141-44CB-433D-B04E-263043953725}">
      <dgm:prSet/>
      <dgm:spPr/>
      <dgm:t>
        <a:bodyPr/>
        <a:lstStyle/>
        <a:p>
          <a:endParaRPr lang="en-US"/>
        </a:p>
      </dgm:t>
    </dgm:pt>
    <dgm:pt modelId="{D285F21D-E34D-4D3B-9008-A8FD5235CEBD}" type="sibTrans" cxnId="{ABFA2141-44CB-433D-B04E-263043953725}">
      <dgm:prSet/>
      <dgm:spPr/>
      <dgm:t>
        <a:bodyPr/>
        <a:lstStyle/>
        <a:p>
          <a:endParaRPr lang="en-US"/>
        </a:p>
      </dgm:t>
    </dgm:pt>
    <dgm:pt modelId="{E1D8382D-63C3-4189-BD3E-1B7BC918B0D7}" type="pres">
      <dgm:prSet presAssocID="{565F2642-6781-48E1-A383-0059A0E5B2E9}" presName="root" presStyleCnt="0">
        <dgm:presLayoutVars>
          <dgm:dir/>
          <dgm:resizeHandles val="exact"/>
        </dgm:presLayoutVars>
      </dgm:prSet>
      <dgm:spPr/>
    </dgm:pt>
    <dgm:pt modelId="{DB708105-2203-41C7-A3CE-D0335D76C80E}" type="pres">
      <dgm:prSet presAssocID="{54355C5C-938C-4B61-8080-BA79A472CE28}" presName="compNode" presStyleCnt="0"/>
      <dgm:spPr/>
    </dgm:pt>
    <dgm:pt modelId="{C70A7B33-55B7-452B-9E1F-0E2E90F0F8C0}" type="pres">
      <dgm:prSet presAssocID="{54355C5C-938C-4B61-8080-BA79A472CE2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B4BB37C9-3277-4423-9063-C31E40C359D7}" type="pres">
      <dgm:prSet presAssocID="{54355C5C-938C-4B61-8080-BA79A472CE28}" presName="iconSpace" presStyleCnt="0"/>
      <dgm:spPr/>
    </dgm:pt>
    <dgm:pt modelId="{18707952-9D12-41BF-8038-8E18737FBF5C}" type="pres">
      <dgm:prSet presAssocID="{54355C5C-938C-4B61-8080-BA79A472CE28}" presName="parTx" presStyleLbl="revTx" presStyleIdx="0" presStyleCnt="4">
        <dgm:presLayoutVars>
          <dgm:chMax val="0"/>
          <dgm:chPref val="0"/>
        </dgm:presLayoutVars>
      </dgm:prSet>
      <dgm:spPr/>
    </dgm:pt>
    <dgm:pt modelId="{9ED03479-6DEE-41E1-AD3B-78A27BD45DC8}" type="pres">
      <dgm:prSet presAssocID="{54355C5C-938C-4B61-8080-BA79A472CE28}" presName="txSpace" presStyleCnt="0"/>
      <dgm:spPr/>
    </dgm:pt>
    <dgm:pt modelId="{7FDFA2A8-901B-475F-837E-133FC59C117B}" type="pres">
      <dgm:prSet presAssocID="{54355C5C-938C-4B61-8080-BA79A472CE28}" presName="desTx" presStyleLbl="revTx" presStyleIdx="1" presStyleCnt="4">
        <dgm:presLayoutVars/>
      </dgm:prSet>
      <dgm:spPr/>
    </dgm:pt>
    <dgm:pt modelId="{C9236A25-A65B-4E29-B822-FA12CF061FEA}" type="pres">
      <dgm:prSet presAssocID="{F6254EEE-D0B8-4AE2-8AC2-B220ED5FC6FE}" presName="sibTrans" presStyleCnt="0"/>
      <dgm:spPr/>
    </dgm:pt>
    <dgm:pt modelId="{3404943B-D458-44EB-A3A4-ECA3E00BDE3C}" type="pres">
      <dgm:prSet presAssocID="{207CADC9-94EC-4126-AD96-EA71AECC515B}" presName="compNode" presStyleCnt="0"/>
      <dgm:spPr/>
    </dgm:pt>
    <dgm:pt modelId="{C3D96CB1-3B55-4C1D-BCC9-C79CAA734322}" type="pres">
      <dgm:prSet presAssocID="{207CADC9-94EC-4126-AD96-EA71AECC515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ED39B215-552C-42B1-9ED6-7441CCB144B1}" type="pres">
      <dgm:prSet presAssocID="{207CADC9-94EC-4126-AD96-EA71AECC515B}" presName="iconSpace" presStyleCnt="0"/>
      <dgm:spPr/>
    </dgm:pt>
    <dgm:pt modelId="{6F83CB01-8E5B-4818-9217-69A914133218}" type="pres">
      <dgm:prSet presAssocID="{207CADC9-94EC-4126-AD96-EA71AECC515B}" presName="parTx" presStyleLbl="revTx" presStyleIdx="2" presStyleCnt="4">
        <dgm:presLayoutVars>
          <dgm:chMax val="0"/>
          <dgm:chPref val="0"/>
        </dgm:presLayoutVars>
      </dgm:prSet>
      <dgm:spPr/>
    </dgm:pt>
    <dgm:pt modelId="{ECC8D24E-622B-43CC-9369-486971556210}" type="pres">
      <dgm:prSet presAssocID="{207CADC9-94EC-4126-AD96-EA71AECC515B}" presName="txSpace" presStyleCnt="0"/>
      <dgm:spPr/>
    </dgm:pt>
    <dgm:pt modelId="{EAAC37BD-9403-44E8-A070-909B1B91F78E}" type="pres">
      <dgm:prSet presAssocID="{207CADC9-94EC-4126-AD96-EA71AECC515B}" presName="desTx" presStyleLbl="revTx" presStyleIdx="3" presStyleCnt="4">
        <dgm:presLayoutVars/>
      </dgm:prSet>
      <dgm:spPr/>
    </dgm:pt>
  </dgm:ptLst>
  <dgm:cxnLst>
    <dgm:cxn modelId="{F36B6707-F52C-49AB-89A6-7BE1C0320E86}" srcId="{565F2642-6781-48E1-A383-0059A0E5B2E9}" destId="{54355C5C-938C-4B61-8080-BA79A472CE28}" srcOrd="0" destOrd="0" parTransId="{A6218EB9-2B49-47F1-962A-F0C93D3EB4FD}" sibTransId="{F6254EEE-D0B8-4AE2-8AC2-B220ED5FC6FE}"/>
    <dgm:cxn modelId="{83A2710E-CFEF-4DF3-B14D-A402329C86F4}" srcId="{54355C5C-938C-4B61-8080-BA79A472CE28}" destId="{C4429480-522F-4B3D-A4D5-D9ACD81FDA73}" srcOrd="1" destOrd="0" parTransId="{A66B58B6-EFDA-44ED-BBD2-39F4DAF0C86F}" sibTransId="{892D5D5F-6F56-4A70-AEF3-5A0A9453645F}"/>
    <dgm:cxn modelId="{91EABB13-647B-4009-A0DD-BA0F6409EC7F}" srcId="{565F2642-6781-48E1-A383-0059A0E5B2E9}" destId="{207CADC9-94EC-4126-AD96-EA71AECC515B}" srcOrd="1" destOrd="0" parTransId="{8FF27F77-EB0B-4A83-9AAA-EF9797AA097A}" sibTransId="{F0D12CE4-1F0E-4B45-B46A-FB9120388387}"/>
    <dgm:cxn modelId="{55928219-F724-469C-882A-E8B459017D56}" srcId="{207CADC9-94EC-4126-AD96-EA71AECC515B}" destId="{B163C9A3-E747-411A-9925-DF92D3961C13}" srcOrd="1" destOrd="0" parTransId="{67F5683A-A326-4CDF-ABC1-5AA04B41FC99}" sibTransId="{447615E9-D2F9-481D-8AB7-A605386DDBA7}"/>
    <dgm:cxn modelId="{DD438E36-7A71-4484-B459-BB9A31BC6C3F}" type="presOf" srcId="{B163C9A3-E747-411A-9925-DF92D3961C13}" destId="{EAAC37BD-9403-44E8-A070-909B1B91F78E}" srcOrd="0" destOrd="1" presId="urn:microsoft.com/office/officeart/2018/5/layout/CenteredIconLabelDescriptionList"/>
    <dgm:cxn modelId="{C3BEE639-318E-432B-AB5A-12016A6724A4}" srcId="{54355C5C-938C-4B61-8080-BA79A472CE28}" destId="{2024BD5C-220D-4EAB-B635-47798F1D992A}" srcOrd="2" destOrd="0" parTransId="{E0BF7953-75F7-475A-A411-70125D8678FC}" sibTransId="{12A4DFB1-96C3-4155-8755-B4C87629629E}"/>
    <dgm:cxn modelId="{ABFA2141-44CB-433D-B04E-263043953725}" srcId="{207CADC9-94EC-4126-AD96-EA71AECC515B}" destId="{7F56D557-081F-4423-960C-77C3E93FF714}" srcOrd="2" destOrd="0" parTransId="{BA5FC7CA-20FC-4CE6-B650-66ED086027C7}" sibTransId="{D285F21D-E34D-4D3B-9008-A8FD5235CEBD}"/>
    <dgm:cxn modelId="{0D0A2069-9A5E-4080-98E8-AAEF279C31AB}" type="presOf" srcId="{422D1BDD-503D-48C5-ACCF-C71BB4CD9589}" destId="{EAAC37BD-9403-44E8-A070-909B1B91F78E}" srcOrd="0" destOrd="0" presId="urn:microsoft.com/office/officeart/2018/5/layout/CenteredIconLabelDescriptionList"/>
    <dgm:cxn modelId="{514E144E-9CB9-45C0-B9F6-193BD779E659}" type="presOf" srcId="{A9256239-6C89-470C-BC82-900A473AD46E}" destId="{7FDFA2A8-901B-475F-837E-133FC59C117B}" srcOrd="0" destOrd="4" presId="urn:microsoft.com/office/officeart/2018/5/layout/CenteredIconLabelDescriptionList"/>
    <dgm:cxn modelId="{74FF4386-874A-460A-9555-BFC6D4BB4612}" type="presOf" srcId="{2A6CC598-DA34-4945-8D04-0669838A5A39}" destId="{7FDFA2A8-901B-475F-837E-133FC59C117B}" srcOrd="0" destOrd="3" presId="urn:microsoft.com/office/officeart/2018/5/layout/CenteredIconLabelDescriptionList"/>
    <dgm:cxn modelId="{12EE1F8A-59A9-4EC3-9E23-6C90D872CC5C}" type="presOf" srcId="{565F2642-6781-48E1-A383-0059A0E5B2E9}" destId="{E1D8382D-63C3-4189-BD3E-1B7BC918B0D7}" srcOrd="0" destOrd="0" presId="urn:microsoft.com/office/officeart/2018/5/layout/CenteredIconLabelDescriptionList"/>
    <dgm:cxn modelId="{BAA2AE8A-CD3D-45F2-ABAA-748C0C8954FC}" srcId="{54355C5C-938C-4B61-8080-BA79A472CE28}" destId="{A9256239-6C89-470C-BC82-900A473AD46E}" srcOrd="4" destOrd="0" parTransId="{E06CB763-22DA-4FF0-B8CC-8CBC874472C1}" sibTransId="{06AAF806-64A9-444C-9783-682B90719D0A}"/>
    <dgm:cxn modelId="{E5D55094-A2AE-4BE1-91C3-988DD89E7CC6}" srcId="{207CADC9-94EC-4126-AD96-EA71AECC515B}" destId="{422D1BDD-503D-48C5-ACCF-C71BB4CD9589}" srcOrd="0" destOrd="0" parTransId="{651EBCDC-74B3-4C37-BD58-2D6EFDA1F5CD}" sibTransId="{CA1E2399-99CA-47C8-A1D8-FD469FBC9C32}"/>
    <dgm:cxn modelId="{73E1CC95-8C11-4702-B6A9-4EABBAF168EE}" srcId="{54355C5C-938C-4B61-8080-BA79A472CE28}" destId="{026A11F1-6265-4AE1-8463-2ABBB87A08C5}" srcOrd="0" destOrd="0" parTransId="{0A4B7968-E6BE-4A40-9DB1-F2B070072836}" sibTransId="{003E26BF-4E00-4998-A662-7460BDB32726}"/>
    <dgm:cxn modelId="{B4D62DB9-153A-43A3-9BF7-BC09C5475AA1}" type="presOf" srcId="{026A11F1-6265-4AE1-8463-2ABBB87A08C5}" destId="{7FDFA2A8-901B-475F-837E-133FC59C117B}" srcOrd="0" destOrd="0" presId="urn:microsoft.com/office/officeart/2018/5/layout/CenteredIconLabelDescriptionList"/>
    <dgm:cxn modelId="{0E69D4BA-BAC7-4167-8498-307FC9539771}" srcId="{54355C5C-938C-4B61-8080-BA79A472CE28}" destId="{2A6CC598-DA34-4945-8D04-0669838A5A39}" srcOrd="3" destOrd="0" parTransId="{02E184AD-DAE6-4FBB-858F-2D843CE13F1A}" sibTransId="{415819F0-9D41-4BB4-BF0F-AE829179A057}"/>
    <dgm:cxn modelId="{82620BC4-85DF-4315-B516-EF742B619B98}" type="presOf" srcId="{7F56D557-081F-4423-960C-77C3E93FF714}" destId="{EAAC37BD-9403-44E8-A070-909B1B91F78E}" srcOrd="0" destOrd="2" presId="urn:microsoft.com/office/officeart/2018/5/layout/CenteredIconLabelDescriptionList"/>
    <dgm:cxn modelId="{971C43CC-5B4D-482A-B217-F6F964901F55}" type="presOf" srcId="{54355C5C-938C-4B61-8080-BA79A472CE28}" destId="{18707952-9D12-41BF-8038-8E18737FBF5C}" srcOrd="0" destOrd="0" presId="urn:microsoft.com/office/officeart/2018/5/layout/CenteredIconLabelDescriptionList"/>
    <dgm:cxn modelId="{CDDA75F3-E4AA-42C8-A87A-D8A8E2F2F061}" type="presOf" srcId="{C4429480-522F-4B3D-A4D5-D9ACD81FDA73}" destId="{7FDFA2A8-901B-475F-837E-133FC59C117B}" srcOrd="0" destOrd="1" presId="urn:microsoft.com/office/officeart/2018/5/layout/CenteredIconLabelDescriptionList"/>
    <dgm:cxn modelId="{5D0E35F5-5CAD-49ED-A0AD-5486D61F51AD}" type="presOf" srcId="{207CADC9-94EC-4126-AD96-EA71AECC515B}" destId="{6F83CB01-8E5B-4818-9217-69A914133218}" srcOrd="0" destOrd="0" presId="urn:microsoft.com/office/officeart/2018/5/layout/CenteredIconLabelDescriptionList"/>
    <dgm:cxn modelId="{D6597CF5-AA85-4706-9509-DD976F7E6C3F}" type="presOf" srcId="{2024BD5C-220D-4EAB-B635-47798F1D992A}" destId="{7FDFA2A8-901B-475F-837E-133FC59C117B}" srcOrd="0" destOrd="2" presId="urn:microsoft.com/office/officeart/2018/5/layout/CenteredIconLabelDescriptionList"/>
    <dgm:cxn modelId="{95586FAE-6004-4720-961D-5EC6F8C684E8}" type="presParOf" srcId="{E1D8382D-63C3-4189-BD3E-1B7BC918B0D7}" destId="{DB708105-2203-41C7-A3CE-D0335D76C80E}" srcOrd="0" destOrd="0" presId="urn:microsoft.com/office/officeart/2018/5/layout/CenteredIconLabelDescriptionList"/>
    <dgm:cxn modelId="{274865A6-AE1A-4E63-A82A-1AAFCF65F570}" type="presParOf" srcId="{DB708105-2203-41C7-A3CE-D0335D76C80E}" destId="{C70A7B33-55B7-452B-9E1F-0E2E90F0F8C0}" srcOrd="0" destOrd="0" presId="urn:microsoft.com/office/officeart/2018/5/layout/CenteredIconLabelDescriptionList"/>
    <dgm:cxn modelId="{481F17EA-18A7-4B26-97D0-21F7EBEF639D}" type="presParOf" srcId="{DB708105-2203-41C7-A3CE-D0335D76C80E}" destId="{B4BB37C9-3277-4423-9063-C31E40C359D7}" srcOrd="1" destOrd="0" presId="urn:microsoft.com/office/officeart/2018/5/layout/CenteredIconLabelDescriptionList"/>
    <dgm:cxn modelId="{2F8DAC1F-F91F-4305-BA38-23D9E77605F7}" type="presParOf" srcId="{DB708105-2203-41C7-A3CE-D0335D76C80E}" destId="{18707952-9D12-41BF-8038-8E18737FBF5C}" srcOrd="2" destOrd="0" presId="urn:microsoft.com/office/officeart/2018/5/layout/CenteredIconLabelDescriptionList"/>
    <dgm:cxn modelId="{DD10EB3B-0A0D-4D0F-BDD9-7AE75DA48408}" type="presParOf" srcId="{DB708105-2203-41C7-A3CE-D0335D76C80E}" destId="{9ED03479-6DEE-41E1-AD3B-78A27BD45DC8}" srcOrd="3" destOrd="0" presId="urn:microsoft.com/office/officeart/2018/5/layout/CenteredIconLabelDescriptionList"/>
    <dgm:cxn modelId="{F30F0C75-10C2-4040-B76D-D78F8FB4C7FA}" type="presParOf" srcId="{DB708105-2203-41C7-A3CE-D0335D76C80E}" destId="{7FDFA2A8-901B-475F-837E-133FC59C117B}" srcOrd="4" destOrd="0" presId="urn:microsoft.com/office/officeart/2018/5/layout/CenteredIconLabelDescriptionList"/>
    <dgm:cxn modelId="{6885ACFF-5D9A-4651-BCCE-84A931787E1F}" type="presParOf" srcId="{E1D8382D-63C3-4189-BD3E-1B7BC918B0D7}" destId="{C9236A25-A65B-4E29-B822-FA12CF061FEA}" srcOrd="1" destOrd="0" presId="urn:microsoft.com/office/officeart/2018/5/layout/CenteredIconLabelDescriptionList"/>
    <dgm:cxn modelId="{76124F92-A87A-4CC9-AB17-ACC3EB45498A}" type="presParOf" srcId="{E1D8382D-63C3-4189-BD3E-1B7BC918B0D7}" destId="{3404943B-D458-44EB-A3A4-ECA3E00BDE3C}" srcOrd="2" destOrd="0" presId="urn:microsoft.com/office/officeart/2018/5/layout/CenteredIconLabelDescriptionList"/>
    <dgm:cxn modelId="{FF549B1B-6FAD-44D2-B6D3-263D0B135607}" type="presParOf" srcId="{3404943B-D458-44EB-A3A4-ECA3E00BDE3C}" destId="{C3D96CB1-3B55-4C1D-BCC9-C79CAA734322}" srcOrd="0" destOrd="0" presId="urn:microsoft.com/office/officeart/2018/5/layout/CenteredIconLabelDescriptionList"/>
    <dgm:cxn modelId="{1FC09807-318D-45F9-BD9C-D5A2162B8D2D}" type="presParOf" srcId="{3404943B-D458-44EB-A3A4-ECA3E00BDE3C}" destId="{ED39B215-552C-42B1-9ED6-7441CCB144B1}" srcOrd="1" destOrd="0" presId="urn:microsoft.com/office/officeart/2018/5/layout/CenteredIconLabelDescriptionList"/>
    <dgm:cxn modelId="{F0AC4D55-B9F8-429C-A244-A7E3BEC7DCCC}" type="presParOf" srcId="{3404943B-D458-44EB-A3A4-ECA3E00BDE3C}" destId="{6F83CB01-8E5B-4818-9217-69A914133218}" srcOrd="2" destOrd="0" presId="urn:microsoft.com/office/officeart/2018/5/layout/CenteredIconLabelDescriptionList"/>
    <dgm:cxn modelId="{568FC72C-26F6-40D7-8F5B-518B2490C572}" type="presParOf" srcId="{3404943B-D458-44EB-A3A4-ECA3E00BDE3C}" destId="{ECC8D24E-622B-43CC-9369-486971556210}" srcOrd="3" destOrd="0" presId="urn:microsoft.com/office/officeart/2018/5/layout/CenteredIconLabelDescriptionList"/>
    <dgm:cxn modelId="{13E677CF-77E4-4699-A004-D6E0500D8293}" type="presParOf" srcId="{3404943B-D458-44EB-A3A4-ECA3E00BDE3C}" destId="{EAAC37BD-9403-44E8-A070-909B1B91F78E}" srcOrd="4" destOrd="0" presId="urn:microsoft.com/office/officeart/2018/5/layout/CenteredIconLabelDescription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5964046-F479-4C95-95AE-4D5479FF327B}" type="doc">
      <dgm:prSet loTypeId="urn:microsoft.com/office/officeart/2018/2/layout/IconCircleList" loCatId="icon" qsTypeId="urn:microsoft.com/office/officeart/2005/8/quickstyle/simple1" qsCatId="simple" csTypeId="urn:microsoft.com/office/officeart/2005/8/colors/colorful4" csCatId="colorful" phldr="1"/>
      <dgm:spPr/>
      <dgm:t>
        <a:bodyPr/>
        <a:lstStyle/>
        <a:p>
          <a:endParaRPr lang="en-US"/>
        </a:p>
      </dgm:t>
    </dgm:pt>
    <dgm:pt modelId="{7E7ECAE3-5F41-4ED9-96D0-3E8F5BEB52F3}">
      <dgm:prSet/>
      <dgm:spPr/>
      <dgm:t>
        <a:bodyPr/>
        <a:lstStyle/>
        <a:p>
          <a:pPr>
            <a:lnSpc>
              <a:spcPct val="100000"/>
            </a:lnSpc>
          </a:pPr>
          <a:r>
            <a:rPr lang="en-US" dirty="0"/>
            <a:t>Storage e query per </a:t>
          </a:r>
          <a:r>
            <a:rPr lang="en-US" dirty="0" err="1"/>
            <a:t>grandi</a:t>
          </a:r>
          <a:r>
            <a:rPr lang="en-US" dirty="0"/>
            <a:t> </a:t>
          </a:r>
          <a:r>
            <a:rPr lang="en-US" dirty="0" err="1"/>
            <a:t>quantità</a:t>
          </a:r>
          <a:r>
            <a:rPr lang="en-US" dirty="0"/>
            <a:t> di </a:t>
          </a:r>
          <a:r>
            <a:rPr lang="en-US" dirty="0" err="1"/>
            <a:t>dati</a:t>
          </a:r>
          <a:r>
            <a:rPr lang="en-US" dirty="0"/>
            <a:t> (TB,PB)</a:t>
          </a:r>
        </a:p>
      </dgm:t>
    </dgm:pt>
    <dgm:pt modelId="{95922273-F778-49E5-B434-5A2FEE8C12B0}" type="parTrans" cxnId="{7C0FFCCC-B1D2-4D1E-BCDB-0F56E3D17684}">
      <dgm:prSet/>
      <dgm:spPr/>
      <dgm:t>
        <a:bodyPr/>
        <a:lstStyle/>
        <a:p>
          <a:endParaRPr lang="en-US"/>
        </a:p>
      </dgm:t>
    </dgm:pt>
    <dgm:pt modelId="{C87D5264-50F5-4E51-8116-A3F9A17B0309}" type="sibTrans" cxnId="{7C0FFCCC-B1D2-4D1E-BCDB-0F56E3D17684}">
      <dgm:prSet/>
      <dgm:spPr/>
      <dgm:t>
        <a:bodyPr/>
        <a:lstStyle/>
        <a:p>
          <a:pPr>
            <a:lnSpc>
              <a:spcPct val="100000"/>
            </a:lnSpc>
          </a:pPr>
          <a:endParaRPr lang="en-US"/>
        </a:p>
      </dgm:t>
    </dgm:pt>
    <dgm:pt modelId="{0C0C9A64-41A8-4414-BE65-AE1750BD4118}">
      <dgm:prSet/>
      <dgm:spPr/>
      <dgm:t>
        <a:bodyPr/>
        <a:lstStyle/>
        <a:p>
          <a:pPr>
            <a:lnSpc>
              <a:spcPct val="100000"/>
            </a:lnSpc>
          </a:pPr>
          <a:r>
            <a:rPr lang="en-US"/>
            <a:t>Analisi in tempo reale di stream di dati</a:t>
          </a:r>
        </a:p>
      </dgm:t>
    </dgm:pt>
    <dgm:pt modelId="{CB8932C3-1A9C-457F-BC72-9A888701CB0D}" type="parTrans" cxnId="{D623C456-12C4-4A41-93CE-BCAA1E425FCF}">
      <dgm:prSet/>
      <dgm:spPr/>
      <dgm:t>
        <a:bodyPr/>
        <a:lstStyle/>
        <a:p>
          <a:endParaRPr lang="en-US"/>
        </a:p>
      </dgm:t>
    </dgm:pt>
    <dgm:pt modelId="{A7287A42-389C-4FCF-B9E4-B9E10FC0D8B5}" type="sibTrans" cxnId="{D623C456-12C4-4A41-93CE-BCAA1E425FCF}">
      <dgm:prSet/>
      <dgm:spPr/>
      <dgm:t>
        <a:bodyPr/>
        <a:lstStyle/>
        <a:p>
          <a:pPr>
            <a:lnSpc>
              <a:spcPct val="100000"/>
            </a:lnSpc>
          </a:pPr>
          <a:endParaRPr lang="en-US"/>
        </a:p>
      </dgm:t>
    </dgm:pt>
    <dgm:pt modelId="{07B05FA4-C40C-4A4B-9D02-8C89ECEF579E}">
      <dgm:prSet/>
      <dgm:spPr/>
      <dgm:t>
        <a:bodyPr/>
        <a:lstStyle/>
        <a:p>
          <a:pPr>
            <a:lnSpc>
              <a:spcPct val="100000"/>
            </a:lnSpc>
          </a:pPr>
          <a:r>
            <a:rPr lang="en-US"/>
            <a:t>Trasformazione di dati</a:t>
          </a:r>
        </a:p>
      </dgm:t>
    </dgm:pt>
    <dgm:pt modelId="{D129F21A-E6B3-401A-8A42-1267659BD9FC}" type="parTrans" cxnId="{03446E11-96B9-4AFC-9912-B101ABC12B71}">
      <dgm:prSet/>
      <dgm:spPr/>
      <dgm:t>
        <a:bodyPr/>
        <a:lstStyle/>
        <a:p>
          <a:endParaRPr lang="en-US"/>
        </a:p>
      </dgm:t>
    </dgm:pt>
    <dgm:pt modelId="{2107ACE0-07A5-4E75-B155-7E12C3B1F602}" type="sibTrans" cxnId="{03446E11-96B9-4AFC-9912-B101ABC12B71}">
      <dgm:prSet/>
      <dgm:spPr/>
      <dgm:t>
        <a:bodyPr/>
        <a:lstStyle/>
        <a:p>
          <a:pPr>
            <a:lnSpc>
              <a:spcPct val="100000"/>
            </a:lnSpc>
          </a:pPr>
          <a:endParaRPr lang="en-US"/>
        </a:p>
      </dgm:t>
    </dgm:pt>
    <dgm:pt modelId="{7EBF7A3C-E076-45EF-B8E0-753DC93C0B6B}">
      <dgm:prSet/>
      <dgm:spPr/>
      <dgm:t>
        <a:bodyPr/>
        <a:lstStyle/>
        <a:p>
          <a:pPr>
            <a:lnSpc>
              <a:spcPct val="100000"/>
            </a:lnSpc>
          </a:pPr>
          <a:r>
            <a:rPr lang="en-US"/>
            <a:t>Machine learning e servizi predittivi</a:t>
          </a:r>
        </a:p>
      </dgm:t>
    </dgm:pt>
    <dgm:pt modelId="{2E30A7EB-CC9D-439B-B137-4D79F7ACF138}" type="parTrans" cxnId="{E4BF938C-E0E0-4C84-9A66-21EE788C995E}">
      <dgm:prSet/>
      <dgm:spPr/>
      <dgm:t>
        <a:bodyPr/>
        <a:lstStyle/>
        <a:p>
          <a:endParaRPr lang="en-US"/>
        </a:p>
      </dgm:t>
    </dgm:pt>
    <dgm:pt modelId="{D1A8EFF3-AE85-4DC1-9F6C-504C38EDAB2F}" type="sibTrans" cxnId="{E4BF938C-E0E0-4C84-9A66-21EE788C995E}">
      <dgm:prSet/>
      <dgm:spPr/>
      <dgm:t>
        <a:bodyPr/>
        <a:lstStyle/>
        <a:p>
          <a:endParaRPr lang="en-US"/>
        </a:p>
      </dgm:t>
    </dgm:pt>
    <dgm:pt modelId="{E7EFAF10-7E0C-4ACF-A8CF-C18B16494EE9}" type="pres">
      <dgm:prSet presAssocID="{15964046-F479-4C95-95AE-4D5479FF327B}" presName="root" presStyleCnt="0">
        <dgm:presLayoutVars>
          <dgm:dir/>
          <dgm:resizeHandles val="exact"/>
        </dgm:presLayoutVars>
      </dgm:prSet>
      <dgm:spPr/>
    </dgm:pt>
    <dgm:pt modelId="{040524D2-7965-4815-BD2F-42DF79802EDF}" type="pres">
      <dgm:prSet presAssocID="{15964046-F479-4C95-95AE-4D5479FF327B}" presName="container" presStyleCnt="0">
        <dgm:presLayoutVars>
          <dgm:dir/>
          <dgm:resizeHandles val="exact"/>
        </dgm:presLayoutVars>
      </dgm:prSet>
      <dgm:spPr/>
    </dgm:pt>
    <dgm:pt modelId="{6776E211-F269-4722-90CC-D8D101DE7958}" type="pres">
      <dgm:prSet presAssocID="{7E7ECAE3-5F41-4ED9-96D0-3E8F5BEB52F3}" presName="compNode" presStyleCnt="0"/>
      <dgm:spPr/>
    </dgm:pt>
    <dgm:pt modelId="{0772B255-15A4-462D-8A55-9AEA1E3BC1EE}" type="pres">
      <dgm:prSet presAssocID="{7E7ECAE3-5F41-4ED9-96D0-3E8F5BEB52F3}" presName="iconBgRect" presStyleLbl="bgShp" presStyleIdx="0" presStyleCnt="4"/>
      <dgm:spPr/>
    </dgm:pt>
    <dgm:pt modelId="{AE4A1BB1-0A1B-464B-AF82-67D0D90E4BB7}" type="pres">
      <dgm:prSet presAssocID="{7E7ECAE3-5F41-4ED9-96D0-3E8F5BEB52F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DC533184-2E42-4119-931C-FB81961813E4}" type="pres">
      <dgm:prSet presAssocID="{7E7ECAE3-5F41-4ED9-96D0-3E8F5BEB52F3}" presName="spaceRect" presStyleCnt="0"/>
      <dgm:spPr/>
    </dgm:pt>
    <dgm:pt modelId="{90E6AD5D-AFE5-47F6-82D3-CFA6E1482506}" type="pres">
      <dgm:prSet presAssocID="{7E7ECAE3-5F41-4ED9-96D0-3E8F5BEB52F3}" presName="textRect" presStyleLbl="revTx" presStyleIdx="0" presStyleCnt="4">
        <dgm:presLayoutVars>
          <dgm:chMax val="1"/>
          <dgm:chPref val="1"/>
        </dgm:presLayoutVars>
      </dgm:prSet>
      <dgm:spPr/>
    </dgm:pt>
    <dgm:pt modelId="{5ABB6504-18B4-490A-A834-3C9AD4B8296A}" type="pres">
      <dgm:prSet presAssocID="{C87D5264-50F5-4E51-8116-A3F9A17B0309}" presName="sibTrans" presStyleLbl="sibTrans2D1" presStyleIdx="0" presStyleCnt="0"/>
      <dgm:spPr/>
    </dgm:pt>
    <dgm:pt modelId="{C83B3F4C-C6FB-4D61-B662-98CEA7FE6E79}" type="pres">
      <dgm:prSet presAssocID="{0C0C9A64-41A8-4414-BE65-AE1750BD4118}" presName="compNode" presStyleCnt="0"/>
      <dgm:spPr/>
    </dgm:pt>
    <dgm:pt modelId="{44DF2873-DE31-4315-A850-E95E3D777FDD}" type="pres">
      <dgm:prSet presAssocID="{0C0C9A64-41A8-4414-BE65-AE1750BD4118}" presName="iconBgRect" presStyleLbl="bgShp" presStyleIdx="1" presStyleCnt="4"/>
      <dgm:spPr/>
    </dgm:pt>
    <dgm:pt modelId="{539E0E41-9133-4138-BEB8-A71C18717B4D}" type="pres">
      <dgm:prSet presAssocID="{0C0C9A64-41A8-4414-BE65-AE1750BD411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usic"/>
        </a:ext>
      </dgm:extLst>
    </dgm:pt>
    <dgm:pt modelId="{E46A6D6A-9FE5-4B81-AD88-95CFDE26DA3C}" type="pres">
      <dgm:prSet presAssocID="{0C0C9A64-41A8-4414-BE65-AE1750BD4118}" presName="spaceRect" presStyleCnt="0"/>
      <dgm:spPr/>
    </dgm:pt>
    <dgm:pt modelId="{5EB831E4-FAF7-4CDC-914B-6433401E43DB}" type="pres">
      <dgm:prSet presAssocID="{0C0C9A64-41A8-4414-BE65-AE1750BD4118}" presName="textRect" presStyleLbl="revTx" presStyleIdx="1" presStyleCnt="4">
        <dgm:presLayoutVars>
          <dgm:chMax val="1"/>
          <dgm:chPref val="1"/>
        </dgm:presLayoutVars>
      </dgm:prSet>
      <dgm:spPr/>
    </dgm:pt>
    <dgm:pt modelId="{4AA50D84-2616-4F79-B802-8D0DADFE6BA9}" type="pres">
      <dgm:prSet presAssocID="{A7287A42-389C-4FCF-B9E4-B9E10FC0D8B5}" presName="sibTrans" presStyleLbl="sibTrans2D1" presStyleIdx="0" presStyleCnt="0"/>
      <dgm:spPr/>
    </dgm:pt>
    <dgm:pt modelId="{0AD147C9-711C-4482-99CE-3D5796D08ED6}" type="pres">
      <dgm:prSet presAssocID="{07B05FA4-C40C-4A4B-9D02-8C89ECEF579E}" presName="compNode" presStyleCnt="0"/>
      <dgm:spPr/>
    </dgm:pt>
    <dgm:pt modelId="{355F5893-53F4-4AD7-BDC6-90B039004A75}" type="pres">
      <dgm:prSet presAssocID="{07B05FA4-C40C-4A4B-9D02-8C89ECEF579E}" presName="iconBgRect" presStyleLbl="bgShp" presStyleIdx="2" presStyleCnt="4"/>
      <dgm:spPr/>
    </dgm:pt>
    <dgm:pt modelId="{B07191D5-253C-4A74-A1EB-84A7AB0ACA67}" type="pres">
      <dgm:prSet presAssocID="{07B05FA4-C40C-4A4B-9D02-8C89ECEF579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CE9ED582-4BB6-47E4-9A1E-9EC9A2DB6510}" type="pres">
      <dgm:prSet presAssocID="{07B05FA4-C40C-4A4B-9D02-8C89ECEF579E}" presName="spaceRect" presStyleCnt="0"/>
      <dgm:spPr/>
    </dgm:pt>
    <dgm:pt modelId="{7DFB473D-9792-4ED5-8942-51DA7ABCC222}" type="pres">
      <dgm:prSet presAssocID="{07B05FA4-C40C-4A4B-9D02-8C89ECEF579E}" presName="textRect" presStyleLbl="revTx" presStyleIdx="2" presStyleCnt="4">
        <dgm:presLayoutVars>
          <dgm:chMax val="1"/>
          <dgm:chPref val="1"/>
        </dgm:presLayoutVars>
      </dgm:prSet>
      <dgm:spPr/>
    </dgm:pt>
    <dgm:pt modelId="{612E5CF7-4492-4788-B34A-BE19645C918D}" type="pres">
      <dgm:prSet presAssocID="{2107ACE0-07A5-4E75-B155-7E12C3B1F602}" presName="sibTrans" presStyleLbl="sibTrans2D1" presStyleIdx="0" presStyleCnt="0"/>
      <dgm:spPr/>
    </dgm:pt>
    <dgm:pt modelId="{CD6D3975-FC14-4420-8683-317EDC028C94}" type="pres">
      <dgm:prSet presAssocID="{7EBF7A3C-E076-45EF-B8E0-753DC93C0B6B}" presName="compNode" presStyleCnt="0"/>
      <dgm:spPr/>
    </dgm:pt>
    <dgm:pt modelId="{9051EACD-8735-4A4D-9A2C-7D9B091735FE}" type="pres">
      <dgm:prSet presAssocID="{7EBF7A3C-E076-45EF-B8E0-753DC93C0B6B}" presName="iconBgRect" presStyleLbl="bgShp" presStyleIdx="3" presStyleCnt="4"/>
      <dgm:spPr/>
    </dgm:pt>
    <dgm:pt modelId="{3DCCF693-8EE4-48DE-BC44-BD0B1E686DA3}" type="pres">
      <dgm:prSet presAssocID="{7EBF7A3C-E076-45EF-B8E0-753DC93C0B6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ead with Gears"/>
        </a:ext>
      </dgm:extLst>
    </dgm:pt>
    <dgm:pt modelId="{213938AF-6BEF-408A-BCE2-F6BA857B6F5F}" type="pres">
      <dgm:prSet presAssocID="{7EBF7A3C-E076-45EF-B8E0-753DC93C0B6B}" presName="spaceRect" presStyleCnt="0"/>
      <dgm:spPr/>
    </dgm:pt>
    <dgm:pt modelId="{6842FC5B-E922-4CA7-B107-0E16573FABD0}" type="pres">
      <dgm:prSet presAssocID="{7EBF7A3C-E076-45EF-B8E0-753DC93C0B6B}" presName="textRect" presStyleLbl="revTx" presStyleIdx="3" presStyleCnt="4">
        <dgm:presLayoutVars>
          <dgm:chMax val="1"/>
          <dgm:chPref val="1"/>
        </dgm:presLayoutVars>
      </dgm:prSet>
      <dgm:spPr/>
    </dgm:pt>
  </dgm:ptLst>
  <dgm:cxnLst>
    <dgm:cxn modelId="{FE8BD903-9959-4053-B5C5-B1FF48002160}" type="presOf" srcId="{15964046-F479-4C95-95AE-4D5479FF327B}" destId="{E7EFAF10-7E0C-4ACF-A8CF-C18B16494EE9}" srcOrd="0" destOrd="0" presId="urn:microsoft.com/office/officeart/2018/2/layout/IconCircleList"/>
    <dgm:cxn modelId="{03446E11-96B9-4AFC-9912-B101ABC12B71}" srcId="{15964046-F479-4C95-95AE-4D5479FF327B}" destId="{07B05FA4-C40C-4A4B-9D02-8C89ECEF579E}" srcOrd="2" destOrd="0" parTransId="{D129F21A-E6B3-401A-8A42-1267659BD9FC}" sibTransId="{2107ACE0-07A5-4E75-B155-7E12C3B1F602}"/>
    <dgm:cxn modelId="{38A60917-778F-46D0-9D5F-4CF152FFEE77}" type="presOf" srcId="{7E7ECAE3-5F41-4ED9-96D0-3E8F5BEB52F3}" destId="{90E6AD5D-AFE5-47F6-82D3-CFA6E1482506}" srcOrd="0" destOrd="0" presId="urn:microsoft.com/office/officeart/2018/2/layout/IconCircleList"/>
    <dgm:cxn modelId="{D623C456-12C4-4A41-93CE-BCAA1E425FCF}" srcId="{15964046-F479-4C95-95AE-4D5479FF327B}" destId="{0C0C9A64-41A8-4414-BE65-AE1750BD4118}" srcOrd="1" destOrd="0" parTransId="{CB8932C3-1A9C-457F-BC72-9A888701CB0D}" sibTransId="{A7287A42-389C-4FCF-B9E4-B9E10FC0D8B5}"/>
    <dgm:cxn modelId="{FB12D377-3156-4EEE-94F3-2CEB192732FB}" type="presOf" srcId="{C87D5264-50F5-4E51-8116-A3F9A17B0309}" destId="{5ABB6504-18B4-490A-A834-3C9AD4B8296A}" srcOrd="0" destOrd="0" presId="urn:microsoft.com/office/officeart/2018/2/layout/IconCircleList"/>
    <dgm:cxn modelId="{E4BF938C-E0E0-4C84-9A66-21EE788C995E}" srcId="{15964046-F479-4C95-95AE-4D5479FF327B}" destId="{7EBF7A3C-E076-45EF-B8E0-753DC93C0B6B}" srcOrd="3" destOrd="0" parTransId="{2E30A7EB-CC9D-439B-B137-4D79F7ACF138}" sibTransId="{D1A8EFF3-AE85-4DC1-9F6C-504C38EDAB2F}"/>
    <dgm:cxn modelId="{F8E35FA0-10C7-42B5-A77B-B3CD091454CB}" type="presOf" srcId="{07B05FA4-C40C-4A4B-9D02-8C89ECEF579E}" destId="{7DFB473D-9792-4ED5-8942-51DA7ABCC222}" srcOrd="0" destOrd="0" presId="urn:microsoft.com/office/officeart/2018/2/layout/IconCircleList"/>
    <dgm:cxn modelId="{7C0FFCCC-B1D2-4D1E-BCDB-0F56E3D17684}" srcId="{15964046-F479-4C95-95AE-4D5479FF327B}" destId="{7E7ECAE3-5F41-4ED9-96D0-3E8F5BEB52F3}" srcOrd="0" destOrd="0" parTransId="{95922273-F778-49E5-B434-5A2FEE8C12B0}" sibTransId="{C87D5264-50F5-4E51-8116-A3F9A17B0309}"/>
    <dgm:cxn modelId="{A40A00DD-8B44-45FC-A943-47A6B59807FC}" type="presOf" srcId="{0C0C9A64-41A8-4414-BE65-AE1750BD4118}" destId="{5EB831E4-FAF7-4CDC-914B-6433401E43DB}" srcOrd="0" destOrd="0" presId="urn:microsoft.com/office/officeart/2018/2/layout/IconCircleList"/>
    <dgm:cxn modelId="{06AE89E3-A0A3-4CBB-8D4B-62105209584C}" type="presOf" srcId="{2107ACE0-07A5-4E75-B155-7E12C3B1F602}" destId="{612E5CF7-4492-4788-B34A-BE19645C918D}" srcOrd="0" destOrd="0" presId="urn:microsoft.com/office/officeart/2018/2/layout/IconCircleList"/>
    <dgm:cxn modelId="{E9BB8FE4-1F2E-4C74-B4F2-EA026FB8E9EF}" type="presOf" srcId="{7EBF7A3C-E076-45EF-B8E0-753DC93C0B6B}" destId="{6842FC5B-E922-4CA7-B107-0E16573FABD0}" srcOrd="0" destOrd="0" presId="urn:microsoft.com/office/officeart/2018/2/layout/IconCircleList"/>
    <dgm:cxn modelId="{E084A5EE-41BD-4BF1-9EA6-C18BE0A00E8D}" type="presOf" srcId="{A7287A42-389C-4FCF-B9E4-B9E10FC0D8B5}" destId="{4AA50D84-2616-4F79-B802-8D0DADFE6BA9}" srcOrd="0" destOrd="0" presId="urn:microsoft.com/office/officeart/2018/2/layout/IconCircleList"/>
    <dgm:cxn modelId="{065758E6-ADB4-48D5-BADA-EF1AC0FD0BE2}" type="presParOf" srcId="{E7EFAF10-7E0C-4ACF-A8CF-C18B16494EE9}" destId="{040524D2-7965-4815-BD2F-42DF79802EDF}" srcOrd="0" destOrd="0" presId="urn:microsoft.com/office/officeart/2018/2/layout/IconCircleList"/>
    <dgm:cxn modelId="{27C6F2E4-C8BB-437C-B6ED-00C047FD1580}" type="presParOf" srcId="{040524D2-7965-4815-BD2F-42DF79802EDF}" destId="{6776E211-F269-4722-90CC-D8D101DE7958}" srcOrd="0" destOrd="0" presId="urn:microsoft.com/office/officeart/2018/2/layout/IconCircleList"/>
    <dgm:cxn modelId="{66CDA1D7-0E20-480E-9965-E162EE47C90F}" type="presParOf" srcId="{6776E211-F269-4722-90CC-D8D101DE7958}" destId="{0772B255-15A4-462D-8A55-9AEA1E3BC1EE}" srcOrd="0" destOrd="0" presId="urn:microsoft.com/office/officeart/2018/2/layout/IconCircleList"/>
    <dgm:cxn modelId="{F998A71D-1F35-4FFD-B155-70459154A885}" type="presParOf" srcId="{6776E211-F269-4722-90CC-D8D101DE7958}" destId="{AE4A1BB1-0A1B-464B-AF82-67D0D90E4BB7}" srcOrd="1" destOrd="0" presId="urn:microsoft.com/office/officeart/2018/2/layout/IconCircleList"/>
    <dgm:cxn modelId="{B9DA3AE3-1B3D-4999-A0B6-C231E7996076}" type="presParOf" srcId="{6776E211-F269-4722-90CC-D8D101DE7958}" destId="{DC533184-2E42-4119-931C-FB81961813E4}" srcOrd="2" destOrd="0" presId="urn:microsoft.com/office/officeart/2018/2/layout/IconCircleList"/>
    <dgm:cxn modelId="{5F7899D8-F894-444C-969E-4505DC80E107}" type="presParOf" srcId="{6776E211-F269-4722-90CC-D8D101DE7958}" destId="{90E6AD5D-AFE5-47F6-82D3-CFA6E1482506}" srcOrd="3" destOrd="0" presId="urn:microsoft.com/office/officeart/2018/2/layout/IconCircleList"/>
    <dgm:cxn modelId="{097D5299-D72C-4B1A-9B61-4A07AE508452}" type="presParOf" srcId="{040524D2-7965-4815-BD2F-42DF79802EDF}" destId="{5ABB6504-18B4-490A-A834-3C9AD4B8296A}" srcOrd="1" destOrd="0" presId="urn:microsoft.com/office/officeart/2018/2/layout/IconCircleList"/>
    <dgm:cxn modelId="{C9C71AE3-B7EA-4E63-9E7B-CA8002E3FB59}" type="presParOf" srcId="{040524D2-7965-4815-BD2F-42DF79802EDF}" destId="{C83B3F4C-C6FB-4D61-B662-98CEA7FE6E79}" srcOrd="2" destOrd="0" presId="urn:microsoft.com/office/officeart/2018/2/layout/IconCircleList"/>
    <dgm:cxn modelId="{F046EA85-A7D6-4C3D-9D96-87413912B968}" type="presParOf" srcId="{C83B3F4C-C6FB-4D61-B662-98CEA7FE6E79}" destId="{44DF2873-DE31-4315-A850-E95E3D777FDD}" srcOrd="0" destOrd="0" presId="urn:microsoft.com/office/officeart/2018/2/layout/IconCircleList"/>
    <dgm:cxn modelId="{8DAF0B25-0C9B-4790-884B-1F0BC402ABA1}" type="presParOf" srcId="{C83B3F4C-C6FB-4D61-B662-98CEA7FE6E79}" destId="{539E0E41-9133-4138-BEB8-A71C18717B4D}" srcOrd="1" destOrd="0" presId="urn:microsoft.com/office/officeart/2018/2/layout/IconCircleList"/>
    <dgm:cxn modelId="{A6776891-9CFC-4413-B848-1FA6192D5C30}" type="presParOf" srcId="{C83B3F4C-C6FB-4D61-B662-98CEA7FE6E79}" destId="{E46A6D6A-9FE5-4B81-AD88-95CFDE26DA3C}" srcOrd="2" destOrd="0" presId="urn:microsoft.com/office/officeart/2018/2/layout/IconCircleList"/>
    <dgm:cxn modelId="{44B3CF13-8154-4DF5-8F04-2AA53AAE001A}" type="presParOf" srcId="{C83B3F4C-C6FB-4D61-B662-98CEA7FE6E79}" destId="{5EB831E4-FAF7-4CDC-914B-6433401E43DB}" srcOrd="3" destOrd="0" presId="urn:microsoft.com/office/officeart/2018/2/layout/IconCircleList"/>
    <dgm:cxn modelId="{3A677ACA-08C1-47FC-8C8F-A1A18FCAC11F}" type="presParOf" srcId="{040524D2-7965-4815-BD2F-42DF79802EDF}" destId="{4AA50D84-2616-4F79-B802-8D0DADFE6BA9}" srcOrd="3" destOrd="0" presId="urn:microsoft.com/office/officeart/2018/2/layout/IconCircleList"/>
    <dgm:cxn modelId="{BAD8FA6B-7057-4802-AE42-7297D118605F}" type="presParOf" srcId="{040524D2-7965-4815-BD2F-42DF79802EDF}" destId="{0AD147C9-711C-4482-99CE-3D5796D08ED6}" srcOrd="4" destOrd="0" presId="urn:microsoft.com/office/officeart/2018/2/layout/IconCircleList"/>
    <dgm:cxn modelId="{3C80D01A-82A6-43EC-A81C-824E41665853}" type="presParOf" srcId="{0AD147C9-711C-4482-99CE-3D5796D08ED6}" destId="{355F5893-53F4-4AD7-BDC6-90B039004A75}" srcOrd="0" destOrd="0" presId="urn:microsoft.com/office/officeart/2018/2/layout/IconCircleList"/>
    <dgm:cxn modelId="{3C561EFE-8B79-475E-B0C1-C07897F36FD7}" type="presParOf" srcId="{0AD147C9-711C-4482-99CE-3D5796D08ED6}" destId="{B07191D5-253C-4A74-A1EB-84A7AB0ACA67}" srcOrd="1" destOrd="0" presId="urn:microsoft.com/office/officeart/2018/2/layout/IconCircleList"/>
    <dgm:cxn modelId="{6B2601BD-8802-45B2-886C-B194FFA1EDE0}" type="presParOf" srcId="{0AD147C9-711C-4482-99CE-3D5796D08ED6}" destId="{CE9ED582-4BB6-47E4-9A1E-9EC9A2DB6510}" srcOrd="2" destOrd="0" presId="urn:microsoft.com/office/officeart/2018/2/layout/IconCircleList"/>
    <dgm:cxn modelId="{9D3609D8-8BE5-42C4-AB94-D96E0602570F}" type="presParOf" srcId="{0AD147C9-711C-4482-99CE-3D5796D08ED6}" destId="{7DFB473D-9792-4ED5-8942-51DA7ABCC222}" srcOrd="3" destOrd="0" presId="urn:microsoft.com/office/officeart/2018/2/layout/IconCircleList"/>
    <dgm:cxn modelId="{ED6A8F65-AC7D-4F20-B5AE-8F95AB9058C4}" type="presParOf" srcId="{040524D2-7965-4815-BD2F-42DF79802EDF}" destId="{612E5CF7-4492-4788-B34A-BE19645C918D}" srcOrd="5" destOrd="0" presId="urn:microsoft.com/office/officeart/2018/2/layout/IconCircleList"/>
    <dgm:cxn modelId="{D4FC20D5-9AB0-46D1-AAF3-925CADC03904}" type="presParOf" srcId="{040524D2-7965-4815-BD2F-42DF79802EDF}" destId="{CD6D3975-FC14-4420-8683-317EDC028C94}" srcOrd="6" destOrd="0" presId="urn:microsoft.com/office/officeart/2018/2/layout/IconCircleList"/>
    <dgm:cxn modelId="{8F3A7C7E-0BD3-4F28-A47A-47C5FCE45D69}" type="presParOf" srcId="{CD6D3975-FC14-4420-8683-317EDC028C94}" destId="{9051EACD-8735-4A4D-9A2C-7D9B091735FE}" srcOrd="0" destOrd="0" presId="urn:microsoft.com/office/officeart/2018/2/layout/IconCircleList"/>
    <dgm:cxn modelId="{966E96C7-DD77-409F-945E-DF1DA6A0EAF8}" type="presParOf" srcId="{CD6D3975-FC14-4420-8683-317EDC028C94}" destId="{3DCCF693-8EE4-48DE-BC44-BD0B1E686DA3}" srcOrd="1" destOrd="0" presId="urn:microsoft.com/office/officeart/2018/2/layout/IconCircleList"/>
    <dgm:cxn modelId="{B002CD49-AE4B-4C99-8CBE-FF030BA02872}" type="presParOf" srcId="{CD6D3975-FC14-4420-8683-317EDC028C94}" destId="{213938AF-6BEF-408A-BCE2-F6BA857B6F5F}" srcOrd="2" destOrd="0" presId="urn:microsoft.com/office/officeart/2018/2/layout/IconCircleList"/>
    <dgm:cxn modelId="{7C36611E-ACA7-41B9-B2A0-B6F1E87A79D3}" type="presParOf" srcId="{CD6D3975-FC14-4420-8683-317EDC028C94}" destId="{6842FC5B-E922-4CA7-B107-0E16573FABD0}"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1EE9265-DC76-4711-B2FF-D971652FD644}" type="doc">
      <dgm:prSet loTypeId="urn:microsoft.com/office/officeart/2005/8/layout/cycle8" loCatId="cycle" qsTypeId="urn:microsoft.com/office/officeart/2005/8/quickstyle/simple1" qsCatId="simple" csTypeId="urn:microsoft.com/office/officeart/2005/8/colors/colorful1" csCatId="colorful" phldr="1"/>
      <dgm:spPr/>
    </dgm:pt>
    <dgm:pt modelId="{05D036E3-666C-4F96-8C41-BF7164E21632}">
      <dgm:prSet phldrT="[Text]"/>
      <dgm:spPr/>
      <dgm:t>
        <a:bodyPr/>
        <a:lstStyle/>
        <a:p>
          <a:r>
            <a:rPr lang="en-US" dirty="0"/>
            <a:t>Visibility</a:t>
          </a:r>
        </a:p>
      </dgm:t>
    </dgm:pt>
    <dgm:pt modelId="{A85E03A3-9701-48E5-BDA3-2C55A3C69312}" type="parTrans" cxnId="{60ECCF07-88EA-43A7-8AED-E9E24FFE8EDC}">
      <dgm:prSet/>
      <dgm:spPr/>
      <dgm:t>
        <a:bodyPr/>
        <a:lstStyle/>
        <a:p>
          <a:endParaRPr lang="en-US"/>
        </a:p>
      </dgm:t>
    </dgm:pt>
    <dgm:pt modelId="{F028A469-5DFD-45B4-980B-FD31FB47261B}" type="sibTrans" cxnId="{60ECCF07-88EA-43A7-8AED-E9E24FFE8EDC}">
      <dgm:prSet/>
      <dgm:spPr/>
      <dgm:t>
        <a:bodyPr/>
        <a:lstStyle/>
        <a:p>
          <a:endParaRPr lang="en-US"/>
        </a:p>
      </dgm:t>
    </dgm:pt>
    <dgm:pt modelId="{444A9741-BA61-47F4-A01C-2373E6E74059}">
      <dgm:prSet phldrT="[Text]"/>
      <dgm:spPr/>
      <dgm:t>
        <a:bodyPr/>
        <a:lstStyle/>
        <a:p>
          <a:r>
            <a:rPr lang="en-US" dirty="0"/>
            <a:t>Accountability</a:t>
          </a:r>
        </a:p>
      </dgm:t>
    </dgm:pt>
    <dgm:pt modelId="{D723314C-2752-420C-8468-BEB025D906A3}" type="parTrans" cxnId="{A8CA884A-C6A9-48AC-89C2-D6F4DCEFF594}">
      <dgm:prSet/>
      <dgm:spPr/>
      <dgm:t>
        <a:bodyPr/>
        <a:lstStyle/>
        <a:p>
          <a:endParaRPr lang="en-US"/>
        </a:p>
      </dgm:t>
    </dgm:pt>
    <dgm:pt modelId="{A3DC0CD3-7C2C-4EF7-A5E1-7BAB54ED4787}" type="sibTrans" cxnId="{A8CA884A-C6A9-48AC-89C2-D6F4DCEFF594}">
      <dgm:prSet/>
      <dgm:spPr/>
      <dgm:t>
        <a:bodyPr/>
        <a:lstStyle/>
        <a:p>
          <a:endParaRPr lang="en-US"/>
        </a:p>
      </dgm:t>
    </dgm:pt>
    <dgm:pt modelId="{DF5F314D-1D59-49C1-925A-20545B491041}">
      <dgm:prSet phldrT="[Text]"/>
      <dgm:spPr/>
      <dgm:t>
        <a:bodyPr/>
        <a:lstStyle/>
        <a:p>
          <a:r>
            <a:rPr lang="en-US" dirty="0"/>
            <a:t>Optimization</a:t>
          </a:r>
        </a:p>
      </dgm:t>
    </dgm:pt>
    <dgm:pt modelId="{144D43CC-133A-4D16-8327-3BEB1BEABB1C}" type="parTrans" cxnId="{31B524CB-05E6-40F1-9A2E-14A3CFBCD9A5}">
      <dgm:prSet/>
      <dgm:spPr/>
      <dgm:t>
        <a:bodyPr/>
        <a:lstStyle/>
        <a:p>
          <a:endParaRPr lang="en-US"/>
        </a:p>
      </dgm:t>
    </dgm:pt>
    <dgm:pt modelId="{1882F6CE-9A9A-431B-B1F9-0CE1839AF967}" type="sibTrans" cxnId="{31B524CB-05E6-40F1-9A2E-14A3CFBCD9A5}">
      <dgm:prSet/>
      <dgm:spPr/>
      <dgm:t>
        <a:bodyPr/>
        <a:lstStyle/>
        <a:p>
          <a:endParaRPr lang="en-US"/>
        </a:p>
      </dgm:t>
    </dgm:pt>
    <dgm:pt modelId="{F7EAA24A-C172-45EF-9977-03F332303A2A}" type="pres">
      <dgm:prSet presAssocID="{61EE9265-DC76-4711-B2FF-D971652FD644}" presName="compositeShape" presStyleCnt="0">
        <dgm:presLayoutVars>
          <dgm:chMax val="7"/>
          <dgm:dir/>
          <dgm:resizeHandles val="exact"/>
        </dgm:presLayoutVars>
      </dgm:prSet>
      <dgm:spPr/>
    </dgm:pt>
    <dgm:pt modelId="{D14AF724-D58A-4214-9786-F0B3710D567D}" type="pres">
      <dgm:prSet presAssocID="{61EE9265-DC76-4711-B2FF-D971652FD644}" presName="wedge1" presStyleLbl="node1" presStyleIdx="0" presStyleCnt="3"/>
      <dgm:spPr/>
    </dgm:pt>
    <dgm:pt modelId="{4206FA97-A195-46EC-A8E1-A46C9AD2AD7F}" type="pres">
      <dgm:prSet presAssocID="{61EE9265-DC76-4711-B2FF-D971652FD644}" presName="dummy1a" presStyleCnt="0"/>
      <dgm:spPr/>
    </dgm:pt>
    <dgm:pt modelId="{33134950-31FE-41C0-A7DD-A2BBA94706D2}" type="pres">
      <dgm:prSet presAssocID="{61EE9265-DC76-4711-B2FF-D971652FD644}" presName="dummy1b" presStyleCnt="0"/>
      <dgm:spPr/>
    </dgm:pt>
    <dgm:pt modelId="{D3B55879-A671-4DF9-A749-A836778362C0}" type="pres">
      <dgm:prSet presAssocID="{61EE9265-DC76-4711-B2FF-D971652FD644}" presName="wedge1Tx" presStyleLbl="node1" presStyleIdx="0" presStyleCnt="3">
        <dgm:presLayoutVars>
          <dgm:chMax val="0"/>
          <dgm:chPref val="0"/>
          <dgm:bulletEnabled val="1"/>
        </dgm:presLayoutVars>
      </dgm:prSet>
      <dgm:spPr/>
    </dgm:pt>
    <dgm:pt modelId="{E2BC451E-6346-4133-9023-BCC36E4186C4}" type="pres">
      <dgm:prSet presAssocID="{61EE9265-DC76-4711-B2FF-D971652FD644}" presName="wedge2" presStyleLbl="node1" presStyleIdx="1" presStyleCnt="3"/>
      <dgm:spPr/>
    </dgm:pt>
    <dgm:pt modelId="{415981FA-0281-404B-90B5-A85BC9D4A59B}" type="pres">
      <dgm:prSet presAssocID="{61EE9265-DC76-4711-B2FF-D971652FD644}" presName="dummy2a" presStyleCnt="0"/>
      <dgm:spPr/>
    </dgm:pt>
    <dgm:pt modelId="{1E179BFC-814B-4A8C-9B0B-F33FBE71016B}" type="pres">
      <dgm:prSet presAssocID="{61EE9265-DC76-4711-B2FF-D971652FD644}" presName="dummy2b" presStyleCnt="0"/>
      <dgm:spPr/>
    </dgm:pt>
    <dgm:pt modelId="{6ED030E5-1B70-4943-8E2F-70ECF14ABD0D}" type="pres">
      <dgm:prSet presAssocID="{61EE9265-DC76-4711-B2FF-D971652FD644}" presName="wedge2Tx" presStyleLbl="node1" presStyleIdx="1" presStyleCnt="3">
        <dgm:presLayoutVars>
          <dgm:chMax val="0"/>
          <dgm:chPref val="0"/>
          <dgm:bulletEnabled val="1"/>
        </dgm:presLayoutVars>
      </dgm:prSet>
      <dgm:spPr/>
    </dgm:pt>
    <dgm:pt modelId="{3EEB57A5-5EF5-4DD7-AE58-613E97ABD34C}" type="pres">
      <dgm:prSet presAssocID="{61EE9265-DC76-4711-B2FF-D971652FD644}" presName="wedge3" presStyleLbl="node1" presStyleIdx="2" presStyleCnt="3"/>
      <dgm:spPr/>
    </dgm:pt>
    <dgm:pt modelId="{983AB726-A1A9-43B5-8B0B-1A3DE011B453}" type="pres">
      <dgm:prSet presAssocID="{61EE9265-DC76-4711-B2FF-D971652FD644}" presName="dummy3a" presStyleCnt="0"/>
      <dgm:spPr/>
    </dgm:pt>
    <dgm:pt modelId="{C3E95FA9-23DC-455D-BE91-FDEA83961295}" type="pres">
      <dgm:prSet presAssocID="{61EE9265-DC76-4711-B2FF-D971652FD644}" presName="dummy3b" presStyleCnt="0"/>
      <dgm:spPr/>
    </dgm:pt>
    <dgm:pt modelId="{F251C601-0BD5-4147-8A35-7CAD9BBBA102}" type="pres">
      <dgm:prSet presAssocID="{61EE9265-DC76-4711-B2FF-D971652FD644}" presName="wedge3Tx" presStyleLbl="node1" presStyleIdx="2" presStyleCnt="3">
        <dgm:presLayoutVars>
          <dgm:chMax val="0"/>
          <dgm:chPref val="0"/>
          <dgm:bulletEnabled val="1"/>
        </dgm:presLayoutVars>
      </dgm:prSet>
      <dgm:spPr/>
    </dgm:pt>
    <dgm:pt modelId="{0D121B6A-057F-4B86-88B7-CB6006241777}" type="pres">
      <dgm:prSet presAssocID="{F028A469-5DFD-45B4-980B-FD31FB47261B}" presName="arrowWedge1" presStyleLbl="fgSibTrans2D1" presStyleIdx="0" presStyleCnt="3"/>
      <dgm:spPr/>
    </dgm:pt>
    <dgm:pt modelId="{539D0FF4-0DE0-4D46-BADF-0B5582A6C9F1}" type="pres">
      <dgm:prSet presAssocID="{A3DC0CD3-7C2C-4EF7-A5E1-7BAB54ED4787}" presName="arrowWedge2" presStyleLbl="fgSibTrans2D1" presStyleIdx="1" presStyleCnt="3"/>
      <dgm:spPr/>
    </dgm:pt>
    <dgm:pt modelId="{6A61AF64-61D8-4F19-8745-00C7D1FADC33}" type="pres">
      <dgm:prSet presAssocID="{1882F6CE-9A9A-431B-B1F9-0CE1839AF967}" presName="arrowWedge3" presStyleLbl="fgSibTrans2D1" presStyleIdx="2" presStyleCnt="3"/>
      <dgm:spPr/>
    </dgm:pt>
  </dgm:ptLst>
  <dgm:cxnLst>
    <dgm:cxn modelId="{60ECCF07-88EA-43A7-8AED-E9E24FFE8EDC}" srcId="{61EE9265-DC76-4711-B2FF-D971652FD644}" destId="{05D036E3-666C-4F96-8C41-BF7164E21632}" srcOrd="0" destOrd="0" parTransId="{A85E03A3-9701-48E5-BDA3-2C55A3C69312}" sibTransId="{F028A469-5DFD-45B4-980B-FD31FB47261B}"/>
    <dgm:cxn modelId="{E9D5CF16-FD68-459A-9E21-BED91612369E}" type="presOf" srcId="{DF5F314D-1D59-49C1-925A-20545B491041}" destId="{3EEB57A5-5EF5-4DD7-AE58-613E97ABD34C}" srcOrd="0" destOrd="0" presId="urn:microsoft.com/office/officeart/2005/8/layout/cycle8"/>
    <dgm:cxn modelId="{A8CA884A-C6A9-48AC-89C2-D6F4DCEFF594}" srcId="{61EE9265-DC76-4711-B2FF-D971652FD644}" destId="{444A9741-BA61-47F4-A01C-2373E6E74059}" srcOrd="1" destOrd="0" parTransId="{D723314C-2752-420C-8468-BEB025D906A3}" sibTransId="{A3DC0CD3-7C2C-4EF7-A5E1-7BAB54ED4787}"/>
    <dgm:cxn modelId="{7EEEE873-F6DB-4029-AF68-D889D8FFC6D8}" type="presOf" srcId="{05D036E3-666C-4F96-8C41-BF7164E21632}" destId="{D3B55879-A671-4DF9-A749-A836778362C0}" srcOrd="1" destOrd="0" presId="urn:microsoft.com/office/officeart/2005/8/layout/cycle8"/>
    <dgm:cxn modelId="{751A587D-72DE-415C-8298-BF4CA7D3CC42}" type="presOf" srcId="{444A9741-BA61-47F4-A01C-2373E6E74059}" destId="{E2BC451E-6346-4133-9023-BCC36E4186C4}" srcOrd="0" destOrd="0" presId="urn:microsoft.com/office/officeart/2005/8/layout/cycle8"/>
    <dgm:cxn modelId="{3FD7B8B4-39EF-4275-8497-1CF26758314A}" type="presOf" srcId="{DF5F314D-1D59-49C1-925A-20545B491041}" destId="{F251C601-0BD5-4147-8A35-7CAD9BBBA102}" srcOrd="1" destOrd="0" presId="urn:microsoft.com/office/officeart/2005/8/layout/cycle8"/>
    <dgm:cxn modelId="{A6B26ACA-F383-4872-BFA7-087F182BACDF}" type="presOf" srcId="{05D036E3-666C-4F96-8C41-BF7164E21632}" destId="{D14AF724-D58A-4214-9786-F0B3710D567D}" srcOrd="0" destOrd="0" presId="urn:microsoft.com/office/officeart/2005/8/layout/cycle8"/>
    <dgm:cxn modelId="{31B524CB-05E6-40F1-9A2E-14A3CFBCD9A5}" srcId="{61EE9265-DC76-4711-B2FF-D971652FD644}" destId="{DF5F314D-1D59-49C1-925A-20545B491041}" srcOrd="2" destOrd="0" parTransId="{144D43CC-133A-4D16-8327-3BEB1BEABB1C}" sibTransId="{1882F6CE-9A9A-431B-B1F9-0CE1839AF967}"/>
    <dgm:cxn modelId="{5E3A42EC-D228-4922-B068-EA4A1A5E1216}" type="presOf" srcId="{444A9741-BA61-47F4-A01C-2373E6E74059}" destId="{6ED030E5-1B70-4943-8E2F-70ECF14ABD0D}" srcOrd="1" destOrd="0" presId="urn:microsoft.com/office/officeart/2005/8/layout/cycle8"/>
    <dgm:cxn modelId="{F6490DF5-E494-42E2-A782-012F9A96C155}" type="presOf" srcId="{61EE9265-DC76-4711-B2FF-D971652FD644}" destId="{F7EAA24A-C172-45EF-9977-03F332303A2A}" srcOrd="0" destOrd="0" presId="urn:microsoft.com/office/officeart/2005/8/layout/cycle8"/>
    <dgm:cxn modelId="{B49A24C8-868B-45EC-897F-6AC82BAA0422}" type="presParOf" srcId="{F7EAA24A-C172-45EF-9977-03F332303A2A}" destId="{D14AF724-D58A-4214-9786-F0B3710D567D}" srcOrd="0" destOrd="0" presId="urn:microsoft.com/office/officeart/2005/8/layout/cycle8"/>
    <dgm:cxn modelId="{D071F218-969A-4ED8-AC3B-43A7EE3BAB5F}" type="presParOf" srcId="{F7EAA24A-C172-45EF-9977-03F332303A2A}" destId="{4206FA97-A195-46EC-A8E1-A46C9AD2AD7F}" srcOrd="1" destOrd="0" presId="urn:microsoft.com/office/officeart/2005/8/layout/cycle8"/>
    <dgm:cxn modelId="{5A52DF04-008C-4A75-A9F4-DF7EC7E26FD9}" type="presParOf" srcId="{F7EAA24A-C172-45EF-9977-03F332303A2A}" destId="{33134950-31FE-41C0-A7DD-A2BBA94706D2}" srcOrd="2" destOrd="0" presId="urn:microsoft.com/office/officeart/2005/8/layout/cycle8"/>
    <dgm:cxn modelId="{D2EFDC2B-B91A-436E-AE4D-78D6B083499E}" type="presParOf" srcId="{F7EAA24A-C172-45EF-9977-03F332303A2A}" destId="{D3B55879-A671-4DF9-A749-A836778362C0}" srcOrd="3" destOrd="0" presId="urn:microsoft.com/office/officeart/2005/8/layout/cycle8"/>
    <dgm:cxn modelId="{D5326F76-23DF-43CC-BEB1-A1AE2A023CC6}" type="presParOf" srcId="{F7EAA24A-C172-45EF-9977-03F332303A2A}" destId="{E2BC451E-6346-4133-9023-BCC36E4186C4}" srcOrd="4" destOrd="0" presId="urn:microsoft.com/office/officeart/2005/8/layout/cycle8"/>
    <dgm:cxn modelId="{EC00720B-B168-4B31-A36B-38A6E3814708}" type="presParOf" srcId="{F7EAA24A-C172-45EF-9977-03F332303A2A}" destId="{415981FA-0281-404B-90B5-A85BC9D4A59B}" srcOrd="5" destOrd="0" presId="urn:microsoft.com/office/officeart/2005/8/layout/cycle8"/>
    <dgm:cxn modelId="{A1B32765-EB0F-4F61-8479-64A9AC7D78C0}" type="presParOf" srcId="{F7EAA24A-C172-45EF-9977-03F332303A2A}" destId="{1E179BFC-814B-4A8C-9B0B-F33FBE71016B}" srcOrd="6" destOrd="0" presId="urn:microsoft.com/office/officeart/2005/8/layout/cycle8"/>
    <dgm:cxn modelId="{19B86622-6B42-44E6-86AA-4BCADCBF41C3}" type="presParOf" srcId="{F7EAA24A-C172-45EF-9977-03F332303A2A}" destId="{6ED030E5-1B70-4943-8E2F-70ECF14ABD0D}" srcOrd="7" destOrd="0" presId="urn:microsoft.com/office/officeart/2005/8/layout/cycle8"/>
    <dgm:cxn modelId="{382D296B-EA2F-417E-932F-4B52175F9E8C}" type="presParOf" srcId="{F7EAA24A-C172-45EF-9977-03F332303A2A}" destId="{3EEB57A5-5EF5-4DD7-AE58-613E97ABD34C}" srcOrd="8" destOrd="0" presId="urn:microsoft.com/office/officeart/2005/8/layout/cycle8"/>
    <dgm:cxn modelId="{2C4F8CB6-21EA-4E70-A58F-39B4D9571AC0}" type="presParOf" srcId="{F7EAA24A-C172-45EF-9977-03F332303A2A}" destId="{983AB726-A1A9-43B5-8B0B-1A3DE011B453}" srcOrd="9" destOrd="0" presId="urn:microsoft.com/office/officeart/2005/8/layout/cycle8"/>
    <dgm:cxn modelId="{8A97C422-727C-4429-936A-051726DBD32C}" type="presParOf" srcId="{F7EAA24A-C172-45EF-9977-03F332303A2A}" destId="{C3E95FA9-23DC-455D-BE91-FDEA83961295}" srcOrd="10" destOrd="0" presId="urn:microsoft.com/office/officeart/2005/8/layout/cycle8"/>
    <dgm:cxn modelId="{24B2F4ED-5A37-40ED-8796-66AB812F021E}" type="presParOf" srcId="{F7EAA24A-C172-45EF-9977-03F332303A2A}" destId="{F251C601-0BD5-4147-8A35-7CAD9BBBA102}" srcOrd="11" destOrd="0" presId="urn:microsoft.com/office/officeart/2005/8/layout/cycle8"/>
    <dgm:cxn modelId="{922E2DCE-BD71-4B4A-9BD7-F2C8A8D706CB}" type="presParOf" srcId="{F7EAA24A-C172-45EF-9977-03F332303A2A}" destId="{0D121B6A-057F-4B86-88B7-CB6006241777}" srcOrd="12" destOrd="0" presId="urn:microsoft.com/office/officeart/2005/8/layout/cycle8"/>
    <dgm:cxn modelId="{C8533D55-A982-48A9-8F64-33E8A93EE3AE}" type="presParOf" srcId="{F7EAA24A-C172-45EF-9977-03F332303A2A}" destId="{539D0FF4-0DE0-4D46-BADF-0B5582A6C9F1}" srcOrd="13" destOrd="0" presId="urn:microsoft.com/office/officeart/2005/8/layout/cycle8"/>
    <dgm:cxn modelId="{C0D17E5A-7D0B-4B12-9C64-EDAA16CA9E34}" type="presParOf" srcId="{F7EAA24A-C172-45EF-9977-03F332303A2A}" destId="{6A61AF64-61D8-4F19-8745-00C7D1FADC33}" srcOrd="14" destOrd="0" presId="urn:microsoft.com/office/officeart/2005/8/layout/cycle8"/>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1EE9265-DC76-4711-B2FF-D971652FD644}" type="doc">
      <dgm:prSet loTypeId="urn:microsoft.com/office/officeart/2005/8/layout/cycle8" loCatId="cycle" qsTypeId="urn:microsoft.com/office/officeart/2005/8/quickstyle/simple1" qsCatId="simple" csTypeId="urn:microsoft.com/office/officeart/2005/8/colors/colorful1" csCatId="colorful" phldr="1"/>
      <dgm:spPr/>
    </dgm:pt>
    <dgm:pt modelId="{05D036E3-666C-4F96-8C41-BF7164E21632}">
      <dgm:prSet phldrT="[Text]"/>
      <dgm:spPr>
        <a:solidFill>
          <a:srgbClr val="002060"/>
        </a:solidFill>
        <a:ln w="76200">
          <a:solidFill>
            <a:srgbClr val="7030A0"/>
          </a:solidFill>
        </a:ln>
      </dgm:spPr>
      <dgm:t>
        <a:bodyPr/>
        <a:lstStyle/>
        <a:p>
          <a:r>
            <a:rPr lang="en-US" dirty="0"/>
            <a:t>Visibility</a:t>
          </a:r>
        </a:p>
      </dgm:t>
    </dgm:pt>
    <dgm:pt modelId="{A85E03A3-9701-48E5-BDA3-2C55A3C69312}" type="parTrans" cxnId="{60ECCF07-88EA-43A7-8AED-E9E24FFE8EDC}">
      <dgm:prSet/>
      <dgm:spPr/>
      <dgm:t>
        <a:bodyPr/>
        <a:lstStyle/>
        <a:p>
          <a:endParaRPr lang="en-US"/>
        </a:p>
      </dgm:t>
    </dgm:pt>
    <dgm:pt modelId="{F028A469-5DFD-45B4-980B-FD31FB47261B}" type="sibTrans" cxnId="{60ECCF07-88EA-43A7-8AED-E9E24FFE8EDC}">
      <dgm:prSet/>
      <dgm:spPr/>
      <dgm:t>
        <a:bodyPr/>
        <a:lstStyle/>
        <a:p>
          <a:endParaRPr lang="en-US"/>
        </a:p>
      </dgm:t>
    </dgm:pt>
    <dgm:pt modelId="{444A9741-BA61-47F4-A01C-2373E6E74059}">
      <dgm:prSet phldrT="[Text]"/>
      <dgm:spPr/>
      <dgm:t>
        <a:bodyPr/>
        <a:lstStyle/>
        <a:p>
          <a:r>
            <a:rPr lang="en-US" dirty="0"/>
            <a:t>Accountability</a:t>
          </a:r>
        </a:p>
      </dgm:t>
    </dgm:pt>
    <dgm:pt modelId="{D723314C-2752-420C-8468-BEB025D906A3}" type="parTrans" cxnId="{A8CA884A-C6A9-48AC-89C2-D6F4DCEFF594}">
      <dgm:prSet/>
      <dgm:spPr/>
      <dgm:t>
        <a:bodyPr/>
        <a:lstStyle/>
        <a:p>
          <a:endParaRPr lang="en-US"/>
        </a:p>
      </dgm:t>
    </dgm:pt>
    <dgm:pt modelId="{A3DC0CD3-7C2C-4EF7-A5E1-7BAB54ED4787}" type="sibTrans" cxnId="{A8CA884A-C6A9-48AC-89C2-D6F4DCEFF594}">
      <dgm:prSet/>
      <dgm:spPr/>
      <dgm:t>
        <a:bodyPr/>
        <a:lstStyle/>
        <a:p>
          <a:endParaRPr lang="en-US"/>
        </a:p>
      </dgm:t>
    </dgm:pt>
    <dgm:pt modelId="{DF5F314D-1D59-49C1-925A-20545B491041}">
      <dgm:prSet phldrT="[Text]"/>
      <dgm:spPr/>
      <dgm:t>
        <a:bodyPr/>
        <a:lstStyle/>
        <a:p>
          <a:r>
            <a:rPr lang="en-US" dirty="0"/>
            <a:t>Optimization</a:t>
          </a:r>
        </a:p>
      </dgm:t>
    </dgm:pt>
    <dgm:pt modelId="{144D43CC-133A-4D16-8327-3BEB1BEABB1C}" type="parTrans" cxnId="{31B524CB-05E6-40F1-9A2E-14A3CFBCD9A5}">
      <dgm:prSet/>
      <dgm:spPr/>
      <dgm:t>
        <a:bodyPr/>
        <a:lstStyle/>
        <a:p>
          <a:endParaRPr lang="en-US"/>
        </a:p>
      </dgm:t>
    </dgm:pt>
    <dgm:pt modelId="{1882F6CE-9A9A-431B-B1F9-0CE1839AF967}" type="sibTrans" cxnId="{31B524CB-05E6-40F1-9A2E-14A3CFBCD9A5}">
      <dgm:prSet/>
      <dgm:spPr/>
      <dgm:t>
        <a:bodyPr/>
        <a:lstStyle/>
        <a:p>
          <a:endParaRPr lang="en-US"/>
        </a:p>
      </dgm:t>
    </dgm:pt>
    <dgm:pt modelId="{F7EAA24A-C172-45EF-9977-03F332303A2A}" type="pres">
      <dgm:prSet presAssocID="{61EE9265-DC76-4711-B2FF-D971652FD644}" presName="compositeShape" presStyleCnt="0">
        <dgm:presLayoutVars>
          <dgm:chMax val="7"/>
          <dgm:dir/>
          <dgm:resizeHandles val="exact"/>
        </dgm:presLayoutVars>
      </dgm:prSet>
      <dgm:spPr/>
    </dgm:pt>
    <dgm:pt modelId="{D14AF724-D58A-4214-9786-F0B3710D567D}" type="pres">
      <dgm:prSet presAssocID="{61EE9265-DC76-4711-B2FF-D971652FD644}" presName="wedge1" presStyleLbl="node1" presStyleIdx="0" presStyleCnt="3" custLinFactNeighborX="4276" custLinFactNeighborY="-3100"/>
      <dgm:spPr/>
    </dgm:pt>
    <dgm:pt modelId="{4206FA97-A195-46EC-A8E1-A46C9AD2AD7F}" type="pres">
      <dgm:prSet presAssocID="{61EE9265-DC76-4711-B2FF-D971652FD644}" presName="dummy1a" presStyleCnt="0"/>
      <dgm:spPr/>
    </dgm:pt>
    <dgm:pt modelId="{33134950-31FE-41C0-A7DD-A2BBA94706D2}" type="pres">
      <dgm:prSet presAssocID="{61EE9265-DC76-4711-B2FF-D971652FD644}" presName="dummy1b" presStyleCnt="0"/>
      <dgm:spPr/>
    </dgm:pt>
    <dgm:pt modelId="{D3B55879-A671-4DF9-A749-A836778362C0}" type="pres">
      <dgm:prSet presAssocID="{61EE9265-DC76-4711-B2FF-D971652FD644}" presName="wedge1Tx" presStyleLbl="node1" presStyleIdx="0" presStyleCnt="3">
        <dgm:presLayoutVars>
          <dgm:chMax val="0"/>
          <dgm:chPref val="0"/>
          <dgm:bulletEnabled val="1"/>
        </dgm:presLayoutVars>
      </dgm:prSet>
      <dgm:spPr/>
    </dgm:pt>
    <dgm:pt modelId="{E2BC451E-6346-4133-9023-BCC36E4186C4}" type="pres">
      <dgm:prSet presAssocID="{61EE9265-DC76-4711-B2FF-D971652FD644}" presName="wedge2" presStyleLbl="node1" presStyleIdx="1" presStyleCnt="3"/>
      <dgm:spPr/>
    </dgm:pt>
    <dgm:pt modelId="{415981FA-0281-404B-90B5-A85BC9D4A59B}" type="pres">
      <dgm:prSet presAssocID="{61EE9265-DC76-4711-B2FF-D971652FD644}" presName="dummy2a" presStyleCnt="0"/>
      <dgm:spPr/>
    </dgm:pt>
    <dgm:pt modelId="{1E179BFC-814B-4A8C-9B0B-F33FBE71016B}" type="pres">
      <dgm:prSet presAssocID="{61EE9265-DC76-4711-B2FF-D971652FD644}" presName="dummy2b" presStyleCnt="0"/>
      <dgm:spPr/>
    </dgm:pt>
    <dgm:pt modelId="{6ED030E5-1B70-4943-8E2F-70ECF14ABD0D}" type="pres">
      <dgm:prSet presAssocID="{61EE9265-DC76-4711-B2FF-D971652FD644}" presName="wedge2Tx" presStyleLbl="node1" presStyleIdx="1" presStyleCnt="3">
        <dgm:presLayoutVars>
          <dgm:chMax val="0"/>
          <dgm:chPref val="0"/>
          <dgm:bulletEnabled val="1"/>
        </dgm:presLayoutVars>
      </dgm:prSet>
      <dgm:spPr/>
    </dgm:pt>
    <dgm:pt modelId="{3EEB57A5-5EF5-4DD7-AE58-613E97ABD34C}" type="pres">
      <dgm:prSet presAssocID="{61EE9265-DC76-4711-B2FF-D971652FD644}" presName="wedge3" presStyleLbl="node1" presStyleIdx="2" presStyleCnt="3"/>
      <dgm:spPr/>
    </dgm:pt>
    <dgm:pt modelId="{983AB726-A1A9-43B5-8B0B-1A3DE011B453}" type="pres">
      <dgm:prSet presAssocID="{61EE9265-DC76-4711-B2FF-D971652FD644}" presName="dummy3a" presStyleCnt="0"/>
      <dgm:spPr/>
    </dgm:pt>
    <dgm:pt modelId="{C3E95FA9-23DC-455D-BE91-FDEA83961295}" type="pres">
      <dgm:prSet presAssocID="{61EE9265-DC76-4711-B2FF-D971652FD644}" presName="dummy3b" presStyleCnt="0"/>
      <dgm:spPr/>
    </dgm:pt>
    <dgm:pt modelId="{F251C601-0BD5-4147-8A35-7CAD9BBBA102}" type="pres">
      <dgm:prSet presAssocID="{61EE9265-DC76-4711-B2FF-D971652FD644}" presName="wedge3Tx" presStyleLbl="node1" presStyleIdx="2" presStyleCnt="3">
        <dgm:presLayoutVars>
          <dgm:chMax val="0"/>
          <dgm:chPref val="0"/>
          <dgm:bulletEnabled val="1"/>
        </dgm:presLayoutVars>
      </dgm:prSet>
      <dgm:spPr/>
    </dgm:pt>
    <dgm:pt modelId="{0D121B6A-057F-4B86-88B7-CB6006241777}" type="pres">
      <dgm:prSet presAssocID="{F028A469-5DFD-45B4-980B-FD31FB47261B}" presName="arrowWedge1" presStyleLbl="fgSibTrans2D1" presStyleIdx="0" presStyleCnt="3"/>
      <dgm:spPr/>
    </dgm:pt>
    <dgm:pt modelId="{539D0FF4-0DE0-4D46-BADF-0B5582A6C9F1}" type="pres">
      <dgm:prSet presAssocID="{A3DC0CD3-7C2C-4EF7-A5E1-7BAB54ED4787}" presName="arrowWedge2" presStyleLbl="fgSibTrans2D1" presStyleIdx="1" presStyleCnt="3"/>
      <dgm:spPr/>
    </dgm:pt>
    <dgm:pt modelId="{6A61AF64-61D8-4F19-8745-00C7D1FADC33}" type="pres">
      <dgm:prSet presAssocID="{1882F6CE-9A9A-431B-B1F9-0CE1839AF967}" presName="arrowWedge3" presStyleLbl="fgSibTrans2D1" presStyleIdx="2" presStyleCnt="3"/>
      <dgm:spPr/>
    </dgm:pt>
  </dgm:ptLst>
  <dgm:cxnLst>
    <dgm:cxn modelId="{60ECCF07-88EA-43A7-8AED-E9E24FFE8EDC}" srcId="{61EE9265-DC76-4711-B2FF-D971652FD644}" destId="{05D036E3-666C-4F96-8C41-BF7164E21632}" srcOrd="0" destOrd="0" parTransId="{A85E03A3-9701-48E5-BDA3-2C55A3C69312}" sibTransId="{F028A469-5DFD-45B4-980B-FD31FB47261B}"/>
    <dgm:cxn modelId="{E9D5CF16-FD68-459A-9E21-BED91612369E}" type="presOf" srcId="{DF5F314D-1D59-49C1-925A-20545B491041}" destId="{3EEB57A5-5EF5-4DD7-AE58-613E97ABD34C}" srcOrd="0" destOrd="0" presId="urn:microsoft.com/office/officeart/2005/8/layout/cycle8"/>
    <dgm:cxn modelId="{A8CA884A-C6A9-48AC-89C2-D6F4DCEFF594}" srcId="{61EE9265-DC76-4711-B2FF-D971652FD644}" destId="{444A9741-BA61-47F4-A01C-2373E6E74059}" srcOrd="1" destOrd="0" parTransId="{D723314C-2752-420C-8468-BEB025D906A3}" sibTransId="{A3DC0CD3-7C2C-4EF7-A5E1-7BAB54ED4787}"/>
    <dgm:cxn modelId="{7EEEE873-F6DB-4029-AF68-D889D8FFC6D8}" type="presOf" srcId="{05D036E3-666C-4F96-8C41-BF7164E21632}" destId="{D3B55879-A671-4DF9-A749-A836778362C0}" srcOrd="1" destOrd="0" presId="urn:microsoft.com/office/officeart/2005/8/layout/cycle8"/>
    <dgm:cxn modelId="{751A587D-72DE-415C-8298-BF4CA7D3CC42}" type="presOf" srcId="{444A9741-BA61-47F4-A01C-2373E6E74059}" destId="{E2BC451E-6346-4133-9023-BCC36E4186C4}" srcOrd="0" destOrd="0" presId="urn:microsoft.com/office/officeart/2005/8/layout/cycle8"/>
    <dgm:cxn modelId="{3FD7B8B4-39EF-4275-8497-1CF26758314A}" type="presOf" srcId="{DF5F314D-1D59-49C1-925A-20545B491041}" destId="{F251C601-0BD5-4147-8A35-7CAD9BBBA102}" srcOrd="1" destOrd="0" presId="urn:microsoft.com/office/officeart/2005/8/layout/cycle8"/>
    <dgm:cxn modelId="{A6B26ACA-F383-4872-BFA7-087F182BACDF}" type="presOf" srcId="{05D036E3-666C-4F96-8C41-BF7164E21632}" destId="{D14AF724-D58A-4214-9786-F0B3710D567D}" srcOrd="0" destOrd="0" presId="urn:microsoft.com/office/officeart/2005/8/layout/cycle8"/>
    <dgm:cxn modelId="{31B524CB-05E6-40F1-9A2E-14A3CFBCD9A5}" srcId="{61EE9265-DC76-4711-B2FF-D971652FD644}" destId="{DF5F314D-1D59-49C1-925A-20545B491041}" srcOrd="2" destOrd="0" parTransId="{144D43CC-133A-4D16-8327-3BEB1BEABB1C}" sibTransId="{1882F6CE-9A9A-431B-B1F9-0CE1839AF967}"/>
    <dgm:cxn modelId="{5E3A42EC-D228-4922-B068-EA4A1A5E1216}" type="presOf" srcId="{444A9741-BA61-47F4-A01C-2373E6E74059}" destId="{6ED030E5-1B70-4943-8E2F-70ECF14ABD0D}" srcOrd="1" destOrd="0" presId="urn:microsoft.com/office/officeart/2005/8/layout/cycle8"/>
    <dgm:cxn modelId="{F6490DF5-E494-42E2-A782-012F9A96C155}" type="presOf" srcId="{61EE9265-DC76-4711-B2FF-D971652FD644}" destId="{F7EAA24A-C172-45EF-9977-03F332303A2A}" srcOrd="0" destOrd="0" presId="urn:microsoft.com/office/officeart/2005/8/layout/cycle8"/>
    <dgm:cxn modelId="{B49A24C8-868B-45EC-897F-6AC82BAA0422}" type="presParOf" srcId="{F7EAA24A-C172-45EF-9977-03F332303A2A}" destId="{D14AF724-D58A-4214-9786-F0B3710D567D}" srcOrd="0" destOrd="0" presId="urn:microsoft.com/office/officeart/2005/8/layout/cycle8"/>
    <dgm:cxn modelId="{D071F218-969A-4ED8-AC3B-43A7EE3BAB5F}" type="presParOf" srcId="{F7EAA24A-C172-45EF-9977-03F332303A2A}" destId="{4206FA97-A195-46EC-A8E1-A46C9AD2AD7F}" srcOrd="1" destOrd="0" presId="urn:microsoft.com/office/officeart/2005/8/layout/cycle8"/>
    <dgm:cxn modelId="{5A52DF04-008C-4A75-A9F4-DF7EC7E26FD9}" type="presParOf" srcId="{F7EAA24A-C172-45EF-9977-03F332303A2A}" destId="{33134950-31FE-41C0-A7DD-A2BBA94706D2}" srcOrd="2" destOrd="0" presId="urn:microsoft.com/office/officeart/2005/8/layout/cycle8"/>
    <dgm:cxn modelId="{D2EFDC2B-B91A-436E-AE4D-78D6B083499E}" type="presParOf" srcId="{F7EAA24A-C172-45EF-9977-03F332303A2A}" destId="{D3B55879-A671-4DF9-A749-A836778362C0}" srcOrd="3" destOrd="0" presId="urn:microsoft.com/office/officeart/2005/8/layout/cycle8"/>
    <dgm:cxn modelId="{D5326F76-23DF-43CC-BEB1-A1AE2A023CC6}" type="presParOf" srcId="{F7EAA24A-C172-45EF-9977-03F332303A2A}" destId="{E2BC451E-6346-4133-9023-BCC36E4186C4}" srcOrd="4" destOrd="0" presId="urn:microsoft.com/office/officeart/2005/8/layout/cycle8"/>
    <dgm:cxn modelId="{EC00720B-B168-4B31-A36B-38A6E3814708}" type="presParOf" srcId="{F7EAA24A-C172-45EF-9977-03F332303A2A}" destId="{415981FA-0281-404B-90B5-A85BC9D4A59B}" srcOrd="5" destOrd="0" presId="urn:microsoft.com/office/officeart/2005/8/layout/cycle8"/>
    <dgm:cxn modelId="{A1B32765-EB0F-4F61-8479-64A9AC7D78C0}" type="presParOf" srcId="{F7EAA24A-C172-45EF-9977-03F332303A2A}" destId="{1E179BFC-814B-4A8C-9B0B-F33FBE71016B}" srcOrd="6" destOrd="0" presId="urn:microsoft.com/office/officeart/2005/8/layout/cycle8"/>
    <dgm:cxn modelId="{19B86622-6B42-44E6-86AA-4BCADCBF41C3}" type="presParOf" srcId="{F7EAA24A-C172-45EF-9977-03F332303A2A}" destId="{6ED030E5-1B70-4943-8E2F-70ECF14ABD0D}" srcOrd="7" destOrd="0" presId="urn:microsoft.com/office/officeart/2005/8/layout/cycle8"/>
    <dgm:cxn modelId="{382D296B-EA2F-417E-932F-4B52175F9E8C}" type="presParOf" srcId="{F7EAA24A-C172-45EF-9977-03F332303A2A}" destId="{3EEB57A5-5EF5-4DD7-AE58-613E97ABD34C}" srcOrd="8" destOrd="0" presId="urn:microsoft.com/office/officeart/2005/8/layout/cycle8"/>
    <dgm:cxn modelId="{2C4F8CB6-21EA-4E70-A58F-39B4D9571AC0}" type="presParOf" srcId="{F7EAA24A-C172-45EF-9977-03F332303A2A}" destId="{983AB726-A1A9-43B5-8B0B-1A3DE011B453}" srcOrd="9" destOrd="0" presId="urn:microsoft.com/office/officeart/2005/8/layout/cycle8"/>
    <dgm:cxn modelId="{8A97C422-727C-4429-936A-051726DBD32C}" type="presParOf" srcId="{F7EAA24A-C172-45EF-9977-03F332303A2A}" destId="{C3E95FA9-23DC-455D-BE91-FDEA83961295}" srcOrd="10" destOrd="0" presId="urn:microsoft.com/office/officeart/2005/8/layout/cycle8"/>
    <dgm:cxn modelId="{24B2F4ED-5A37-40ED-8796-66AB812F021E}" type="presParOf" srcId="{F7EAA24A-C172-45EF-9977-03F332303A2A}" destId="{F251C601-0BD5-4147-8A35-7CAD9BBBA102}" srcOrd="11" destOrd="0" presId="urn:microsoft.com/office/officeart/2005/8/layout/cycle8"/>
    <dgm:cxn modelId="{922E2DCE-BD71-4B4A-9BD7-F2C8A8D706CB}" type="presParOf" srcId="{F7EAA24A-C172-45EF-9977-03F332303A2A}" destId="{0D121B6A-057F-4B86-88B7-CB6006241777}" srcOrd="12" destOrd="0" presId="urn:microsoft.com/office/officeart/2005/8/layout/cycle8"/>
    <dgm:cxn modelId="{C8533D55-A982-48A9-8F64-33E8A93EE3AE}" type="presParOf" srcId="{F7EAA24A-C172-45EF-9977-03F332303A2A}" destId="{539D0FF4-0DE0-4D46-BADF-0B5582A6C9F1}" srcOrd="13" destOrd="0" presId="urn:microsoft.com/office/officeart/2005/8/layout/cycle8"/>
    <dgm:cxn modelId="{C0D17E5A-7D0B-4B12-9C64-EDAA16CA9E34}" type="presParOf" srcId="{F7EAA24A-C172-45EF-9977-03F332303A2A}" destId="{6A61AF64-61D8-4F19-8745-00C7D1FADC33}" srcOrd="14" destOrd="0" presId="urn:microsoft.com/office/officeart/2005/8/layout/cycle8"/>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1EE9265-DC76-4711-B2FF-D971652FD644}" type="doc">
      <dgm:prSet loTypeId="urn:microsoft.com/office/officeart/2005/8/layout/cycle8" loCatId="cycle" qsTypeId="urn:microsoft.com/office/officeart/2005/8/quickstyle/simple1" qsCatId="simple" csTypeId="urn:microsoft.com/office/officeart/2005/8/colors/colorful1" csCatId="colorful" phldr="1"/>
      <dgm:spPr/>
    </dgm:pt>
    <dgm:pt modelId="{05D036E3-666C-4F96-8C41-BF7164E21632}">
      <dgm:prSet phldrT="[Text]"/>
      <dgm:spPr/>
      <dgm:t>
        <a:bodyPr/>
        <a:lstStyle/>
        <a:p>
          <a:r>
            <a:rPr lang="en-US" dirty="0"/>
            <a:t>Visibility</a:t>
          </a:r>
        </a:p>
      </dgm:t>
    </dgm:pt>
    <dgm:pt modelId="{A85E03A3-9701-48E5-BDA3-2C55A3C69312}" type="parTrans" cxnId="{60ECCF07-88EA-43A7-8AED-E9E24FFE8EDC}">
      <dgm:prSet/>
      <dgm:spPr/>
      <dgm:t>
        <a:bodyPr/>
        <a:lstStyle/>
        <a:p>
          <a:endParaRPr lang="en-US"/>
        </a:p>
      </dgm:t>
    </dgm:pt>
    <dgm:pt modelId="{F028A469-5DFD-45B4-980B-FD31FB47261B}" type="sibTrans" cxnId="{60ECCF07-88EA-43A7-8AED-E9E24FFE8EDC}">
      <dgm:prSet/>
      <dgm:spPr/>
      <dgm:t>
        <a:bodyPr/>
        <a:lstStyle/>
        <a:p>
          <a:endParaRPr lang="en-US"/>
        </a:p>
      </dgm:t>
    </dgm:pt>
    <dgm:pt modelId="{444A9741-BA61-47F4-A01C-2373E6E74059}">
      <dgm:prSet phldrT="[Text]"/>
      <dgm:spPr>
        <a:solidFill>
          <a:srgbClr val="002060"/>
        </a:solidFill>
      </dgm:spPr>
      <dgm:t>
        <a:bodyPr/>
        <a:lstStyle/>
        <a:p>
          <a:r>
            <a:rPr lang="en-US" dirty="0"/>
            <a:t>Accountability</a:t>
          </a:r>
        </a:p>
      </dgm:t>
    </dgm:pt>
    <dgm:pt modelId="{D723314C-2752-420C-8468-BEB025D906A3}" type="parTrans" cxnId="{A8CA884A-C6A9-48AC-89C2-D6F4DCEFF594}">
      <dgm:prSet/>
      <dgm:spPr/>
      <dgm:t>
        <a:bodyPr/>
        <a:lstStyle/>
        <a:p>
          <a:endParaRPr lang="en-US"/>
        </a:p>
      </dgm:t>
    </dgm:pt>
    <dgm:pt modelId="{A3DC0CD3-7C2C-4EF7-A5E1-7BAB54ED4787}" type="sibTrans" cxnId="{A8CA884A-C6A9-48AC-89C2-D6F4DCEFF594}">
      <dgm:prSet/>
      <dgm:spPr/>
      <dgm:t>
        <a:bodyPr/>
        <a:lstStyle/>
        <a:p>
          <a:endParaRPr lang="en-US"/>
        </a:p>
      </dgm:t>
    </dgm:pt>
    <dgm:pt modelId="{DF5F314D-1D59-49C1-925A-20545B491041}">
      <dgm:prSet phldrT="[Text]"/>
      <dgm:spPr/>
      <dgm:t>
        <a:bodyPr/>
        <a:lstStyle/>
        <a:p>
          <a:r>
            <a:rPr lang="en-US" dirty="0"/>
            <a:t>Optimization</a:t>
          </a:r>
        </a:p>
      </dgm:t>
    </dgm:pt>
    <dgm:pt modelId="{144D43CC-133A-4D16-8327-3BEB1BEABB1C}" type="parTrans" cxnId="{31B524CB-05E6-40F1-9A2E-14A3CFBCD9A5}">
      <dgm:prSet/>
      <dgm:spPr/>
      <dgm:t>
        <a:bodyPr/>
        <a:lstStyle/>
        <a:p>
          <a:endParaRPr lang="en-US"/>
        </a:p>
      </dgm:t>
    </dgm:pt>
    <dgm:pt modelId="{1882F6CE-9A9A-431B-B1F9-0CE1839AF967}" type="sibTrans" cxnId="{31B524CB-05E6-40F1-9A2E-14A3CFBCD9A5}">
      <dgm:prSet/>
      <dgm:spPr/>
      <dgm:t>
        <a:bodyPr/>
        <a:lstStyle/>
        <a:p>
          <a:endParaRPr lang="en-US"/>
        </a:p>
      </dgm:t>
    </dgm:pt>
    <dgm:pt modelId="{F7EAA24A-C172-45EF-9977-03F332303A2A}" type="pres">
      <dgm:prSet presAssocID="{61EE9265-DC76-4711-B2FF-D971652FD644}" presName="compositeShape" presStyleCnt="0">
        <dgm:presLayoutVars>
          <dgm:chMax val="7"/>
          <dgm:dir/>
          <dgm:resizeHandles val="exact"/>
        </dgm:presLayoutVars>
      </dgm:prSet>
      <dgm:spPr/>
    </dgm:pt>
    <dgm:pt modelId="{D14AF724-D58A-4214-9786-F0B3710D567D}" type="pres">
      <dgm:prSet presAssocID="{61EE9265-DC76-4711-B2FF-D971652FD644}" presName="wedge1" presStyleLbl="node1" presStyleIdx="0" presStyleCnt="3"/>
      <dgm:spPr/>
    </dgm:pt>
    <dgm:pt modelId="{4206FA97-A195-46EC-A8E1-A46C9AD2AD7F}" type="pres">
      <dgm:prSet presAssocID="{61EE9265-DC76-4711-B2FF-D971652FD644}" presName="dummy1a" presStyleCnt="0"/>
      <dgm:spPr/>
    </dgm:pt>
    <dgm:pt modelId="{33134950-31FE-41C0-A7DD-A2BBA94706D2}" type="pres">
      <dgm:prSet presAssocID="{61EE9265-DC76-4711-B2FF-D971652FD644}" presName="dummy1b" presStyleCnt="0"/>
      <dgm:spPr/>
    </dgm:pt>
    <dgm:pt modelId="{D3B55879-A671-4DF9-A749-A836778362C0}" type="pres">
      <dgm:prSet presAssocID="{61EE9265-DC76-4711-B2FF-D971652FD644}" presName="wedge1Tx" presStyleLbl="node1" presStyleIdx="0" presStyleCnt="3">
        <dgm:presLayoutVars>
          <dgm:chMax val="0"/>
          <dgm:chPref val="0"/>
          <dgm:bulletEnabled val="1"/>
        </dgm:presLayoutVars>
      </dgm:prSet>
      <dgm:spPr/>
    </dgm:pt>
    <dgm:pt modelId="{E2BC451E-6346-4133-9023-BCC36E4186C4}" type="pres">
      <dgm:prSet presAssocID="{61EE9265-DC76-4711-B2FF-D971652FD644}" presName="wedge2" presStyleLbl="node1" presStyleIdx="1" presStyleCnt="3"/>
      <dgm:spPr/>
    </dgm:pt>
    <dgm:pt modelId="{415981FA-0281-404B-90B5-A85BC9D4A59B}" type="pres">
      <dgm:prSet presAssocID="{61EE9265-DC76-4711-B2FF-D971652FD644}" presName="dummy2a" presStyleCnt="0"/>
      <dgm:spPr/>
    </dgm:pt>
    <dgm:pt modelId="{1E179BFC-814B-4A8C-9B0B-F33FBE71016B}" type="pres">
      <dgm:prSet presAssocID="{61EE9265-DC76-4711-B2FF-D971652FD644}" presName="dummy2b" presStyleCnt="0"/>
      <dgm:spPr/>
    </dgm:pt>
    <dgm:pt modelId="{6ED030E5-1B70-4943-8E2F-70ECF14ABD0D}" type="pres">
      <dgm:prSet presAssocID="{61EE9265-DC76-4711-B2FF-D971652FD644}" presName="wedge2Tx" presStyleLbl="node1" presStyleIdx="1" presStyleCnt="3">
        <dgm:presLayoutVars>
          <dgm:chMax val="0"/>
          <dgm:chPref val="0"/>
          <dgm:bulletEnabled val="1"/>
        </dgm:presLayoutVars>
      </dgm:prSet>
      <dgm:spPr/>
    </dgm:pt>
    <dgm:pt modelId="{3EEB57A5-5EF5-4DD7-AE58-613E97ABD34C}" type="pres">
      <dgm:prSet presAssocID="{61EE9265-DC76-4711-B2FF-D971652FD644}" presName="wedge3" presStyleLbl="node1" presStyleIdx="2" presStyleCnt="3"/>
      <dgm:spPr/>
    </dgm:pt>
    <dgm:pt modelId="{983AB726-A1A9-43B5-8B0B-1A3DE011B453}" type="pres">
      <dgm:prSet presAssocID="{61EE9265-DC76-4711-B2FF-D971652FD644}" presName="dummy3a" presStyleCnt="0"/>
      <dgm:spPr/>
    </dgm:pt>
    <dgm:pt modelId="{C3E95FA9-23DC-455D-BE91-FDEA83961295}" type="pres">
      <dgm:prSet presAssocID="{61EE9265-DC76-4711-B2FF-D971652FD644}" presName="dummy3b" presStyleCnt="0"/>
      <dgm:spPr/>
    </dgm:pt>
    <dgm:pt modelId="{F251C601-0BD5-4147-8A35-7CAD9BBBA102}" type="pres">
      <dgm:prSet presAssocID="{61EE9265-DC76-4711-B2FF-D971652FD644}" presName="wedge3Tx" presStyleLbl="node1" presStyleIdx="2" presStyleCnt="3">
        <dgm:presLayoutVars>
          <dgm:chMax val="0"/>
          <dgm:chPref val="0"/>
          <dgm:bulletEnabled val="1"/>
        </dgm:presLayoutVars>
      </dgm:prSet>
      <dgm:spPr/>
    </dgm:pt>
    <dgm:pt modelId="{0D121B6A-057F-4B86-88B7-CB6006241777}" type="pres">
      <dgm:prSet presAssocID="{F028A469-5DFD-45B4-980B-FD31FB47261B}" presName="arrowWedge1" presStyleLbl="fgSibTrans2D1" presStyleIdx="0" presStyleCnt="3"/>
      <dgm:spPr/>
    </dgm:pt>
    <dgm:pt modelId="{539D0FF4-0DE0-4D46-BADF-0B5582A6C9F1}" type="pres">
      <dgm:prSet presAssocID="{A3DC0CD3-7C2C-4EF7-A5E1-7BAB54ED4787}" presName="arrowWedge2" presStyleLbl="fgSibTrans2D1" presStyleIdx="1" presStyleCnt="3"/>
      <dgm:spPr/>
    </dgm:pt>
    <dgm:pt modelId="{6A61AF64-61D8-4F19-8745-00C7D1FADC33}" type="pres">
      <dgm:prSet presAssocID="{1882F6CE-9A9A-431B-B1F9-0CE1839AF967}" presName="arrowWedge3" presStyleLbl="fgSibTrans2D1" presStyleIdx="2" presStyleCnt="3"/>
      <dgm:spPr/>
    </dgm:pt>
  </dgm:ptLst>
  <dgm:cxnLst>
    <dgm:cxn modelId="{60ECCF07-88EA-43A7-8AED-E9E24FFE8EDC}" srcId="{61EE9265-DC76-4711-B2FF-D971652FD644}" destId="{05D036E3-666C-4F96-8C41-BF7164E21632}" srcOrd="0" destOrd="0" parTransId="{A85E03A3-9701-48E5-BDA3-2C55A3C69312}" sibTransId="{F028A469-5DFD-45B4-980B-FD31FB47261B}"/>
    <dgm:cxn modelId="{E9D5CF16-FD68-459A-9E21-BED91612369E}" type="presOf" srcId="{DF5F314D-1D59-49C1-925A-20545B491041}" destId="{3EEB57A5-5EF5-4DD7-AE58-613E97ABD34C}" srcOrd="0" destOrd="0" presId="urn:microsoft.com/office/officeart/2005/8/layout/cycle8"/>
    <dgm:cxn modelId="{A8CA884A-C6A9-48AC-89C2-D6F4DCEFF594}" srcId="{61EE9265-DC76-4711-B2FF-D971652FD644}" destId="{444A9741-BA61-47F4-A01C-2373E6E74059}" srcOrd="1" destOrd="0" parTransId="{D723314C-2752-420C-8468-BEB025D906A3}" sibTransId="{A3DC0CD3-7C2C-4EF7-A5E1-7BAB54ED4787}"/>
    <dgm:cxn modelId="{7EEEE873-F6DB-4029-AF68-D889D8FFC6D8}" type="presOf" srcId="{05D036E3-666C-4F96-8C41-BF7164E21632}" destId="{D3B55879-A671-4DF9-A749-A836778362C0}" srcOrd="1" destOrd="0" presId="urn:microsoft.com/office/officeart/2005/8/layout/cycle8"/>
    <dgm:cxn modelId="{751A587D-72DE-415C-8298-BF4CA7D3CC42}" type="presOf" srcId="{444A9741-BA61-47F4-A01C-2373E6E74059}" destId="{E2BC451E-6346-4133-9023-BCC36E4186C4}" srcOrd="0" destOrd="0" presId="urn:microsoft.com/office/officeart/2005/8/layout/cycle8"/>
    <dgm:cxn modelId="{3FD7B8B4-39EF-4275-8497-1CF26758314A}" type="presOf" srcId="{DF5F314D-1D59-49C1-925A-20545B491041}" destId="{F251C601-0BD5-4147-8A35-7CAD9BBBA102}" srcOrd="1" destOrd="0" presId="urn:microsoft.com/office/officeart/2005/8/layout/cycle8"/>
    <dgm:cxn modelId="{A6B26ACA-F383-4872-BFA7-087F182BACDF}" type="presOf" srcId="{05D036E3-666C-4F96-8C41-BF7164E21632}" destId="{D14AF724-D58A-4214-9786-F0B3710D567D}" srcOrd="0" destOrd="0" presId="urn:microsoft.com/office/officeart/2005/8/layout/cycle8"/>
    <dgm:cxn modelId="{31B524CB-05E6-40F1-9A2E-14A3CFBCD9A5}" srcId="{61EE9265-DC76-4711-B2FF-D971652FD644}" destId="{DF5F314D-1D59-49C1-925A-20545B491041}" srcOrd="2" destOrd="0" parTransId="{144D43CC-133A-4D16-8327-3BEB1BEABB1C}" sibTransId="{1882F6CE-9A9A-431B-B1F9-0CE1839AF967}"/>
    <dgm:cxn modelId="{5E3A42EC-D228-4922-B068-EA4A1A5E1216}" type="presOf" srcId="{444A9741-BA61-47F4-A01C-2373E6E74059}" destId="{6ED030E5-1B70-4943-8E2F-70ECF14ABD0D}" srcOrd="1" destOrd="0" presId="urn:microsoft.com/office/officeart/2005/8/layout/cycle8"/>
    <dgm:cxn modelId="{F6490DF5-E494-42E2-A782-012F9A96C155}" type="presOf" srcId="{61EE9265-DC76-4711-B2FF-D971652FD644}" destId="{F7EAA24A-C172-45EF-9977-03F332303A2A}" srcOrd="0" destOrd="0" presId="urn:microsoft.com/office/officeart/2005/8/layout/cycle8"/>
    <dgm:cxn modelId="{B49A24C8-868B-45EC-897F-6AC82BAA0422}" type="presParOf" srcId="{F7EAA24A-C172-45EF-9977-03F332303A2A}" destId="{D14AF724-D58A-4214-9786-F0B3710D567D}" srcOrd="0" destOrd="0" presId="urn:microsoft.com/office/officeart/2005/8/layout/cycle8"/>
    <dgm:cxn modelId="{D071F218-969A-4ED8-AC3B-43A7EE3BAB5F}" type="presParOf" srcId="{F7EAA24A-C172-45EF-9977-03F332303A2A}" destId="{4206FA97-A195-46EC-A8E1-A46C9AD2AD7F}" srcOrd="1" destOrd="0" presId="urn:microsoft.com/office/officeart/2005/8/layout/cycle8"/>
    <dgm:cxn modelId="{5A52DF04-008C-4A75-A9F4-DF7EC7E26FD9}" type="presParOf" srcId="{F7EAA24A-C172-45EF-9977-03F332303A2A}" destId="{33134950-31FE-41C0-A7DD-A2BBA94706D2}" srcOrd="2" destOrd="0" presId="urn:microsoft.com/office/officeart/2005/8/layout/cycle8"/>
    <dgm:cxn modelId="{D2EFDC2B-B91A-436E-AE4D-78D6B083499E}" type="presParOf" srcId="{F7EAA24A-C172-45EF-9977-03F332303A2A}" destId="{D3B55879-A671-4DF9-A749-A836778362C0}" srcOrd="3" destOrd="0" presId="urn:microsoft.com/office/officeart/2005/8/layout/cycle8"/>
    <dgm:cxn modelId="{D5326F76-23DF-43CC-BEB1-A1AE2A023CC6}" type="presParOf" srcId="{F7EAA24A-C172-45EF-9977-03F332303A2A}" destId="{E2BC451E-6346-4133-9023-BCC36E4186C4}" srcOrd="4" destOrd="0" presId="urn:microsoft.com/office/officeart/2005/8/layout/cycle8"/>
    <dgm:cxn modelId="{EC00720B-B168-4B31-A36B-38A6E3814708}" type="presParOf" srcId="{F7EAA24A-C172-45EF-9977-03F332303A2A}" destId="{415981FA-0281-404B-90B5-A85BC9D4A59B}" srcOrd="5" destOrd="0" presId="urn:microsoft.com/office/officeart/2005/8/layout/cycle8"/>
    <dgm:cxn modelId="{A1B32765-EB0F-4F61-8479-64A9AC7D78C0}" type="presParOf" srcId="{F7EAA24A-C172-45EF-9977-03F332303A2A}" destId="{1E179BFC-814B-4A8C-9B0B-F33FBE71016B}" srcOrd="6" destOrd="0" presId="urn:microsoft.com/office/officeart/2005/8/layout/cycle8"/>
    <dgm:cxn modelId="{19B86622-6B42-44E6-86AA-4BCADCBF41C3}" type="presParOf" srcId="{F7EAA24A-C172-45EF-9977-03F332303A2A}" destId="{6ED030E5-1B70-4943-8E2F-70ECF14ABD0D}" srcOrd="7" destOrd="0" presId="urn:microsoft.com/office/officeart/2005/8/layout/cycle8"/>
    <dgm:cxn modelId="{382D296B-EA2F-417E-932F-4B52175F9E8C}" type="presParOf" srcId="{F7EAA24A-C172-45EF-9977-03F332303A2A}" destId="{3EEB57A5-5EF5-4DD7-AE58-613E97ABD34C}" srcOrd="8" destOrd="0" presId="urn:microsoft.com/office/officeart/2005/8/layout/cycle8"/>
    <dgm:cxn modelId="{2C4F8CB6-21EA-4E70-A58F-39B4D9571AC0}" type="presParOf" srcId="{F7EAA24A-C172-45EF-9977-03F332303A2A}" destId="{983AB726-A1A9-43B5-8B0B-1A3DE011B453}" srcOrd="9" destOrd="0" presId="urn:microsoft.com/office/officeart/2005/8/layout/cycle8"/>
    <dgm:cxn modelId="{8A97C422-727C-4429-936A-051726DBD32C}" type="presParOf" srcId="{F7EAA24A-C172-45EF-9977-03F332303A2A}" destId="{C3E95FA9-23DC-455D-BE91-FDEA83961295}" srcOrd="10" destOrd="0" presId="urn:microsoft.com/office/officeart/2005/8/layout/cycle8"/>
    <dgm:cxn modelId="{24B2F4ED-5A37-40ED-8796-66AB812F021E}" type="presParOf" srcId="{F7EAA24A-C172-45EF-9977-03F332303A2A}" destId="{F251C601-0BD5-4147-8A35-7CAD9BBBA102}" srcOrd="11" destOrd="0" presId="urn:microsoft.com/office/officeart/2005/8/layout/cycle8"/>
    <dgm:cxn modelId="{922E2DCE-BD71-4B4A-9BD7-F2C8A8D706CB}" type="presParOf" srcId="{F7EAA24A-C172-45EF-9977-03F332303A2A}" destId="{0D121B6A-057F-4B86-88B7-CB6006241777}" srcOrd="12" destOrd="0" presId="urn:microsoft.com/office/officeart/2005/8/layout/cycle8"/>
    <dgm:cxn modelId="{C8533D55-A982-48A9-8F64-33E8A93EE3AE}" type="presParOf" srcId="{F7EAA24A-C172-45EF-9977-03F332303A2A}" destId="{539D0FF4-0DE0-4D46-BADF-0B5582A6C9F1}" srcOrd="13" destOrd="0" presId="urn:microsoft.com/office/officeart/2005/8/layout/cycle8"/>
    <dgm:cxn modelId="{C0D17E5A-7D0B-4B12-9C64-EDAA16CA9E34}" type="presParOf" srcId="{F7EAA24A-C172-45EF-9977-03F332303A2A}" destId="{6A61AF64-61D8-4F19-8745-00C7D1FADC33}" srcOrd="14" destOrd="0" presId="urn:microsoft.com/office/officeart/2005/8/layout/cycle8"/>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1EE9265-DC76-4711-B2FF-D971652FD644}" type="doc">
      <dgm:prSet loTypeId="urn:microsoft.com/office/officeart/2005/8/layout/cycle8" loCatId="cycle" qsTypeId="urn:microsoft.com/office/officeart/2005/8/quickstyle/simple1" qsCatId="simple" csTypeId="urn:microsoft.com/office/officeart/2005/8/colors/colorful1" csCatId="colorful" phldr="1"/>
      <dgm:spPr/>
    </dgm:pt>
    <dgm:pt modelId="{05D036E3-666C-4F96-8C41-BF7164E21632}">
      <dgm:prSet phldrT="[Text]"/>
      <dgm:spPr/>
      <dgm:t>
        <a:bodyPr/>
        <a:lstStyle/>
        <a:p>
          <a:r>
            <a:rPr lang="en-US" dirty="0"/>
            <a:t>Visibility</a:t>
          </a:r>
        </a:p>
      </dgm:t>
    </dgm:pt>
    <dgm:pt modelId="{A85E03A3-9701-48E5-BDA3-2C55A3C69312}" type="parTrans" cxnId="{60ECCF07-88EA-43A7-8AED-E9E24FFE8EDC}">
      <dgm:prSet/>
      <dgm:spPr/>
      <dgm:t>
        <a:bodyPr/>
        <a:lstStyle/>
        <a:p>
          <a:endParaRPr lang="en-US"/>
        </a:p>
      </dgm:t>
    </dgm:pt>
    <dgm:pt modelId="{F028A469-5DFD-45B4-980B-FD31FB47261B}" type="sibTrans" cxnId="{60ECCF07-88EA-43A7-8AED-E9E24FFE8EDC}">
      <dgm:prSet/>
      <dgm:spPr/>
      <dgm:t>
        <a:bodyPr/>
        <a:lstStyle/>
        <a:p>
          <a:endParaRPr lang="en-US"/>
        </a:p>
      </dgm:t>
    </dgm:pt>
    <dgm:pt modelId="{444A9741-BA61-47F4-A01C-2373E6E74059}">
      <dgm:prSet phldrT="[Text]"/>
      <dgm:spPr/>
      <dgm:t>
        <a:bodyPr/>
        <a:lstStyle/>
        <a:p>
          <a:r>
            <a:rPr lang="en-US" dirty="0"/>
            <a:t>Accountability</a:t>
          </a:r>
        </a:p>
      </dgm:t>
    </dgm:pt>
    <dgm:pt modelId="{D723314C-2752-420C-8468-BEB025D906A3}" type="parTrans" cxnId="{A8CA884A-C6A9-48AC-89C2-D6F4DCEFF594}">
      <dgm:prSet/>
      <dgm:spPr/>
      <dgm:t>
        <a:bodyPr/>
        <a:lstStyle/>
        <a:p>
          <a:endParaRPr lang="en-US"/>
        </a:p>
      </dgm:t>
    </dgm:pt>
    <dgm:pt modelId="{A3DC0CD3-7C2C-4EF7-A5E1-7BAB54ED4787}" type="sibTrans" cxnId="{A8CA884A-C6A9-48AC-89C2-D6F4DCEFF594}">
      <dgm:prSet/>
      <dgm:spPr/>
      <dgm:t>
        <a:bodyPr/>
        <a:lstStyle/>
        <a:p>
          <a:endParaRPr lang="en-US"/>
        </a:p>
      </dgm:t>
    </dgm:pt>
    <dgm:pt modelId="{DF5F314D-1D59-49C1-925A-20545B491041}">
      <dgm:prSet phldrT="[Text]"/>
      <dgm:spPr>
        <a:solidFill>
          <a:srgbClr val="002060"/>
        </a:solidFill>
      </dgm:spPr>
      <dgm:t>
        <a:bodyPr/>
        <a:lstStyle/>
        <a:p>
          <a:r>
            <a:rPr lang="en-US" dirty="0"/>
            <a:t>Optimization</a:t>
          </a:r>
        </a:p>
      </dgm:t>
    </dgm:pt>
    <dgm:pt modelId="{144D43CC-133A-4D16-8327-3BEB1BEABB1C}" type="parTrans" cxnId="{31B524CB-05E6-40F1-9A2E-14A3CFBCD9A5}">
      <dgm:prSet/>
      <dgm:spPr/>
      <dgm:t>
        <a:bodyPr/>
        <a:lstStyle/>
        <a:p>
          <a:endParaRPr lang="en-US"/>
        </a:p>
      </dgm:t>
    </dgm:pt>
    <dgm:pt modelId="{1882F6CE-9A9A-431B-B1F9-0CE1839AF967}" type="sibTrans" cxnId="{31B524CB-05E6-40F1-9A2E-14A3CFBCD9A5}">
      <dgm:prSet/>
      <dgm:spPr/>
      <dgm:t>
        <a:bodyPr/>
        <a:lstStyle/>
        <a:p>
          <a:endParaRPr lang="en-US"/>
        </a:p>
      </dgm:t>
    </dgm:pt>
    <dgm:pt modelId="{F7EAA24A-C172-45EF-9977-03F332303A2A}" type="pres">
      <dgm:prSet presAssocID="{61EE9265-DC76-4711-B2FF-D971652FD644}" presName="compositeShape" presStyleCnt="0">
        <dgm:presLayoutVars>
          <dgm:chMax val="7"/>
          <dgm:dir/>
          <dgm:resizeHandles val="exact"/>
        </dgm:presLayoutVars>
      </dgm:prSet>
      <dgm:spPr/>
    </dgm:pt>
    <dgm:pt modelId="{D14AF724-D58A-4214-9786-F0B3710D567D}" type="pres">
      <dgm:prSet presAssocID="{61EE9265-DC76-4711-B2FF-D971652FD644}" presName="wedge1" presStyleLbl="node1" presStyleIdx="0" presStyleCnt="3"/>
      <dgm:spPr/>
    </dgm:pt>
    <dgm:pt modelId="{4206FA97-A195-46EC-A8E1-A46C9AD2AD7F}" type="pres">
      <dgm:prSet presAssocID="{61EE9265-DC76-4711-B2FF-D971652FD644}" presName="dummy1a" presStyleCnt="0"/>
      <dgm:spPr/>
    </dgm:pt>
    <dgm:pt modelId="{33134950-31FE-41C0-A7DD-A2BBA94706D2}" type="pres">
      <dgm:prSet presAssocID="{61EE9265-DC76-4711-B2FF-D971652FD644}" presName="dummy1b" presStyleCnt="0"/>
      <dgm:spPr/>
    </dgm:pt>
    <dgm:pt modelId="{D3B55879-A671-4DF9-A749-A836778362C0}" type="pres">
      <dgm:prSet presAssocID="{61EE9265-DC76-4711-B2FF-D971652FD644}" presName="wedge1Tx" presStyleLbl="node1" presStyleIdx="0" presStyleCnt="3">
        <dgm:presLayoutVars>
          <dgm:chMax val="0"/>
          <dgm:chPref val="0"/>
          <dgm:bulletEnabled val="1"/>
        </dgm:presLayoutVars>
      </dgm:prSet>
      <dgm:spPr/>
    </dgm:pt>
    <dgm:pt modelId="{E2BC451E-6346-4133-9023-BCC36E4186C4}" type="pres">
      <dgm:prSet presAssocID="{61EE9265-DC76-4711-B2FF-D971652FD644}" presName="wedge2" presStyleLbl="node1" presStyleIdx="1" presStyleCnt="3"/>
      <dgm:spPr/>
    </dgm:pt>
    <dgm:pt modelId="{415981FA-0281-404B-90B5-A85BC9D4A59B}" type="pres">
      <dgm:prSet presAssocID="{61EE9265-DC76-4711-B2FF-D971652FD644}" presName="dummy2a" presStyleCnt="0"/>
      <dgm:spPr/>
    </dgm:pt>
    <dgm:pt modelId="{1E179BFC-814B-4A8C-9B0B-F33FBE71016B}" type="pres">
      <dgm:prSet presAssocID="{61EE9265-DC76-4711-B2FF-D971652FD644}" presName="dummy2b" presStyleCnt="0"/>
      <dgm:spPr/>
    </dgm:pt>
    <dgm:pt modelId="{6ED030E5-1B70-4943-8E2F-70ECF14ABD0D}" type="pres">
      <dgm:prSet presAssocID="{61EE9265-DC76-4711-B2FF-D971652FD644}" presName="wedge2Tx" presStyleLbl="node1" presStyleIdx="1" presStyleCnt="3">
        <dgm:presLayoutVars>
          <dgm:chMax val="0"/>
          <dgm:chPref val="0"/>
          <dgm:bulletEnabled val="1"/>
        </dgm:presLayoutVars>
      </dgm:prSet>
      <dgm:spPr/>
    </dgm:pt>
    <dgm:pt modelId="{3EEB57A5-5EF5-4DD7-AE58-613E97ABD34C}" type="pres">
      <dgm:prSet presAssocID="{61EE9265-DC76-4711-B2FF-D971652FD644}" presName="wedge3" presStyleLbl="node1" presStyleIdx="2" presStyleCnt="3" custLinFactNeighborX="475" custLinFactNeighborY="713"/>
      <dgm:spPr/>
    </dgm:pt>
    <dgm:pt modelId="{983AB726-A1A9-43B5-8B0B-1A3DE011B453}" type="pres">
      <dgm:prSet presAssocID="{61EE9265-DC76-4711-B2FF-D971652FD644}" presName="dummy3a" presStyleCnt="0"/>
      <dgm:spPr/>
    </dgm:pt>
    <dgm:pt modelId="{C3E95FA9-23DC-455D-BE91-FDEA83961295}" type="pres">
      <dgm:prSet presAssocID="{61EE9265-DC76-4711-B2FF-D971652FD644}" presName="dummy3b" presStyleCnt="0"/>
      <dgm:spPr/>
    </dgm:pt>
    <dgm:pt modelId="{F251C601-0BD5-4147-8A35-7CAD9BBBA102}" type="pres">
      <dgm:prSet presAssocID="{61EE9265-DC76-4711-B2FF-D971652FD644}" presName="wedge3Tx" presStyleLbl="node1" presStyleIdx="2" presStyleCnt="3">
        <dgm:presLayoutVars>
          <dgm:chMax val="0"/>
          <dgm:chPref val="0"/>
          <dgm:bulletEnabled val="1"/>
        </dgm:presLayoutVars>
      </dgm:prSet>
      <dgm:spPr/>
    </dgm:pt>
    <dgm:pt modelId="{0D121B6A-057F-4B86-88B7-CB6006241777}" type="pres">
      <dgm:prSet presAssocID="{F028A469-5DFD-45B4-980B-FD31FB47261B}" presName="arrowWedge1" presStyleLbl="fgSibTrans2D1" presStyleIdx="0" presStyleCnt="3"/>
      <dgm:spPr/>
    </dgm:pt>
    <dgm:pt modelId="{539D0FF4-0DE0-4D46-BADF-0B5582A6C9F1}" type="pres">
      <dgm:prSet presAssocID="{A3DC0CD3-7C2C-4EF7-A5E1-7BAB54ED4787}" presName="arrowWedge2" presStyleLbl="fgSibTrans2D1" presStyleIdx="1" presStyleCnt="3"/>
      <dgm:spPr/>
    </dgm:pt>
    <dgm:pt modelId="{6A61AF64-61D8-4F19-8745-00C7D1FADC33}" type="pres">
      <dgm:prSet presAssocID="{1882F6CE-9A9A-431B-B1F9-0CE1839AF967}" presName="arrowWedge3" presStyleLbl="fgSibTrans2D1" presStyleIdx="2" presStyleCnt="3"/>
      <dgm:spPr/>
    </dgm:pt>
  </dgm:ptLst>
  <dgm:cxnLst>
    <dgm:cxn modelId="{60ECCF07-88EA-43A7-8AED-E9E24FFE8EDC}" srcId="{61EE9265-DC76-4711-B2FF-D971652FD644}" destId="{05D036E3-666C-4F96-8C41-BF7164E21632}" srcOrd="0" destOrd="0" parTransId="{A85E03A3-9701-48E5-BDA3-2C55A3C69312}" sibTransId="{F028A469-5DFD-45B4-980B-FD31FB47261B}"/>
    <dgm:cxn modelId="{E9D5CF16-FD68-459A-9E21-BED91612369E}" type="presOf" srcId="{DF5F314D-1D59-49C1-925A-20545B491041}" destId="{3EEB57A5-5EF5-4DD7-AE58-613E97ABD34C}" srcOrd="0" destOrd="0" presId="urn:microsoft.com/office/officeart/2005/8/layout/cycle8"/>
    <dgm:cxn modelId="{A8CA884A-C6A9-48AC-89C2-D6F4DCEFF594}" srcId="{61EE9265-DC76-4711-B2FF-D971652FD644}" destId="{444A9741-BA61-47F4-A01C-2373E6E74059}" srcOrd="1" destOrd="0" parTransId="{D723314C-2752-420C-8468-BEB025D906A3}" sibTransId="{A3DC0CD3-7C2C-4EF7-A5E1-7BAB54ED4787}"/>
    <dgm:cxn modelId="{7EEEE873-F6DB-4029-AF68-D889D8FFC6D8}" type="presOf" srcId="{05D036E3-666C-4F96-8C41-BF7164E21632}" destId="{D3B55879-A671-4DF9-A749-A836778362C0}" srcOrd="1" destOrd="0" presId="urn:microsoft.com/office/officeart/2005/8/layout/cycle8"/>
    <dgm:cxn modelId="{751A587D-72DE-415C-8298-BF4CA7D3CC42}" type="presOf" srcId="{444A9741-BA61-47F4-A01C-2373E6E74059}" destId="{E2BC451E-6346-4133-9023-BCC36E4186C4}" srcOrd="0" destOrd="0" presId="urn:microsoft.com/office/officeart/2005/8/layout/cycle8"/>
    <dgm:cxn modelId="{3FD7B8B4-39EF-4275-8497-1CF26758314A}" type="presOf" srcId="{DF5F314D-1D59-49C1-925A-20545B491041}" destId="{F251C601-0BD5-4147-8A35-7CAD9BBBA102}" srcOrd="1" destOrd="0" presId="urn:microsoft.com/office/officeart/2005/8/layout/cycle8"/>
    <dgm:cxn modelId="{A6B26ACA-F383-4872-BFA7-087F182BACDF}" type="presOf" srcId="{05D036E3-666C-4F96-8C41-BF7164E21632}" destId="{D14AF724-D58A-4214-9786-F0B3710D567D}" srcOrd="0" destOrd="0" presId="urn:microsoft.com/office/officeart/2005/8/layout/cycle8"/>
    <dgm:cxn modelId="{31B524CB-05E6-40F1-9A2E-14A3CFBCD9A5}" srcId="{61EE9265-DC76-4711-B2FF-D971652FD644}" destId="{DF5F314D-1D59-49C1-925A-20545B491041}" srcOrd="2" destOrd="0" parTransId="{144D43CC-133A-4D16-8327-3BEB1BEABB1C}" sibTransId="{1882F6CE-9A9A-431B-B1F9-0CE1839AF967}"/>
    <dgm:cxn modelId="{5E3A42EC-D228-4922-B068-EA4A1A5E1216}" type="presOf" srcId="{444A9741-BA61-47F4-A01C-2373E6E74059}" destId="{6ED030E5-1B70-4943-8E2F-70ECF14ABD0D}" srcOrd="1" destOrd="0" presId="urn:microsoft.com/office/officeart/2005/8/layout/cycle8"/>
    <dgm:cxn modelId="{F6490DF5-E494-42E2-A782-012F9A96C155}" type="presOf" srcId="{61EE9265-DC76-4711-B2FF-D971652FD644}" destId="{F7EAA24A-C172-45EF-9977-03F332303A2A}" srcOrd="0" destOrd="0" presId="urn:microsoft.com/office/officeart/2005/8/layout/cycle8"/>
    <dgm:cxn modelId="{B49A24C8-868B-45EC-897F-6AC82BAA0422}" type="presParOf" srcId="{F7EAA24A-C172-45EF-9977-03F332303A2A}" destId="{D14AF724-D58A-4214-9786-F0B3710D567D}" srcOrd="0" destOrd="0" presId="urn:microsoft.com/office/officeart/2005/8/layout/cycle8"/>
    <dgm:cxn modelId="{D071F218-969A-4ED8-AC3B-43A7EE3BAB5F}" type="presParOf" srcId="{F7EAA24A-C172-45EF-9977-03F332303A2A}" destId="{4206FA97-A195-46EC-A8E1-A46C9AD2AD7F}" srcOrd="1" destOrd="0" presId="urn:microsoft.com/office/officeart/2005/8/layout/cycle8"/>
    <dgm:cxn modelId="{5A52DF04-008C-4A75-A9F4-DF7EC7E26FD9}" type="presParOf" srcId="{F7EAA24A-C172-45EF-9977-03F332303A2A}" destId="{33134950-31FE-41C0-A7DD-A2BBA94706D2}" srcOrd="2" destOrd="0" presId="urn:microsoft.com/office/officeart/2005/8/layout/cycle8"/>
    <dgm:cxn modelId="{D2EFDC2B-B91A-436E-AE4D-78D6B083499E}" type="presParOf" srcId="{F7EAA24A-C172-45EF-9977-03F332303A2A}" destId="{D3B55879-A671-4DF9-A749-A836778362C0}" srcOrd="3" destOrd="0" presId="urn:microsoft.com/office/officeart/2005/8/layout/cycle8"/>
    <dgm:cxn modelId="{D5326F76-23DF-43CC-BEB1-A1AE2A023CC6}" type="presParOf" srcId="{F7EAA24A-C172-45EF-9977-03F332303A2A}" destId="{E2BC451E-6346-4133-9023-BCC36E4186C4}" srcOrd="4" destOrd="0" presId="urn:microsoft.com/office/officeart/2005/8/layout/cycle8"/>
    <dgm:cxn modelId="{EC00720B-B168-4B31-A36B-38A6E3814708}" type="presParOf" srcId="{F7EAA24A-C172-45EF-9977-03F332303A2A}" destId="{415981FA-0281-404B-90B5-A85BC9D4A59B}" srcOrd="5" destOrd="0" presId="urn:microsoft.com/office/officeart/2005/8/layout/cycle8"/>
    <dgm:cxn modelId="{A1B32765-EB0F-4F61-8479-64A9AC7D78C0}" type="presParOf" srcId="{F7EAA24A-C172-45EF-9977-03F332303A2A}" destId="{1E179BFC-814B-4A8C-9B0B-F33FBE71016B}" srcOrd="6" destOrd="0" presId="urn:microsoft.com/office/officeart/2005/8/layout/cycle8"/>
    <dgm:cxn modelId="{19B86622-6B42-44E6-86AA-4BCADCBF41C3}" type="presParOf" srcId="{F7EAA24A-C172-45EF-9977-03F332303A2A}" destId="{6ED030E5-1B70-4943-8E2F-70ECF14ABD0D}" srcOrd="7" destOrd="0" presId="urn:microsoft.com/office/officeart/2005/8/layout/cycle8"/>
    <dgm:cxn modelId="{382D296B-EA2F-417E-932F-4B52175F9E8C}" type="presParOf" srcId="{F7EAA24A-C172-45EF-9977-03F332303A2A}" destId="{3EEB57A5-5EF5-4DD7-AE58-613E97ABD34C}" srcOrd="8" destOrd="0" presId="urn:microsoft.com/office/officeart/2005/8/layout/cycle8"/>
    <dgm:cxn modelId="{2C4F8CB6-21EA-4E70-A58F-39B4D9571AC0}" type="presParOf" srcId="{F7EAA24A-C172-45EF-9977-03F332303A2A}" destId="{983AB726-A1A9-43B5-8B0B-1A3DE011B453}" srcOrd="9" destOrd="0" presId="urn:microsoft.com/office/officeart/2005/8/layout/cycle8"/>
    <dgm:cxn modelId="{8A97C422-727C-4429-936A-051726DBD32C}" type="presParOf" srcId="{F7EAA24A-C172-45EF-9977-03F332303A2A}" destId="{C3E95FA9-23DC-455D-BE91-FDEA83961295}" srcOrd="10" destOrd="0" presId="urn:microsoft.com/office/officeart/2005/8/layout/cycle8"/>
    <dgm:cxn modelId="{24B2F4ED-5A37-40ED-8796-66AB812F021E}" type="presParOf" srcId="{F7EAA24A-C172-45EF-9977-03F332303A2A}" destId="{F251C601-0BD5-4147-8A35-7CAD9BBBA102}" srcOrd="11" destOrd="0" presId="urn:microsoft.com/office/officeart/2005/8/layout/cycle8"/>
    <dgm:cxn modelId="{922E2DCE-BD71-4B4A-9BD7-F2C8A8D706CB}" type="presParOf" srcId="{F7EAA24A-C172-45EF-9977-03F332303A2A}" destId="{0D121B6A-057F-4B86-88B7-CB6006241777}" srcOrd="12" destOrd="0" presId="urn:microsoft.com/office/officeart/2005/8/layout/cycle8"/>
    <dgm:cxn modelId="{C8533D55-A982-48A9-8F64-33E8A93EE3AE}" type="presParOf" srcId="{F7EAA24A-C172-45EF-9977-03F332303A2A}" destId="{539D0FF4-0DE0-4D46-BADF-0B5582A6C9F1}" srcOrd="13" destOrd="0" presId="urn:microsoft.com/office/officeart/2005/8/layout/cycle8"/>
    <dgm:cxn modelId="{C0D17E5A-7D0B-4B12-9C64-EDAA16CA9E34}" type="presParOf" srcId="{F7EAA24A-C172-45EF-9977-03F332303A2A}" destId="{6A61AF64-61D8-4F19-8745-00C7D1FADC33}" srcOrd="14" destOrd="0" presId="urn:microsoft.com/office/officeart/2005/8/layout/cycle8"/>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1EE9265-DC76-4711-B2FF-D971652FD644}" type="doc">
      <dgm:prSet loTypeId="urn:microsoft.com/office/officeart/2005/8/layout/cycle8" loCatId="cycle" qsTypeId="urn:microsoft.com/office/officeart/2005/8/quickstyle/simple1" qsCatId="simple" csTypeId="urn:microsoft.com/office/officeart/2005/8/colors/colorful1" csCatId="colorful" phldr="1"/>
      <dgm:spPr/>
    </dgm:pt>
    <dgm:pt modelId="{05D036E3-666C-4F96-8C41-BF7164E21632}">
      <dgm:prSet phldrT="[Text]"/>
      <dgm:spPr/>
      <dgm:t>
        <a:bodyPr/>
        <a:lstStyle/>
        <a:p>
          <a:r>
            <a:rPr lang="en-US" dirty="0"/>
            <a:t>Visibility</a:t>
          </a:r>
        </a:p>
      </dgm:t>
    </dgm:pt>
    <dgm:pt modelId="{A85E03A3-9701-48E5-BDA3-2C55A3C69312}" type="parTrans" cxnId="{60ECCF07-88EA-43A7-8AED-E9E24FFE8EDC}">
      <dgm:prSet/>
      <dgm:spPr/>
      <dgm:t>
        <a:bodyPr/>
        <a:lstStyle/>
        <a:p>
          <a:endParaRPr lang="en-US"/>
        </a:p>
      </dgm:t>
    </dgm:pt>
    <dgm:pt modelId="{F028A469-5DFD-45B4-980B-FD31FB47261B}" type="sibTrans" cxnId="{60ECCF07-88EA-43A7-8AED-E9E24FFE8EDC}">
      <dgm:prSet/>
      <dgm:spPr/>
      <dgm:t>
        <a:bodyPr/>
        <a:lstStyle/>
        <a:p>
          <a:endParaRPr lang="en-US"/>
        </a:p>
      </dgm:t>
    </dgm:pt>
    <dgm:pt modelId="{444A9741-BA61-47F4-A01C-2373E6E74059}">
      <dgm:prSet phldrT="[Text]"/>
      <dgm:spPr/>
      <dgm:t>
        <a:bodyPr/>
        <a:lstStyle/>
        <a:p>
          <a:r>
            <a:rPr lang="en-US" dirty="0"/>
            <a:t>Accountability</a:t>
          </a:r>
        </a:p>
      </dgm:t>
    </dgm:pt>
    <dgm:pt modelId="{D723314C-2752-420C-8468-BEB025D906A3}" type="parTrans" cxnId="{A8CA884A-C6A9-48AC-89C2-D6F4DCEFF594}">
      <dgm:prSet/>
      <dgm:spPr/>
      <dgm:t>
        <a:bodyPr/>
        <a:lstStyle/>
        <a:p>
          <a:endParaRPr lang="en-US"/>
        </a:p>
      </dgm:t>
    </dgm:pt>
    <dgm:pt modelId="{A3DC0CD3-7C2C-4EF7-A5E1-7BAB54ED4787}" type="sibTrans" cxnId="{A8CA884A-C6A9-48AC-89C2-D6F4DCEFF594}">
      <dgm:prSet/>
      <dgm:spPr/>
      <dgm:t>
        <a:bodyPr/>
        <a:lstStyle/>
        <a:p>
          <a:endParaRPr lang="en-US"/>
        </a:p>
      </dgm:t>
    </dgm:pt>
    <dgm:pt modelId="{DF5F314D-1D59-49C1-925A-20545B491041}">
      <dgm:prSet phldrT="[Text]"/>
      <dgm:spPr/>
      <dgm:t>
        <a:bodyPr/>
        <a:lstStyle/>
        <a:p>
          <a:r>
            <a:rPr lang="en-US" dirty="0"/>
            <a:t>Optimization</a:t>
          </a:r>
        </a:p>
      </dgm:t>
    </dgm:pt>
    <dgm:pt modelId="{144D43CC-133A-4D16-8327-3BEB1BEABB1C}" type="parTrans" cxnId="{31B524CB-05E6-40F1-9A2E-14A3CFBCD9A5}">
      <dgm:prSet/>
      <dgm:spPr/>
      <dgm:t>
        <a:bodyPr/>
        <a:lstStyle/>
        <a:p>
          <a:endParaRPr lang="en-US"/>
        </a:p>
      </dgm:t>
    </dgm:pt>
    <dgm:pt modelId="{1882F6CE-9A9A-431B-B1F9-0CE1839AF967}" type="sibTrans" cxnId="{31B524CB-05E6-40F1-9A2E-14A3CFBCD9A5}">
      <dgm:prSet/>
      <dgm:spPr/>
      <dgm:t>
        <a:bodyPr/>
        <a:lstStyle/>
        <a:p>
          <a:endParaRPr lang="en-US"/>
        </a:p>
      </dgm:t>
    </dgm:pt>
    <dgm:pt modelId="{F7EAA24A-C172-45EF-9977-03F332303A2A}" type="pres">
      <dgm:prSet presAssocID="{61EE9265-DC76-4711-B2FF-D971652FD644}" presName="compositeShape" presStyleCnt="0">
        <dgm:presLayoutVars>
          <dgm:chMax val="7"/>
          <dgm:dir/>
          <dgm:resizeHandles val="exact"/>
        </dgm:presLayoutVars>
      </dgm:prSet>
      <dgm:spPr/>
    </dgm:pt>
    <dgm:pt modelId="{D14AF724-D58A-4214-9786-F0B3710D567D}" type="pres">
      <dgm:prSet presAssocID="{61EE9265-DC76-4711-B2FF-D971652FD644}" presName="wedge1" presStyleLbl="node1" presStyleIdx="0" presStyleCnt="3"/>
      <dgm:spPr/>
    </dgm:pt>
    <dgm:pt modelId="{4206FA97-A195-46EC-A8E1-A46C9AD2AD7F}" type="pres">
      <dgm:prSet presAssocID="{61EE9265-DC76-4711-B2FF-D971652FD644}" presName="dummy1a" presStyleCnt="0"/>
      <dgm:spPr/>
    </dgm:pt>
    <dgm:pt modelId="{33134950-31FE-41C0-A7DD-A2BBA94706D2}" type="pres">
      <dgm:prSet presAssocID="{61EE9265-DC76-4711-B2FF-D971652FD644}" presName="dummy1b" presStyleCnt="0"/>
      <dgm:spPr/>
    </dgm:pt>
    <dgm:pt modelId="{D3B55879-A671-4DF9-A749-A836778362C0}" type="pres">
      <dgm:prSet presAssocID="{61EE9265-DC76-4711-B2FF-D971652FD644}" presName="wedge1Tx" presStyleLbl="node1" presStyleIdx="0" presStyleCnt="3">
        <dgm:presLayoutVars>
          <dgm:chMax val="0"/>
          <dgm:chPref val="0"/>
          <dgm:bulletEnabled val="1"/>
        </dgm:presLayoutVars>
      </dgm:prSet>
      <dgm:spPr/>
    </dgm:pt>
    <dgm:pt modelId="{E2BC451E-6346-4133-9023-BCC36E4186C4}" type="pres">
      <dgm:prSet presAssocID="{61EE9265-DC76-4711-B2FF-D971652FD644}" presName="wedge2" presStyleLbl="node1" presStyleIdx="1" presStyleCnt="3"/>
      <dgm:spPr/>
    </dgm:pt>
    <dgm:pt modelId="{415981FA-0281-404B-90B5-A85BC9D4A59B}" type="pres">
      <dgm:prSet presAssocID="{61EE9265-DC76-4711-B2FF-D971652FD644}" presName="dummy2a" presStyleCnt="0"/>
      <dgm:spPr/>
    </dgm:pt>
    <dgm:pt modelId="{1E179BFC-814B-4A8C-9B0B-F33FBE71016B}" type="pres">
      <dgm:prSet presAssocID="{61EE9265-DC76-4711-B2FF-D971652FD644}" presName="dummy2b" presStyleCnt="0"/>
      <dgm:spPr/>
    </dgm:pt>
    <dgm:pt modelId="{6ED030E5-1B70-4943-8E2F-70ECF14ABD0D}" type="pres">
      <dgm:prSet presAssocID="{61EE9265-DC76-4711-B2FF-D971652FD644}" presName="wedge2Tx" presStyleLbl="node1" presStyleIdx="1" presStyleCnt="3">
        <dgm:presLayoutVars>
          <dgm:chMax val="0"/>
          <dgm:chPref val="0"/>
          <dgm:bulletEnabled val="1"/>
        </dgm:presLayoutVars>
      </dgm:prSet>
      <dgm:spPr/>
    </dgm:pt>
    <dgm:pt modelId="{3EEB57A5-5EF5-4DD7-AE58-613E97ABD34C}" type="pres">
      <dgm:prSet presAssocID="{61EE9265-DC76-4711-B2FF-D971652FD644}" presName="wedge3" presStyleLbl="node1" presStyleIdx="2" presStyleCnt="3"/>
      <dgm:spPr/>
    </dgm:pt>
    <dgm:pt modelId="{983AB726-A1A9-43B5-8B0B-1A3DE011B453}" type="pres">
      <dgm:prSet presAssocID="{61EE9265-DC76-4711-B2FF-D971652FD644}" presName="dummy3a" presStyleCnt="0"/>
      <dgm:spPr/>
    </dgm:pt>
    <dgm:pt modelId="{C3E95FA9-23DC-455D-BE91-FDEA83961295}" type="pres">
      <dgm:prSet presAssocID="{61EE9265-DC76-4711-B2FF-D971652FD644}" presName="dummy3b" presStyleCnt="0"/>
      <dgm:spPr/>
    </dgm:pt>
    <dgm:pt modelId="{F251C601-0BD5-4147-8A35-7CAD9BBBA102}" type="pres">
      <dgm:prSet presAssocID="{61EE9265-DC76-4711-B2FF-D971652FD644}" presName="wedge3Tx" presStyleLbl="node1" presStyleIdx="2" presStyleCnt="3">
        <dgm:presLayoutVars>
          <dgm:chMax val="0"/>
          <dgm:chPref val="0"/>
          <dgm:bulletEnabled val="1"/>
        </dgm:presLayoutVars>
      </dgm:prSet>
      <dgm:spPr/>
    </dgm:pt>
    <dgm:pt modelId="{0D121B6A-057F-4B86-88B7-CB6006241777}" type="pres">
      <dgm:prSet presAssocID="{F028A469-5DFD-45B4-980B-FD31FB47261B}" presName="arrowWedge1" presStyleLbl="fgSibTrans2D1" presStyleIdx="0" presStyleCnt="3"/>
      <dgm:spPr/>
    </dgm:pt>
    <dgm:pt modelId="{539D0FF4-0DE0-4D46-BADF-0B5582A6C9F1}" type="pres">
      <dgm:prSet presAssocID="{A3DC0CD3-7C2C-4EF7-A5E1-7BAB54ED4787}" presName="arrowWedge2" presStyleLbl="fgSibTrans2D1" presStyleIdx="1" presStyleCnt="3"/>
      <dgm:spPr/>
    </dgm:pt>
    <dgm:pt modelId="{6A61AF64-61D8-4F19-8745-00C7D1FADC33}" type="pres">
      <dgm:prSet presAssocID="{1882F6CE-9A9A-431B-B1F9-0CE1839AF967}" presName="arrowWedge3" presStyleLbl="fgSibTrans2D1" presStyleIdx="2" presStyleCnt="3"/>
      <dgm:spPr/>
    </dgm:pt>
  </dgm:ptLst>
  <dgm:cxnLst>
    <dgm:cxn modelId="{60ECCF07-88EA-43A7-8AED-E9E24FFE8EDC}" srcId="{61EE9265-DC76-4711-B2FF-D971652FD644}" destId="{05D036E3-666C-4F96-8C41-BF7164E21632}" srcOrd="0" destOrd="0" parTransId="{A85E03A3-9701-48E5-BDA3-2C55A3C69312}" sibTransId="{F028A469-5DFD-45B4-980B-FD31FB47261B}"/>
    <dgm:cxn modelId="{E9D5CF16-FD68-459A-9E21-BED91612369E}" type="presOf" srcId="{DF5F314D-1D59-49C1-925A-20545B491041}" destId="{3EEB57A5-5EF5-4DD7-AE58-613E97ABD34C}" srcOrd="0" destOrd="0" presId="urn:microsoft.com/office/officeart/2005/8/layout/cycle8"/>
    <dgm:cxn modelId="{A8CA884A-C6A9-48AC-89C2-D6F4DCEFF594}" srcId="{61EE9265-DC76-4711-B2FF-D971652FD644}" destId="{444A9741-BA61-47F4-A01C-2373E6E74059}" srcOrd="1" destOrd="0" parTransId="{D723314C-2752-420C-8468-BEB025D906A3}" sibTransId="{A3DC0CD3-7C2C-4EF7-A5E1-7BAB54ED4787}"/>
    <dgm:cxn modelId="{7EEEE873-F6DB-4029-AF68-D889D8FFC6D8}" type="presOf" srcId="{05D036E3-666C-4F96-8C41-BF7164E21632}" destId="{D3B55879-A671-4DF9-A749-A836778362C0}" srcOrd="1" destOrd="0" presId="urn:microsoft.com/office/officeart/2005/8/layout/cycle8"/>
    <dgm:cxn modelId="{751A587D-72DE-415C-8298-BF4CA7D3CC42}" type="presOf" srcId="{444A9741-BA61-47F4-A01C-2373E6E74059}" destId="{E2BC451E-6346-4133-9023-BCC36E4186C4}" srcOrd="0" destOrd="0" presId="urn:microsoft.com/office/officeart/2005/8/layout/cycle8"/>
    <dgm:cxn modelId="{3FD7B8B4-39EF-4275-8497-1CF26758314A}" type="presOf" srcId="{DF5F314D-1D59-49C1-925A-20545B491041}" destId="{F251C601-0BD5-4147-8A35-7CAD9BBBA102}" srcOrd="1" destOrd="0" presId="urn:microsoft.com/office/officeart/2005/8/layout/cycle8"/>
    <dgm:cxn modelId="{A6B26ACA-F383-4872-BFA7-087F182BACDF}" type="presOf" srcId="{05D036E3-666C-4F96-8C41-BF7164E21632}" destId="{D14AF724-D58A-4214-9786-F0B3710D567D}" srcOrd="0" destOrd="0" presId="urn:microsoft.com/office/officeart/2005/8/layout/cycle8"/>
    <dgm:cxn modelId="{31B524CB-05E6-40F1-9A2E-14A3CFBCD9A5}" srcId="{61EE9265-DC76-4711-B2FF-D971652FD644}" destId="{DF5F314D-1D59-49C1-925A-20545B491041}" srcOrd="2" destOrd="0" parTransId="{144D43CC-133A-4D16-8327-3BEB1BEABB1C}" sibTransId="{1882F6CE-9A9A-431B-B1F9-0CE1839AF967}"/>
    <dgm:cxn modelId="{5E3A42EC-D228-4922-B068-EA4A1A5E1216}" type="presOf" srcId="{444A9741-BA61-47F4-A01C-2373E6E74059}" destId="{6ED030E5-1B70-4943-8E2F-70ECF14ABD0D}" srcOrd="1" destOrd="0" presId="urn:microsoft.com/office/officeart/2005/8/layout/cycle8"/>
    <dgm:cxn modelId="{F6490DF5-E494-42E2-A782-012F9A96C155}" type="presOf" srcId="{61EE9265-DC76-4711-B2FF-D971652FD644}" destId="{F7EAA24A-C172-45EF-9977-03F332303A2A}" srcOrd="0" destOrd="0" presId="urn:microsoft.com/office/officeart/2005/8/layout/cycle8"/>
    <dgm:cxn modelId="{B49A24C8-868B-45EC-897F-6AC82BAA0422}" type="presParOf" srcId="{F7EAA24A-C172-45EF-9977-03F332303A2A}" destId="{D14AF724-D58A-4214-9786-F0B3710D567D}" srcOrd="0" destOrd="0" presId="urn:microsoft.com/office/officeart/2005/8/layout/cycle8"/>
    <dgm:cxn modelId="{D071F218-969A-4ED8-AC3B-43A7EE3BAB5F}" type="presParOf" srcId="{F7EAA24A-C172-45EF-9977-03F332303A2A}" destId="{4206FA97-A195-46EC-A8E1-A46C9AD2AD7F}" srcOrd="1" destOrd="0" presId="urn:microsoft.com/office/officeart/2005/8/layout/cycle8"/>
    <dgm:cxn modelId="{5A52DF04-008C-4A75-A9F4-DF7EC7E26FD9}" type="presParOf" srcId="{F7EAA24A-C172-45EF-9977-03F332303A2A}" destId="{33134950-31FE-41C0-A7DD-A2BBA94706D2}" srcOrd="2" destOrd="0" presId="urn:microsoft.com/office/officeart/2005/8/layout/cycle8"/>
    <dgm:cxn modelId="{D2EFDC2B-B91A-436E-AE4D-78D6B083499E}" type="presParOf" srcId="{F7EAA24A-C172-45EF-9977-03F332303A2A}" destId="{D3B55879-A671-4DF9-A749-A836778362C0}" srcOrd="3" destOrd="0" presId="urn:microsoft.com/office/officeart/2005/8/layout/cycle8"/>
    <dgm:cxn modelId="{D5326F76-23DF-43CC-BEB1-A1AE2A023CC6}" type="presParOf" srcId="{F7EAA24A-C172-45EF-9977-03F332303A2A}" destId="{E2BC451E-6346-4133-9023-BCC36E4186C4}" srcOrd="4" destOrd="0" presId="urn:microsoft.com/office/officeart/2005/8/layout/cycle8"/>
    <dgm:cxn modelId="{EC00720B-B168-4B31-A36B-38A6E3814708}" type="presParOf" srcId="{F7EAA24A-C172-45EF-9977-03F332303A2A}" destId="{415981FA-0281-404B-90B5-A85BC9D4A59B}" srcOrd="5" destOrd="0" presId="urn:microsoft.com/office/officeart/2005/8/layout/cycle8"/>
    <dgm:cxn modelId="{A1B32765-EB0F-4F61-8479-64A9AC7D78C0}" type="presParOf" srcId="{F7EAA24A-C172-45EF-9977-03F332303A2A}" destId="{1E179BFC-814B-4A8C-9B0B-F33FBE71016B}" srcOrd="6" destOrd="0" presId="urn:microsoft.com/office/officeart/2005/8/layout/cycle8"/>
    <dgm:cxn modelId="{19B86622-6B42-44E6-86AA-4BCADCBF41C3}" type="presParOf" srcId="{F7EAA24A-C172-45EF-9977-03F332303A2A}" destId="{6ED030E5-1B70-4943-8E2F-70ECF14ABD0D}" srcOrd="7" destOrd="0" presId="urn:microsoft.com/office/officeart/2005/8/layout/cycle8"/>
    <dgm:cxn modelId="{382D296B-EA2F-417E-932F-4B52175F9E8C}" type="presParOf" srcId="{F7EAA24A-C172-45EF-9977-03F332303A2A}" destId="{3EEB57A5-5EF5-4DD7-AE58-613E97ABD34C}" srcOrd="8" destOrd="0" presId="urn:microsoft.com/office/officeart/2005/8/layout/cycle8"/>
    <dgm:cxn modelId="{2C4F8CB6-21EA-4E70-A58F-39B4D9571AC0}" type="presParOf" srcId="{F7EAA24A-C172-45EF-9977-03F332303A2A}" destId="{983AB726-A1A9-43B5-8B0B-1A3DE011B453}" srcOrd="9" destOrd="0" presId="urn:microsoft.com/office/officeart/2005/8/layout/cycle8"/>
    <dgm:cxn modelId="{8A97C422-727C-4429-936A-051726DBD32C}" type="presParOf" srcId="{F7EAA24A-C172-45EF-9977-03F332303A2A}" destId="{C3E95FA9-23DC-455D-BE91-FDEA83961295}" srcOrd="10" destOrd="0" presId="urn:microsoft.com/office/officeart/2005/8/layout/cycle8"/>
    <dgm:cxn modelId="{24B2F4ED-5A37-40ED-8796-66AB812F021E}" type="presParOf" srcId="{F7EAA24A-C172-45EF-9977-03F332303A2A}" destId="{F251C601-0BD5-4147-8A35-7CAD9BBBA102}" srcOrd="11" destOrd="0" presId="urn:microsoft.com/office/officeart/2005/8/layout/cycle8"/>
    <dgm:cxn modelId="{922E2DCE-BD71-4B4A-9BD7-F2C8A8D706CB}" type="presParOf" srcId="{F7EAA24A-C172-45EF-9977-03F332303A2A}" destId="{0D121B6A-057F-4B86-88B7-CB6006241777}" srcOrd="12" destOrd="0" presId="urn:microsoft.com/office/officeart/2005/8/layout/cycle8"/>
    <dgm:cxn modelId="{C8533D55-A982-48A9-8F64-33E8A93EE3AE}" type="presParOf" srcId="{F7EAA24A-C172-45EF-9977-03F332303A2A}" destId="{539D0FF4-0DE0-4D46-BADF-0B5582A6C9F1}" srcOrd="13" destOrd="0" presId="urn:microsoft.com/office/officeart/2005/8/layout/cycle8"/>
    <dgm:cxn modelId="{C0D17E5A-7D0B-4B12-9C64-EDAA16CA9E34}" type="presParOf" srcId="{F7EAA24A-C172-45EF-9977-03F332303A2A}" destId="{6A61AF64-61D8-4F19-8745-00C7D1FADC33}" srcOrd="14" destOrd="0" presId="urn:microsoft.com/office/officeart/2005/8/layout/cycle8"/>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134C605-FB57-482E-947F-FE311D417DF0}"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CE8E1630-0105-4261-9E40-161D5EDD2DD6}">
      <dgm:prSet/>
      <dgm:spPr/>
      <dgm:t>
        <a:bodyPr/>
        <a:lstStyle/>
        <a:p>
          <a:r>
            <a:rPr lang="en-US"/>
            <a:t>Implementazione molto rapida</a:t>
          </a:r>
        </a:p>
      </dgm:t>
    </dgm:pt>
    <dgm:pt modelId="{D2555624-2D8C-4369-8A62-8C3F3CAFB400}" type="parTrans" cxnId="{A3A50A52-624E-4983-820B-487FA12FA455}">
      <dgm:prSet/>
      <dgm:spPr/>
      <dgm:t>
        <a:bodyPr/>
        <a:lstStyle/>
        <a:p>
          <a:endParaRPr lang="en-US"/>
        </a:p>
      </dgm:t>
    </dgm:pt>
    <dgm:pt modelId="{FCA34867-391F-4482-8CD9-3453DAE727F5}" type="sibTrans" cxnId="{A3A50A52-624E-4983-820B-487FA12FA455}">
      <dgm:prSet/>
      <dgm:spPr/>
      <dgm:t>
        <a:bodyPr/>
        <a:lstStyle/>
        <a:p>
          <a:endParaRPr lang="en-US"/>
        </a:p>
      </dgm:t>
    </dgm:pt>
    <dgm:pt modelId="{9229F7D2-862A-4691-93A2-6755B5B8F757}">
      <dgm:prSet/>
      <dgm:spPr/>
      <dgm:t>
        <a:bodyPr/>
        <a:lstStyle/>
        <a:p>
          <a:r>
            <a:rPr lang="en-US"/>
            <a:t>Cost saving su licenze/hardware</a:t>
          </a:r>
        </a:p>
      </dgm:t>
    </dgm:pt>
    <dgm:pt modelId="{A5F423F8-31E9-4A45-9083-DE18CBB4E910}" type="parTrans" cxnId="{CDD83019-C8CC-44E3-AC50-320C500B2BA9}">
      <dgm:prSet/>
      <dgm:spPr/>
      <dgm:t>
        <a:bodyPr/>
        <a:lstStyle/>
        <a:p>
          <a:endParaRPr lang="en-US"/>
        </a:p>
      </dgm:t>
    </dgm:pt>
    <dgm:pt modelId="{07E98EE0-6CF0-4E21-8C79-D7918448ADB3}" type="sibTrans" cxnId="{CDD83019-C8CC-44E3-AC50-320C500B2BA9}">
      <dgm:prSet/>
      <dgm:spPr/>
      <dgm:t>
        <a:bodyPr/>
        <a:lstStyle/>
        <a:p>
          <a:endParaRPr lang="en-US"/>
        </a:p>
      </dgm:t>
    </dgm:pt>
    <dgm:pt modelId="{5D4C0D92-CD91-47ED-889E-E2CF48D56159}">
      <dgm:prSet/>
      <dgm:spPr/>
      <dgm:t>
        <a:bodyPr/>
        <a:lstStyle/>
        <a:p>
          <a:r>
            <a:rPr lang="en-US"/>
            <a:t>Maggiore scalabilità </a:t>
          </a:r>
        </a:p>
      </dgm:t>
    </dgm:pt>
    <dgm:pt modelId="{3130CB55-E689-45F4-A502-0FEEB9DF685C}" type="parTrans" cxnId="{9B883E2C-B1D0-491A-98F8-AFB24E976086}">
      <dgm:prSet/>
      <dgm:spPr/>
      <dgm:t>
        <a:bodyPr/>
        <a:lstStyle/>
        <a:p>
          <a:endParaRPr lang="en-US"/>
        </a:p>
      </dgm:t>
    </dgm:pt>
    <dgm:pt modelId="{C54E12AD-B8A2-4529-878D-587EA802C227}" type="sibTrans" cxnId="{9B883E2C-B1D0-491A-98F8-AFB24E976086}">
      <dgm:prSet/>
      <dgm:spPr/>
      <dgm:t>
        <a:bodyPr/>
        <a:lstStyle/>
        <a:p>
          <a:endParaRPr lang="en-US"/>
        </a:p>
      </dgm:t>
    </dgm:pt>
    <dgm:pt modelId="{BE228EFC-1552-4A01-AE44-403C27E7D5A0}">
      <dgm:prSet/>
      <dgm:spPr/>
      <dgm:t>
        <a:bodyPr/>
        <a:lstStyle/>
        <a:p>
          <a:r>
            <a:rPr lang="en-US"/>
            <a:t>Produttività aumentata</a:t>
          </a:r>
        </a:p>
      </dgm:t>
    </dgm:pt>
    <dgm:pt modelId="{325AEDC3-967F-42ED-A0FD-5B743940BDA3}" type="parTrans" cxnId="{6A0779A8-6612-43D7-9922-BF4D316B1484}">
      <dgm:prSet/>
      <dgm:spPr/>
      <dgm:t>
        <a:bodyPr/>
        <a:lstStyle/>
        <a:p>
          <a:endParaRPr lang="en-US"/>
        </a:p>
      </dgm:t>
    </dgm:pt>
    <dgm:pt modelId="{21384D63-152B-4713-9237-A32E645425D1}" type="sibTrans" cxnId="{6A0779A8-6612-43D7-9922-BF4D316B1484}">
      <dgm:prSet/>
      <dgm:spPr/>
      <dgm:t>
        <a:bodyPr/>
        <a:lstStyle/>
        <a:p>
          <a:endParaRPr lang="en-US"/>
        </a:p>
      </dgm:t>
    </dgm:pt>
    <dgm:pt modelId="{BC0E1D47-B8B1-46CF-B55D-2925B48F880F}" type="pres">
      <dgm:prSet presAssocID="{7134C605-FB57-482E-947F-FE311D417DF0}" presName="diagram" presStyleCnt="0">
        <dgm:presLayoutVars>
          <dgm:dir/>
          <dgm:resizeHandles val="exact"/>
        </dgm:presLayoutVars>
      </dgm:prSet>
      <dgm:spPr/>
    </dgm:pt>
    <dgm:pt modelId="{35EE1967-798E-4FE6-A135-2FD935DB4B05}" type="pres">
      <dgm:prSet presAssocID="{CE8E1630-0105-4261-9E40-161D5EDD2DD6}" presName="node" presStyleLbl="node1" presStyleIdx="0" presStyleCnt="4">
        <dgm:presLayoutVars>
          <dgm:bulletEnabled val="1"/>
        </dgm:presLayoutVars>
      </dgm:prSet>
      <dgm:spPr/>
    </dgm:pt>
    <dgm:pt modelId="{20EDDCCC-88F0-48D7-9F75-FE6179BF9E07}" type="pres">
      <dgm:prSet presAssocID="{FCA34867-391F-4482-8CD9-3453DAE727F5}" presName="sibTrans" presStyleCnt="0"/>
      <dgm:spPr/>
    </dgm:pt>
    <dgm:pt modelId="{E1F86A26-B507-49E3-9093-64F57462C654}" type="pres">
      <dgm:prSet presAssocID="{9229F7D2-862A-4691-93A2-6755B5B8F757}" presName="node" presStyleLbl="node1" presStyleIdx="1" presStyleCnt="4">
        <dgm:presLayoutVars>
          <dgm:bulletEnabled val="1"/>
        </dgm:presLayoutVars>
      </dgm:prSet>
      <dgm:spPr/>
    </dgm:pt>
    <dgm:pt modelId="{60E80A37-1421-47AF-B9D9-DCC91E3C14C0}" type="pres">
      <dgm:prSet presAssocID="{07E98EE0-6CF0-4E21-8C79-D7918448ADB3}" presName="sibTrans" presStyleCnt="0"/>
      <dgm:spPr/>
    </dgm:pt>
    <dgm:pt modelId="{EE3D2A02-899B-42B0-A2A3-BFC3ACEC28B1}" type="pres">
      <dgm:prSet presAssocID="{5D4C0D92-CD91-47ED-889E-E2CF48D56159}" presName="node" presStyleLbl="node1" presStyleIdx="2" presStyleCnt="4">
        <dgm:presLayoutVars>
          <dgm:bulletEnabled val="1"/>
        </dgm:presLayoutVars>
      </dgm:prSet>
      <dgm:spPr/>
    </dgm:pt>
    <dgm:pt modelId="{41768324-31D4-4732-966E-F2064F9E59C0}" type="pres">
      <dgm:prSet presAssocID="{C54E12AD-B8A2-4529-878D-587EA802C227}" presName="sibTrans" presStyleCnt="0"/>
      <dgm:spPr/>
    </dgm:pt>
    <dgm:pt modelId="{D3271F7D-17CC-4F91-B3E9-79C3FC374318}" type="pres">
      <dgm:prSet presAssocID="{BE228EFC-1552-4A01-AE44-403C27E7D5A0}" presName="node" presStyleLbl="node1" presStyleIdx="3" presStyleCnt="4">
        <dgm:presLayoutVars>
          <dgm:bulletEnabled val="1"/>
        </dgm:presLayoutVars>
      </dgm:prSet>
      <dgm:spPr/>
    </dgm:pt>
  </dgm:ptLst>
  <dgm:cxnLst>
    <dgm:cxn modelId="{19E95D06-DCBE-4193-AB93-33D9014F6D55}" type="presOf" srcId="{7134C605-FB57-482E-947F-FE311D417DF0}" destId="{BC0E1D47-B8B1-46CF-B55D-2925B48F880F}" srcOrd="0" destOrd="0" presId="urn:microsoft.com/office/officeart/2005/8/layout/default"/>
    <dgm:cxn modelId="{CB8C580D-7819-400C-843F-046EC3CE7542}" type="presOf" srcId="{BE228EFC-1552-4A01-AE44-403C27E7D5A0}" destId="{D3271F7D-17CC-4F91-B3E9-79C3FC374318}" srcOrd="0" destOrd="0" presId="urn:microsoft.com/office/officeart/2005/8/layout/default"/>
    <dgm:cxn modelId="{CDD83019-C8CC-44E3-AC50-320C500B2BA9}" srcId="{7134C605-FB57-482E-947F-FE311D417DF0}" destId="{9229F7D2-862A-4691-93A2-6755B5B8F757}" srcOrd="1" destOrd="0" parTransId="{A5F423F8-31E9-4A45-9083-DE18CBB4E910}" sibTransId="{07E98EE0-6CF0-4E21-8C79-D7918448ADB3}"/>
    <dgm:cxn modelId="{9B883E2C-B1D0-491A-98F8-AFB24E976086}" srcId="{7134C605-FB57-482E-947F-FE311D417DF0}" destId="{5D4C0D92-CD91-47ED-889E-E2CF48D56159}" srcOrd="2" destOrd="0" parTransId="{3130CB55-E689-45F4-A502-0FEEB9DF685C}" sibTransId="{C54E12AD-B8A2-4529-878D-587EA802C227}"/>
    <dgm:cxn modelId="{54479D5D-901F-462F-B8F9-B695A729679B}" type="presOf" srcId="{9229F7D2-862A-4691-93A2-6755B5B8F757}" destId="{E1F86A26-B507-49E3-9093-64F57462C654}" srcOrd="0" destOrd="0" presId="urn:microsoft.com/office/officeart/2005/8/layout/default"/>
    <dgm:cxn modelId="{A3A50A52-624E-4983-820B-487FA12FA455}" srcId="{7134C605-FB57-482E-947F-FE311D417DF0}" destId="{CE8E1630-0105-4261-9E40-161D5EDD2DD6}" srcOrd="0" destOrd="0" parTransId="{D2555624-2D8C-4369-8A62-8C3F3CAFB400}" sibTransId="{FCA34867-391F-4482-8CD9-3453DAE727F5}"/>
    <dgm:cxn modelId="{2116B480-7ED4-4B86-8C48-F2FB1022BBE2}" type="presOf" srcId="{CE8E1630-0105-4261-9E40-161D5EDD2DD6}" destId="{35EE1967-798E-4FE6-A135-2FD935DB4B05}" srcOrd="0" destOrd="0" presId="urn:microsoft.com/office/officeart/2005/8/layout/default"/>
    <dgm:cxn modelId="{0B93A4A4-B57A-4018-ACAE-8546C8DA1FED}" type="presOf" srcId="{5D4C0D92-CD91-47ED-889E-E2CF48D56159}" destId="{EE3D2A02-899B-42B0-A2A3-BFC3ACEC28B1}" srcOrd="0" destOrd="0" presId="urn:microsoft.com/office/officeart/2005/8/layout/default"/>
    <dgm:cxn modelId="{6A0779A8-6612-43D7-9922-BF4D316B1484}" srcId="{7134C605-FB57-482E-947F-FE311D417DF0}" destId="{BE228EFC-1552-4A01-AE44-403C27E7D5A0}" srcOrd="3" destOrd="0" parTransId="{325AEDC3-967F-42ED-A0FD-5B743940BDA3}" sibTransId="{21384D63-152B-4713-9237-A32E645425D1}"/>
    <dgm:cxn modelId="{490B533C-951B-4EE3-9AE2-801088F8A14D}" type="presParOf" srcId="{BC0E1D47-B8B1-46CF-B55D-2925B48F880F}" destId="{35EE1967-798E-4FE6-A135-2FD935DB4B05}" srcOrd="0" destOrd="0" presId="urn:microsoft.com/office/officeart/2005/8/layout/default"/>
    <dgm:cxn modelId="{D5325D11-5235-4118-B06A-848BEB6708A3}" type="presParOf" srcId="{BC0E1D47-B8B1-46CF-B55D-2925B48F880F}" destId="{20EDDCCC-88F0-48D7-9F75-FE6179BF9E07}" srcOrd="1" destOrd="0" presId="urn:microsoft.com/office/officeart/2005/8/layout/default"/>
    <dgm:cxn modelId="{4FE1C5A6-6EB7-4B7A-833C-022F659086B5}" type="presParOf" srcId="{BC0E1D47-B8B1-46CF-B55D-2925B48F880F}" destId="{E1F86A26-B507-49E3-9093-64F57462C654}" srcOrd="2" destOrd="0" presId="urn:microsoft.com/office/officeart/2005/8/layout/default"/>
    <dgm:cxn modelId="{6DBE3FEA-9B64-48E1-BA0A-F4BA576A84C4}" type="presParOf" srcId="{BC0E1D47-B8B1-46CF-B55D-2925B48F880F}" destId="{60E80A37-1421-47AF-B9D9-DCC91E3C14C0}" srcOrd="3" destOrd="0" presId="urn:microsoft.com/office/officeart/2005/8/layout/default"/>
    <dgm:cxn modelId="{CF1240B7-8587-4492-8E57-3093340AF5DC}" type="presParOf" srcId="{BC0E1D47-B8B1-46CF-B55D-2925B48F880F}" destId="{EE3D2A02-899B-42B0-A2A3-BFC3ACEC28B1}" srcOrd="4" destOrd="0" presId="urn:microsoft.com/office/officeart/2005/8/layout/default"/>
    <dgm:cxn modelId="{A04B2636-6D8B-45EF-8A60-E89214F6E2ED}" type="presParOf" srcId="{BC0E1D47-B8B1-46CF-B55D-2925B48F880F}" destId="{41768324-31D4-4732-966E-F2064F9E59C0}" srcOrd="5" destOrd="0" presId="urn:microsoft.com/office/officeart/2005/8/layout/default"/>
    <dgm:cxn modelId="{BFF3E0D9-F86C-4881-8922-5224FF6058D2}" type="presParOf" srcId="{BC0E1D47-B8B1-46CF-B55D-2925B48F880F}" destId="{D3271F7D-17CC-4F91-B3E9-79C3FC374318}"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4E3EF0-2DB8-466F-A23D-A7B655D24892}">
      <dsp:nvSpPr>
        <dsp:cNvPr id="0" name=""/>
        <dsp:cNvSpPr/>
      </dsp:nvSpPr>
      <dsp:spPr>
        <a:xfrm>
          <a:off x="1438505" y="473416"/>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B82155-8718-4183-8088-5F7B1D997ABB}">
      <dsp:nvSpPr>
        <dsp:cNvPr id="0" name=""/>
        <dsp:cNvSpPr/>
      </dsp:nvSpPr>
      <dsp:spPr>
        <a:xfrm>
          <a:off x="34505" y="2145865"/>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kern="1200"/>
            <a:t>Database relazionali </a:t>
          </a:r>
        </a:p>
      </dsp:txBody>
      <dsp:txXfrm>
        <a:off x="34505" y="2145865"/>
        <a:ext cx="4320000" cy="648000"/>
      </dsp:txXfrm>
    </dsp:sp>
    <dsp:sp modelId="{9E151DEA-9FA4-48EE-8427-0A8A1E6DD0A1}">
      <dsp:nvSpPr>
        <dsp:cNvPr id="0" name=""/>
        <dsp:cNvSpPr/>
      </dsp:nvSpPr>
      <dsp:spPr>
        <a:xfrm>
          <a:off x="34505" y="2868493"/>
          <a:ext cx="4320000" cy="1336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MSSQL,</a:t>
          </a:r>
        </a:p>
        <a:p>
          <a:pPr marL="0" lvl="0" indent="0" algn="ctr" defTabSz="755650">
            <a:lnSpc>
              <a:spcPct val="100000"/>
            </a:lnSpc>
            <a:spcBef>
              <a:spcPct val="0"/>
            </a:spcBef>
            <a:spcAft>
              <a:spcPct val="35000"/>
            </a:spcAft>
            <a:buNone/>
          </a:pPr>
          <a:r>
            <a:rPr lang="en-US" sz="1700" kern="1200"/>
            <a:t>MySQL,</a:t>
          </a:r>
        </a:p>
        <a:p>
          <a:pPr marL="0" lvl="0" indent="0" algn="ctr" defTabSz="755650">
            <a:lnSpc>
              <a:spcPct val="100000"/>
            </a:lnSpc>
            <a:spcBef>
              <a:spcPct val="0"/>
            </a:spcBef>
            <a:spcAft>
              <a:spcPct val="35000"/>
            </a:spcAft>
            <a:buNone/>
          </a:pPr>
          <a:r>
            <a:rPr lang="en-US" sz="1700" kern="1200"/>
            <a:t>Oracle</a:t>
          </a:r>
        </a:p>
        <a:p>
          <a:pPr marL="0" lvl="0" indent="0" algn="ctr" defTabSz="755650">
            <a:lnSpc>
              <a:spcPct val="100000"/>
            </a:lnSpc>
            <a:spcBef>
              <a:spcPct val="0"/>
            </a:spcBef>
            <a:spcAft>
              <a:spcPct val="35000"/>
            </a:spcAft>
            <a:buNone/>
          </a:pPr>
          <a:r>
            <a:rPr lang="en-US" sz="1700" kern="1200"/>
            <a:t>Postgres</a:t>
          </a:r>
        </a:p>
      </dsp:txBody>
      <dsp:txXfrm>
        <a:off x="34505" y="2868493"/>
        <a:ext cx="4320000" cy="1336293"/>
      </dsp:txXfrm>
    </dsp:sp>
    <dsp:sp modelId="{28A5F53C-20DF-42C0-86E5-0A3BA2DA624A}">
      <dsp:nvSpPr>
        <dsp:cNvPr id="0" name=""/>
        <dsp:cNvSpPr/>
      </dsp:nvSpPr>
      <dsp:spPr>
        <a:xfrm>
          <a:off x="6514505" y="473416"/>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57637B-A9B8-43A4-AE06-8467BF07078F}">
      <dsp:nvSpPr>
        <dsp:cNvPr id="0" name=""/>
        <dsp:cNvSpPr/>
      </dsp:nvSpPr>
      <dsp:spPr>
        <a:xfrm>
          <a:off x="5110505" y="2145865"/>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kern="1200"/>
            <a:t>Pricing / SLA </a:t>
          </a:r>
        </a:p>
      </dsp:txBody>
      <dsp:txXfrm>
        <a:off x="5110505" y="2145865"/>
        <a:ext cx="4320000" cy="648000"/>
      </dsp:txXfrm>
    </dsp:sp>
    <dsp:sp modelId="{9A66E4BF-1C77-4531-8B3F-BB7D0C88C349}">
      <dsp:nvSpPr>
        <dsp:cNvPr id="0" name=""/>
        <dsp:cNvSpPr/>
      </dsp:nvSpPr>
      <dsp:spPr>
        <a:xfrm>
          <a:off x="5110505" y="2868493"/>
          <a:ext cx="4320000" cy="1336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err="1"/>
            <a:t>Prestazioni</a:t>
          </a:r>
          <a:endParaRPr lang="en-US" sz="1700" kern="1200" dirty="0"/>
        </a:p>
        <a:p>
          <a:pPr marL="0" lvl="0" indent="0" algn="ctr" defTabSz="755650">
            <a:lnSpc>
              <a:spcPct val="100000"/>
            </a:lnSpc>
            <a:spcBef>
              <a:spcPct val="0"/>
            </a:spcBef>
            <a:spcAft>
              <a:spcPct val="35000"/>
            </a:spcAft>
            <a:buNone/>
          </a:pPr>
          <a:r>
            <a:rPr lang="en-US" sz="1700" kern="1200"/>
            <a:t>Volumi</a:t>
          </a:r>
        </a:p>
        <a:p>
          <a:pPr marL="0" lvl="0" indent="0" algn="ctr" defTabSz="755650">
            <a:lnSpc>
              <a:spcPct val="100000"/>
            </a:lnSpc>
            <a:spcBef>
              <a:spcPct val="0"/>
            </a:spcBef>
            <a:spcAft>
              <a:spcPct val="35000"/>
            </a:spcAft>
            <a:buNone/>
          </a:pPr>
          <a:r>
            <a:rPr lang="en-US" sz="1700" kern="1200"/>
            <a:t>Disponibilità</a:t>
          </a:r>
        </a:p>
      </dsp:txBody>
      <dsp:txXfrm>
        <a:off x="5110505" y="2868493"/>
        <a:ext cx="4320000" cy="13362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0A7B33-55B7-452B-9E1F-0E2E90F0F8C0}">
      <dsp:nvSpPr>
        <dsp:cNvPr id="0" name=""/>
        <dsp:cNvSpPr/>
      </dsp:nvSpPr>
      <dsp:spPr>
        <a:xfrm>
          <a:off x="1438505" y="343453"/>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707952-9D12-41BF-8038-8E18737FBF5C}">
      <dsp:nvSpPr>
        <dsp:cNvPr id="0" name=""/>
        <dsp:cNvSpPr/>
      </dsp:nvSpPr>
      <dsp:spPr>
        <a:xfrm>
          <a:off x="34505" y="203237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kern="1200"/>
            <a:t>Database NO-SQL </a:t>
          </a:r>
        </a:p>
      </dsp:txBody>
      <dsp:txXfrm>
        <a:off x="34505" y="2032372"/>
        <a:ext cx="4320000" cy="648000"/>
      </dsp:txXfrm>
    </dsp:sp>
    <dsp:sp modelId="{7FDFA2A8-901B-475F-837E-133FC59C117B}">
      <dsp:nvSpPr>
        <dsp:cNvPr id="0" name=""/>
        <dsp:cNvSpPr/>
      </dsp:nvSpPr>
      <dsp:spPr>
        <a:xfrm>
          <a:off x="34505" y="2762661"/>
          <a:ext cx="4320000" cy="1695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err="1"/>
            <a:t>Dati</a:t>
          </a:r>
          <a:r>
            <a:rPr lang="en-US" sz="1700" kern="1200" dirty="0"/>
            <a:t> non </a:t>
          </a:r>
          <a:r>
            <a:rPr lang="en-US" sz="1700" kern="1200" dirty="0" err="1"/>
            <a:t>strutturati</a:t>
          </a:r>
          <a:r>
            <a:rPr lang="en-US" sz="1700" kern="1200" dirty="0"/>
            <a:t> (</a:t>
          </a:r>
          <a:r>
            <a:rPr lang="en-US" sz="1700" kern="1200" dirty="0" err="1"/>
            <a:t>generalmente</a:t>
          </a:r>
          <a:r>
            <a:rPr lang="en-US" sz="1700" kern="1200" dirty="0"/>
            <a:t> JSON)</a:t>
          </a:r>
        </a:p>
        <a:p>
          <a:pPr marL="0" lvl="0" indent="0" algn="ctr" defTabSz="755650">
            <a:lnSpc>
              <a:spcPct val="100000"/>
            </a:lnSpc>
            <a:spcBef>
              <a:spcPct val="0"/>
            </a:spcBef>
            <a:spcAft>
              <a:spcPct val="35000"/>
            </a:spcAft>
            <a:buNone/>
          </a:pPr>
          <a:r>
            <a:rPr lang="en-US" sz="1700" kern="1200"/>
            <a:t>Molto scalabili</a:t>
          </a:r>
        </a:p>
        <a:p>
          <a:pPr marL="0" lvl="0" indent="0" algn="ctr" defTabSz="755650">
            <a:lnSpc>
              <a:spcPct val="100000"/>
            </a:lnSpc>
            <a:spcBef>
              <a:spcPct val="0"/>
            </a:spcBef>
            <a:spcAft>
              <a:spcPct val="35000"/>
            </a:spcAft>
            <a:buNone/>
          </a:pPr>
          <a:r>
            <a:rPr lang="en-US" sz="1700" kern="1200"/>
            <a:t>Globali</a:t>
          </a:r>
        </a:p>
        <a:p>
          <a:pPr marL="0" lvl="0" indent="0" algn="ctr" defTabSz="755650">
            <a:lnSpc>
              <a:spcPct val="100000"/>
            </a:lnSpc>
            <a:spcBef>
              <a:spcPct val="0"/>
            </a:spcBef>
            <a:spcAft>
              <a:spcPct val="35000"/>
            </a:spcAft>
            <a:buNone/>
          </a:pPr>
          <a:r>
            <a:rPr lang="en-US" sz="1700" kern="1200"/>
            <a:t>Cache distribuite</a:t>
          </a:r>
        </a:p>
        <a:p>
          <a:pPr marL="0" lvl="0" indent="0" algn="ctr" defTabSz="755650">
            <a:lnSpc>
              <a:spcPct val="100000"/>
            </a:lnSpc>
            <a:spcBef>
              <a:spcPct val="0"/>
            </a:spcBef>
            <a:spcAft>
              <a:spcPct val="35000"/>
            </a:spcAft>
            <a:buNone/>
          </a:pPr>
          <a:r>
            <a:rPr lang="en-US" sz="1700" kern="1200"/>
            <a:t>Table storages</a:t>
          </a:r>
        </a:p>
      </dsp:txBody>
      <dsp:txXfrm>
        <a:off x="34505" y="2762661"/>
        <a:ext cx="4320000" cy="1695199"/>
      </dsp:txXfrm>
    </dsp:sp>
    <dsp:sp modelId="{C3D96CB1-3B55-4C1D-BCC9-C79CAA734322}">
      <dsp:nvSpPr>
        <dsp:cNvPr id="0" name=""/>
        <dsp:cNvSpPr/>
      </dsp:nvSpPr>
      <dsp:spPr>
        <a:xfrm>
          <a:off x="6514505" y="343453"/>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83CB01-8E5B-4818-9217-69A914133218}">
      <dsp:nvSpPr>
        <dsp:cNvPr id="0" name=""/>
        <dsp:cNvSpPr/>
      </dsp:nvSpPr>
      <dsp:spPr>
        <a:xfrm>
          <a:off x="5110505" y="203237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kern="1200" dirty="0"/>
            <a:t>Pricing / SLA </a:t>
          </a:r>
        </a:p>
      </dsp:txBody>
      <dsp:txXfrm>
        <a:off x="5110505" y="2032372"/>
        <a:ext cx="4320000" cy="648000"/>
      </dsp:txXfrm>
    </dsp:sp>
    <dsp:sp modelId="{EAAC37BD-9403-44E8-A070-909B1B91F78E}">
      <dsp:nvSpPr>
        <dsp:cNvPr id="0" name=""/>
        <dsp:cNvSpPr/>
      </dsp:nvSpPr>
      <dsp:spPr>
        <a:xfrm>
          <a:off x="5110505" y="2762661"/>
          <a:ext cx="4320000" cy="1695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err="1"/>
            <a:t>Prestazioni</a:t>
          </a:r>
          <a:endParaRPr lang="en-US" sz="1700" kern="1200" dirty="0"/>
        </a:p>
        <a:p>
          <a:pPr marL="0" lvl="0" indent="0" algn="ctr" defTabSz="755650">
            <a:lnSpc>
              <a:spcPct val="100000"/>
            </a:lnSpc>
            <a:spcBef>
              <a:spcPct val="0"/>
            </a:spcBef>
            <a:spcAft>
              <a:spcPct val="35000"/>
            </a:spcAft>
            <a:buNone/>
          </a:pPr>
          <a:r>
            <a:rPr lang="en-US" sz="1700" kern="1200"/>
            <a:t>Volumi</a:t>
          </a:r>
        </a:p>
        <a:p>
          <a:pPr marL="0" lvl="0" indent="0" algn="ctr" defTabSz="755650">
            <a:lnSpc>
              <a:spcPct val="100000"/>
            </a:lnSpc>
            <a:spcBef>
              <a:spcPct val="0"/>
            </a:spcBef>
            <a:spcAft>
              <a:spcPct val="35000"/>
            </a:spcAft>
            <a:buNone/>
          </a:pPr>
          <a:r>
            <a:rPr lang="en-US" sz="1700" kern="1200"/>
            <a:t>Disponibilità</a:t>
          </a:r>
        </a:p>
      </dsp:txBody>
      <dsp:txXfrm>
        <a:off x="5110505" y="2762661"/>
        <a:ext cx="4320000" cy="16951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72B255-15A4-462D-8A55-9AEA1E3BC1EE}">
      <dsp:nvSpPr>
        <dsp:cNvPr id="0" name=""/>
        <dsp:cNvSpPr/>
      </dsp:nvSpPr>
      <dsp:spPr>
        <a:xfrm>
          <a:off x="758451" y="20677"/>
          <a:ext cx="1052231" cy="1052231"/>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4A1BB1-0A1B-464B-AF82-67D0D90E4BB7}">
      <dsp:nvSpPr>
        <dsp:cNvPr id="0" name=""/>
        <dsp:cNvSpPr/>
      </dsp:nvSpPr>
      <dsp:spPr>
        <a:xfrm>
          <a:off x="979419" y="241645"/>
          <a:ext cx="610294" cy="6102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E6AD5D-AFE5-47F6-82D3-CFA6E1482506}">
      <dsp:nvSpPr>
        <dsp:cNvPr id="0" name=""/>
        <dsp:cNvSpPr/>
      </dsp:nvSpPr>
      <dsp:spPr>
        <a:xfrm>
          <a:off x="2036161" y="20677"/>
          <a:ext cx="2480261" cy="10522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dirty="0"/>
            <a:t>Storage e query per </a:t>
          </a:r>
          <a:r>
            <a:rPr lang="en-US" sz="2200" kern="1200" dirty="0" err="1"/>
            <a:t>grandi</a:t>
          </a:r>
          <a:r>
            <a:rPr lang="en-US" sz="2200" kern="1200" dirty="0"/>
            <a:t> </a:t>
          </a:r>
          <a:r>
            <a:rPr lang="en-US" sz="2200" kern="1200" dirty="0" err="1"/>
            <a:t>quantità</a:t>
          </a:r>
          <a:r>
            <a:rPr lang="en-US" sz="2200" kern="1200" dirty="0"/>
            <a:t> di </a:t>
          </a:r>
          <a:r>
            <a:rPr lang="en-US" sz="2200" kern="1200" dirty="0" err="1"/>
            <a:t>dati</a:t>
          </a:r>
          <a:r>
            <a:rPr lang="en-US" sz="2200" kern="1200" dirty="0"/>
            <a:t> (TB,PB)</a:t>
          </a:r>
        </a:p>
      </dsp:txBody>
      <dsp:txXfrm>
        <a:off x="2036161" y="20677"/>
        <a:ext cx="2480261" cy="1052231"/>
      </dsp:txXfrm>
    </dsp:sp>
    <dsp:sp modelId="{44DF2873-DE31-4315-A850-E95E3D777FDD}">
      <dsp:nvSpPr>
        <dsp:cNvPr id="0" name=""/>
        <dsp:cNvSpPr/>
      </dsp:nvSpPr>
      <dsp:spPr>
        <a:xfrm>
          <a:off x="4948589" y="20677"/>
          <a:ext cx="1052231" cy="1052231"/>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9E0E41-9133-4138-BEB8-A71C18717B4D}">
      <dsp:nvSpPr>
        <dsp:cNvPr id="0" name=""/>
        <dsp:cNvSpPr/>
      </dsp:nvSpPr>
      <dsp:spPr>
        <a:xfrm>
          <a:off x="5169558" y="241645"/>
          <a:ext cx="610294" cy="6102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B831E4-FAF7-4CDC-914B-6433401E43DB}">
      <dsp:nvSpPr>
        <dsp:cNvPr id="0" name=""/>
        <dsp:cNvSpPr/>
      </dsp:nvSpPr>
      <dsp:spPr>
        <a:xfrm>
          <a:off x="6226299" y="20677"/>
          <a:ext cx="2480261" cy="10522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a:t>Analisi in tempo reale di stream di dati</a:t>
          </a:r>
        </a:p>
      </dsp:txBody>
      <dsp:txXfrm>
        <a:off x="6226299" y="20677"/>
        <a:ext cx="2480261" cy="1052231"/>
      </dsp:txXfrm>
    </dsp:sp>
    <dsp:sp modelId="{355F5893-53F4-4AD7-BDC6-90B039004A75}">
      <dsp:nvSpPr>
        <dsp:cNvPr id="0" name=""/>
        <dsp:cNvSpPr/>
      </dsp:nvSpPr>
      <dsp:spPr>
        <a:xfrm>
          <a:off x="758451" y="1512413"/>
          <a:ext cx="1052231" cy="1052231"/>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7191D5-253C-4A74-A1EB-84A7AB0ACA67}">
      <dsp:nvSpPr>
        <dsp:cNvPr id="0" name=""/>
        <dsp:cNvSpPr/>
      </dsp:nvSpPr>
      <dsp:spPr>
        <a:xfrm>
          <a:off x="979419" y="1733382"/>
          <a:ext cx="610294" cy="6102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FB473D-9792-4ED5-8942-51DA7ABCC222}">
      <dsp:nvSpPr>
        <dsp:cNvPr id="0" name=""/>
        <dsp:cNvSpPr/>
      </dsp:nvSpPr>
      <dsp:spPr>
        <a:xfrm>
          <a:off x="2036161" y="1512413"/>
          <a:ext cx="2480261" cy="10522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a:t>Trasformazione di dati</a:t>
          </a:r>
        </a:p>
      </dsp:txBody>
      <dsp:txXfrm>
        <a:off x="2036161" y="1512413"/>
        <a:ext cx="2480261" cy="1052231"/>
      </dsp:txXfrm>
    </dsp:sp>
    <dsp:sp modelId="{9051EACD-8735-4A4D-9A2C-7D9B091735FE}">
      <dsp:nvSpPr>
        <dsp:cNvPr id="0" name=""/>
        <dsp:cNvSpPr/>
      </dsp:nvSpPr>
      <dsp:spPr>
        <a:xfrm>
          <a:off x="4948589" y="1512413"/>
          <a:ext cx="1052231" cy="1052231"/>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CCF693-8EE4-48DE-BC44-BD0B1E686DA3}">
      <dsp:nvSpPr>
        <dsp:cNvPr id="0" name=""/>
        <dsp:cNvSpPr/>
      </dsp:nvSpPr>
      <dsp:spPr>
        <a:xfrm>
          <a:off x="5169558" y="1733382"/>
          <a:ext cx="610294" cy="6102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42FC5B-E922-4CA7-B107-0E16573FABD0}">
      <dsp:nvSpPr>
        <dsp:cNvPr id="0" name=""/>
        <dsp:cNvSpPr/>
      </dsp:nvSpPr>
      <dsp:spPr>
        <a:xfrm>
          <a:off x="6226299" y="1512413"/>
          <a:ext cx="2480261" cy="10522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a:t>Machine learning e servizi predittivi</a:t>
          </a:r>
        </a:p>
      </dsp:txBody>
      <dsp:txXfrm>
        <a:off x="6226299" y="1512413"/>
        <a:ext cx="2480261" cy="10522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4AF724-D58A-4214-9786-F0B3710D567D}">
      <dsp:nvSpPr>
        <dsp:cNvPr id="0" name=""/>
        <dsp:cNvSpPr/>
      </dsp:nvSpPr>
      <dsp:spPr>
        <a:xfrm>
          <a:off x="1558469" y="316867"/>
          <a:ext cx="4094906" cy="4094906"/>
        </a:xfrm>
        <a:prstGeom prst="pie">
          <a:avLst>
            <a:gd name="adj1" fmla="val 16200000"/>
            <a:gd name="adj2" fmla="val 180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Visibility</a:t>
          </a:r>
        </a:p>
      </dsp:txBody>
      <dsp:txXfrm>
        <a:off x="3716582" y="1184598"/>
        <a:ext cx="1462466" cy="1218722"/>
      </dsp:txXfrm>
    </dsp:sp>
    <dsp:sp modelId="{E2BC451E-6346-4133-9023-BCC36E4186C4}">
      <dsp:nvSpPr>
        <dsp:cNvPr id="0" name=""/>
        <dsp:cNvSpPr/>
      </dsp:nvSpPr>
      <dsp:spPr>
        <a:xfrm>
          <a:off x="1474133" y="463114"/>
          <a:ext cx="4094906" cy="4094906"/>
        </a:xfrm>
        <a:prstGeom prst="pie">
          <a:avLst>
            <a:gd name="adj1" fmla="val 1800000"/>
            <a:gd name="adj2" fmla="val 900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Accountability</a:t>
          </a:r>
        </a:p>
      </dsp:txBody>
      <dsp:txXfrm>
        <a:off x="2449111" y="3119928"/>
        <a:ext cx="2193700" cy="1072475"/>
      </dsp:txXfrm>
    </dsp:sp>
    <dsp:sp modelId="{3EEB57A5-5EF5-4DD7-AE58-613E97ABD34C}">
      <dsp:nvSpPr>
        <dsp:cNvPr id="0" name=""/>
        <dsp:cNvSpPr/>
      </dsp:nvSpPr>
      <dsp:spPr>
        <a:xfrm>
          <a:off x="1389798" y="316867"/>
          <a:ext cx="4094906" cy="4094906"/>
        </a:xfrm>
        <a:prstGeom prst="pie">
          <a:avLst>
            <a:gd name="adj1" fmla="val 9000000"/>
            <a:gd name="adj2" fmla="val 1620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Optimization</a:t>
          </a:r>
        </a:p>
      </dsp:txBody>
      <dsp:txXfrm>
        <a:off x="1864124" y="1184598"/>
        <a:ext cx="1462466" cy="1218722"/>
      </dsp:txXfrm>
    </dsp:sp>
    <dsp:sp modelId="{0D121B6A-057F-4B86-88B7-CB6006241777}">
      <dsp:nvSpPr>
        <dsp:cNvPr id="0" name=""/>
        <dsp:cNvSpPr/>
      </dsp:nvSpPr>
      <dsp:spPr>
        <a:xfrm>
          <a:off x="1305312" y="63373"/>
          <a:ext cx="4601895" cy="4601895"/>
        </a:xfrm>
        <a:prstGeom prst="circularArrow">
          <a:avLst>
            <a:gd name="adj1" fmla="val 5085"/>
            <a:gd name="adj2" fmla="val 327528"/>
            <a:gd name="adj3" fmla="val 1472472"/>
            <a:gd name="adj4" fmla="val 16199432"/>
            <a:gd name="adj5" fmla="val 5932"/>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39D0FF4-0DE0-4D46-BADF-0B5582A6C9F1}">
      <dsp:nvSpPr>
        <dsp:cNvPr id="0" name=""/>
        <dsp:cNvSpPr/>
      </dsp:nvSpPr>
      <dsp:spPr>
        <a:xfrm>
          <a:off x="1220639" y="209361"/>
          <a:ext cx="4601895" cy="4601895"/>
        </a:xfrm>
        <a:prstGeom prst="circularArrow">
          <a:avLst>
            <a:gd name="adj1" fmla="val 5085"/>
            <a:gd name="adj2" fmla="val 327528"/>
            <a:gd name="adj3" fmla="val 8671970"/>
            <a:gd name="adj4" fmla="val 1800502"/>
            <a:gd name="adj5" fmla="val 5932"/>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A61AF64-61D8-4F19-8745-00C7D1FADC33}">
      <dsp:nvSpPr>
        <dsp:cNvPr id="0" name=""/>
        <dsp:cNvSpPr/>
      </dsp:nvSpPr>
      <dsp:spPr>
        <a:xfrm>
          <a:off x="1135965" y="63373"/>
          <a:ext cx="4601895" cy="4601895"/>
        </a:xfrm>
        <a:prstGeom prst="circularArrow">
          <a:avLst>
            <a:gd name="adj1" fmla="val 5085"/>
            <a:gd name="adj2" fmla="val 327528"/>
            <a:gd name="adj3" fmla="val 15873039"/>
            <a:gd name="adj4" fmla="val 9000000"/>
            <a:gd name="adj5" fmla="val 5932"/>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4AF724-D58A-4214-9786-F0B3710D567D}">
      <dsp:nvSpPr>
        <dsp:cNvPr id="0" name=""/>
        <dsp:cNvSpPr/>
      </dsp:nvSpPr>
      <dsp:spPr>
        <a:xfrm>
          <a:off x="1733567" y="189925"/>
          <a:ext cx="4094906" cy="4094906"/>
        </a:xfrm>
        <a:prstGeom prst="pie">
          <a:avLst>
            <a:gd name="adj1" fmla="val 16200000"/>
            <a:gd name="adj2" fmla="val 1800000"/>
          </a:avLst>
        </a:prstGeom>
        <a:solidFill>
          <a:srgbClr val="002060"/>
        </a:solidFill>
        <a:ln w="76200" cap="flat" cmpd="sng" algn="ctr">
          <a:solidFill>
            <a:srgbClr val="7030A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Visibility</a:t>
          </a:r>
        </a:p>
      </dsp:txBody>
      <dsp:txXfrm>
        <a:off x="3891680" y="1057655"/>
        <a:ext cx="1462466" cy="1218722"/>
      </dsp:txXfrm>
    </dsp:sp>
    <dsp:sp modelId="{E2BC451E-6346-4133-9023-BCC36E4186C4}">
      <dsp:nvSpPr>
        <dsp:cNvPr id="0" name=""/>
        <dsp:cNvSpPr/>
      </dsp:nvSpPr>
      <dsp:spPr>
        <a:xfrm>
          <a:off x="1474133" y="463114"/>
          <a:ext cx="4094906" cy="4094906"/>
        </a:xfrm>
        <a:prstGeom prst="pie">
          <a:avLst>
            <a:gd name="adj1" fmla="val 1800000"/>
            <a:gd name="adj2" fmla="val 900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Accountability</a:t>
          </a:r>
        </a:p>
      </dsp:txBody>
      <dsp:txXfrm>
        <a:off x="2449111" y="3119928"/>
        <a:ext cx="2193700" cy="1072475"/>
      </dsp:txXfrm>
    </dsp:sp>
    <dsp:sp modelId="{3EEB57A5-5EF5-4DD7-AE58-613E97ABD34C}">
      <dsp:nvSpPr>
        <dsp:cNvPr id="0" name=""/>
        <dsp:cNvSpPr/>
      </dsp:nvSpPr>
      <dsp:spPr>
        <a:xfrm>
          <a:off x="1389798" y="316867"/>
          <a:ext cx="4094906" cy="4094906"/>
        </a:xfrm>
        <a:prstGeom prst="pie">
          <a:avLst>
            <a:gd name="adj1" fmla="val 9000000"/>
            <a:gd name="adj2" fmla="val 1620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Optimization</a:t>
          </a:r>
        </a:p>
      </dsp:txBody>
      <dsp:txXfrm>
        <a:off x="1864124" y="1184598"/>
        <a:ext cx="1462466" cy="1218722"/>
      </dsp:txXfrm>
    </dsp:sp>
    <dsp:sp modelId="{0D121B6A-057F-4B86-88B7-CB6006241777}">
      <dsp:nvSpPr>
        <dsp:cNvPr id="0" name=""/>
        <dsp:cNvSpPr/>
      </dsp:nvSpPr>
      <dsp:spPr>
        <a:xfrm>
          <a:off x="1480411" y="-63568"/>
          <a:ext cx="4601895" cy="4601895"/>
        </a:xfrm>
        <a:prstGeom prst="circularArrow">
          <a:avLst>
            <a:gd name="adj1" fmla="val 5085"/>
            <a:gd name="adj2" fmla="val 327528"/>
            <a:gd name="adj3" fmla="val 1472472"/>
            <a:gd name="adj4" fmla="val 16199432"/>
            <a:gd name="adj5" fmla="val 5932"/>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39D0FF4-0DE0-4D46-BADF-0B5582A6C9F1}">
      <dsp:nvSpPr>
        <dsp:cNvPr id="0" name=""/>
        <dsp:cNvSpPr/>
      </dsp:nvSpPr>
      <dsp:spPr>
        <a:xfrm>
          <a:off x="1220639" y="209361"/>
          <a:ext cx="4601895" cy="4601895"/>
        </a:xfrm>
        <a:prstGeom prst="circularArrow">
          <a:avLst>
            <a:gd name="adj1" fmla="val 5085"/>
            <a:gd name="adj2" fmla="val 327528"/>
            <a:gd name="adj3" fmla="val 8671970"/>
            <a:gd name="adj4" fmla="val 1800502"/>
            <a:gd name="adj5" fmla="val 5932"/>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A61AF64-61D8-4F19-8745-00C7D1FADC33}">
      <dsp:nvSpPr>
        <dsp:cNvPr id="0" name=""/>
        <dsp:cNvSpPr/>
      </dsp:nvSpPr>
      <dsp:spPr>
        <a:xfrm>
          <a:off x="1135965" y="63373"/>
          <a:ext cx="4601895" cy="4601895"/>
        </a:xfrm>
        <a:prstGeom prst="circularArrow">
          <a:avLst>
            <a:gd name="adj1" fmla="val 5085"/>
            <a:gd name="adj2" fmla="val 327528"/>
            <a:gd name="adj3" fmla="val 15873039"/>
            <a:gd name="adj4" fmla="val 9000000"/>
            <a:gd name="adj5" fmla="val 5932"/>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4AF724-D58A-4214-9786-F0B3710D567D}">
      <dsp:nvSpPr>
        <dsp:cNvPr id="0" name=""/>
        <dsp:cNvSpPr/>
      </dsp:nvSpPr>
      <dsp:spPr>
        <a:xfrm>
          <a:off x="1558469" y="316867"/>
          <a:ext cx="4094906" cy="4094906"/>
        </a:xfrm>
        <a:prstGeom prst="pie">
          <a:avLst>
            <a:gd name="adj1" fmla="val 16200000"/>
            <a:gd name="adj2" fmla="val 180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Visibility</a:t>
          </a:r>
        </a:p>
      </dsp:txBody>
      <dsp:txXfrm>
        <a:off x="3716582" y="1184598"/>
        <a:ext cx="1462466" cy="1218722"/>
      </dsp:txXfrm>
    </dsp:sp>
    <dsp:sp modelId="{E2BC451E-6346-4133-9023-BCC36E4186C4}">
      <dsp:nvSpPr>
        <dsp:cNvPr id="0" name=""/>
        <dsp:cNvSpPr/>
      </dsp:nvSpPr>
      <dsp:spPr>
        <a:xfrm>
          <a:off x="1474133" y="463114"/>
          <a:ext cx="4094906" cy="4094906"/>
        </a:xfrm>
        <a:prstGeom prst="pie">
          <a:avLst>
            <a:gd name="adj1" fmla="val 1800000"/>
            <a:gd name="adj2" fmla="val 9000000"/>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Accountability</a:t>
          </a:r>
        </a:p>
      </dsp:txBody>
      <dsp:txXfrm>
        <a:off x="2449111" y="3119928"/>
        <a:ext cx="2193700" cy="1072475"/>
      </dsp:txXfrm>
    </dsp:sp>
    <dsp:sp modelId="{3EEB57A5-5EF5-4DD7-AE58-613E97ABD34C}">
      <dsp:nvSpPr>
        <dsp:cNvPr id="0" name=""/>
        <dsp:cNvSpPr/>
      </dsp:nvSpPr>
      <dsp:spPr>
        <a:xfrm>
          <a:off x="1389798" y="316867"/>
          <a:ext cx="4094906" cy="4094906"/>
        </a:xfrm>
        <a:prstGeom prst="pie">
          <a:avLst>
            <a:gd name="adj1" fmla="val 9000000"/>
            <a:gd name="adj2" fmla="val 1620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Optimization</a:t>
          </a:r>
        </a:p>
      </dsp:txBody>
      <dsp:txXfrm>
        <a:off x="1864124" y="1184598"/>
        <a:ext cx="1462466" cy="1218722"/>
      </dsp:txXfrm>
    </dsp:sp>
    <dsp:sp modelId="{0D121B6A-057F-4B86-88B7-CB6006241777}">
      <dsp:nvSpPr>
        <dsp:cNvPr id="0" name=""/>
        <dsp:cNvSpPr/>
      </dsp:nvSpPr>
      <dsp:spPr>
        <a:xfrm>
          <a:off x="1305312" y="63373"/>
          <a:ext cx="4601895" cy="4601895"/>
        </a:xfrm>
        <a:prstGeom prst="circularArrow">
          <a:avLst>
            <a:gd name="adj1" fmla="val 5085"/>
            <a:gd name="adj2" fmla="val 327528"/>
            <a:gd name="adj3" fmla="val 1472472"/>
            <a:gd name="adj4" fmla="val 16199432"/>
            <a:gd name="adj5" fmla="val 5932"/>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39D0FF4-0DE0-4D46-BADF-0B5582A6C9F1}">
      <dsp:nvSpPr>
        <dsp:cNvPr id="0" name=""/>
        <dsp:cNvSpPr/>
      </dsp:nvSpPr>
      <dsp:spPr>
        <a:xfrm>
          <a:off x="1220639" y="209361"/>
          <a:ext cx="4601895" cy="4601895"/>
        </a:xfrm>
        <a:prstGeom prst="circularArrow">
          <a:avLst>
            <a:gd name="adj1" fmla="val 5085"/>
            <a:gd name="adj2" fmla="val 327528"/>
            <a:gd name="adj3" fmla="val 8671970"/>
            <a:gd name="adj4" fmla="val 1800502"/>
            <a:gd name="adj5" fmla="val 5932"/>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A61AF64-61D8-4F19-8745-00C7D1FADC33}">
      <dsp:nvSpPr>
        <dsp:cNvPr id="0" name=""/>
        <dsp:cNvSpPr/>
      </dsp:nvSpPr>
      <dsp:spPr>
        <a:xfrm>
          <a:off x="1135965" y="63373"/>
          <a:ext cx="4601895" cy="4601895"/>
        </a:xfrm>
        <a:prstGeom prst="circularArrow">
          <a:avLst>
            <a:gd name="adj1" fmla="val 5085"/>
            <a:gd name="adj2" fmla="val 327528"/>
            <a:gd name="adj3" fmla="val 15873039"/>
            <a:gd name="adj4" fmla="val 9000000"/>
            <a:gd name="adj5" fmla="val 5932"/>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4AF724-D58A-4214-9786-F0B3710D567D}">
      <dsp:nvSpPr>
        <dsp:cNvPr id="0" name=""/>
        <dsp:cNvSpPr/>
      </dsp:nvSpPr>
      <dsp:spPr>
        <a:xfrm>
          <a:off x="1558469" y="316867"/>
          <a:ext cx="4094906" cy="4094906"/>
        </a:xfrm>
        <a:prstGeom prst="pie">
          <a:avLst>
            <a:gd name="adj1" fmla="val 16200000"/>
            <a:gd name="adj2" fmla="val 180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Visibility</a:t>
          </a:r>
        </a:p>
      </dsp:txBody>
      <dsp:txXfrm>
        <a:off x="3716582" y="1184598"/>
        <a:ext cx="1462466" cy="1218722"/>
      </dsp:txXfrm>
    </dsp:sp>
    <dsp:sp modelId="{E2BC451E-6346-4133-9023-BCC36E4186C4}">
      <dsp:nvSpPr>
        <dsp:cNvPr id="0" name=""/>
        <dsp:cNvSpPr/>
      </dsp:nvSpPr>
      <dsp:spPr>
        <a:xfrm>
          <a:off x="1474133" y="463114"/>
          <a:ext cx="4094906" cy="4094906"/>
        </a:xfrm>
        <a:prstGeom prst="pie">
          <a:avLst>
            <a:gd name="adj1" fmla="val 1800000"/>
            <a:gd name="adj2" fmla="val 900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Accountability</a:t>
          </a:r>
        </a:p>
      </dsp:txBody>
      <dsp:txXfrm>
        <a:off x="2449111" y="3119928"/>
        <a:ext cx="2193700" cy="1072475"/>
      </dsp:txXfrm>
    </dsp:sp>
    <dsp:sp modelId="{3EEB57A5-5EF5-4DD7-AE58-613E97ABD34C}">
      <dsp:nvSpPr>
        <dsp:cNvPr id="0" name=""/>
        <dsp:cNvSpPr/>
      </dsp:nvSpPr>
      <dsp:spPr>
        <a:xfrm>
          <a:off x="1409248" y="346064"/>
          <a:ext cx="4094906" cy="4094906"/>
        </a:xfrm>
        <a:prstGeom prst="pie">
          <a:avLst>
            <a:gd name="adj1" fmla="val 9000000"/>
            <a:gd name="adj2" fmla="val 16200000"/>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Optimization</a:t>
          </a:r>
        </a:p>
      </dsp:txBody>
      <dsp:txXfrm>
        <a:off x="1883575" y="1213794"/>
        <a:ext cx="1462466" cy="1218722"/>
      </dsp:txXfrm>
    </dsp:sp>
    <dsp:sp modelId="{0D121B6A-057F-4B86-88B7-CB6006241777}">
      <dsp:nvSpPr>
        <dsp:cNvPr id="0" name=""/>
        <dsp:cNvSpPr/>
      </dsp:nvSpPr>
      <dsp:spPr>
        <a:xfrm>
          <a:off x="1305312" y="63373"/>
          <a:ext cx="4601895" cy="4601895"/>
        </a:xfrm>
        <a:prstGeom prst="circularArrow">
          <a:avLst>
            <a:gd name="adj1" fmla="val 5085"/>
            <a:gd name="adj2" fmla="val 327528"/>
            <a:gd name="adj3" fmla="val 1472472"/>
            <a:gd name="adj4" fmla="val 16199432"/>
            <a:gd name="adj5" fmla="val 5932"/>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39D0FF4-0DE0-4D46-BADF-0B5582A6C9F1}">
      <dsp:nvSpPr>
        <dsp:cNvPr id="0" name=""/>
        <dsp:cNvSpPr/>
      </dsp:nvSpPr>
      <dsp:spPr>
        <a:xfrm>
          <a:off x="1220639" y="209361"/>
          <a:ext cx="4601895" cy="4601895"/>
        </a:xfrm>
        <a:prstGeom prst="circularArrow">
          <a:avLst>
            <a:gd name="adj1" fmla="val 5085"/>
            <a:gd name="adj2" fmla="val 327528"/>
            <a:gd name="adj3" fmla="val 8671970"/>
            <a:gd name="adj4" fmla="val 1800502"/>
            <a:gd name="adj5" fmla="val 5932"/>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A61AF64-61D8-4F19-8745-00C7D1FADC33}">
      <dsp:nvSpPr>
        <dsp:cNvPr id="0" name=""/>
        <dsp:cNvSpPr/>
      </dsp:nvSpPr>
      <dsp:spPr>
        <a:xfrm>
          <a:off x="1155416" y="92570"/>
          <a:ext cx="4601895" cy="4601895"/>
        </a:xfrm>
        <a:prstGeom prst="circularArrow">
          <a:avLst>
            <a:gd name="adj1" fmla="val 5085"/>
            <a:gd name="adj2" fmla="val 327528"/>
            <a:gd name="adj3" fmla="val 15873039"/>
            <a:gd name="adj4" fmla="val 9000000"/>
            <a:gd name="adj5" fmla="val 5932"/>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4AF724-D58A-4214-9786-F0B3710D567D}">
      <dsp:nvSpPr>
        <dsp:cNvPr id="0" name=""/>
        <dsp:cNvSpPr/>
      </dsp:nvSpPr>
      <dsp:spPr>
        <a:xfrm>
          <a:off x="1558469" y="316867"/>
          <a:ext cx="4094906" cy="4094906"/>
        </a:xfrm>
        <a:prstGeom prst="pie">
          <a:avLst>
            <a:gd name="adj1" fmla="val 16200000"/>
            <a:gd name="adj2" fmla="val 180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Visibility</a:t>
          </a:r>
        </a:p>
      </dsp:txBody>
      <dsp:txXfrm>
        <a:off x="3716582" y="1184598"/>
        <a:ext cx="1462466" cy="1218722"/>
      </dsp:txXfrm>
    </dsp:sp>
    <dsp:sp modelId="{E2BC451E-6346-4133-9023-BCC36E4186C4}">
      <dsp:nvSpPr>
        <dsp:cNvPr id="0" name=""/>
        <dsp:cNvSpPr/>
      </dsp:nvSpPr>
      <dsp:spPr>
        <a:xfrm>
          <a:off x="1474133" y="463114"/>
          <a:ext cx="4094906" cy="4094906"/>
        </a:xfrm>
        <a:prstGeom prst="pie">
          <a:avLst>
            <a:gd name="adj1" fmla="val 1800000"/>
            <a:gd name="adj2" fmla="val 900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Accountability</a:t>
          </a:r>
        </a:p>
      </dsp:txBody>
      <dsp:txXfrm>
        <a:off x="2449111" y="3119928"/>
        <a:ext cx="2193700" cy="1072475"/>
      </dsp:txXfrm>
    </dsp:sp>
    <dsp:sp modelId="{3EEB57A5-5EF5-4DD7-AE58-613E97ABD34C}">
      <dsp:nvSpPr>
        <dsp:cNvPr id="0" name=""/>
        <dsp:cNvSpPr/>
      </dsp:nvSpPr>
      <dsp:spPr>
        <a:xfrm>
          <a:off x="1389798" y="316867"/>
          <a:ext cx="4094906" cy="4094906"/>
        </a:xfrm>
        <a:prstGeom prst="pie">
          <a:avLst>
            <a:gd name="adj1" fmla="val 9000000"/>
            <a:gd name="adj2" fmla="val 1620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Optimization</a:t>
          </a:r>
        </a:p>
      </dsp:txBody>
      <dsp:txXfrm>
        <a:off x="1864124" y="1184598"/>
        <a:ext cx="1462466" cy="1218722"/>
      </dsp:txXfrm>
    </dsp:sp>
    <dsp:sp modelId="{0D121B6A-057F-4B86-88B7-CB6006241777}">
      <dsp:nvSpPr>
        <dsp:cNvPr id="0" name=""/>
        <dsp:cNvSpPr/>
      </dsp:nvSpPr>
      <dsp:spPr>
        <a:xfrm>
          <a:off x="1305312" y="63373"/>
          <a:ext cx="4601895" cy="4601895"/>
        </a:xfrm>
        <a:prstGeom prst="circularArrow">
          <a:avLst>
            <a:gd name="adj1" fmla="val 5085"/>
            <a:gd name="adj2" fmla="val 327528"/>
            <a:gd name="adj3" fmla="val 1472472"/>
            <a:gd name="adj4" fmla="val 16199432"/>
            <a:gd name="adj5" fmla="val 5932"/>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39D0FF4-0DE0-4D46-BADF-0B5582A6C9F1}">
      <dsp:nvSpPr>
        <dsp:cNvPr id="0" name=""/>
        <dsp:cNvSpPr/>
      </dsp:nvSpPr>
      <dsp:spPr>
        <a:xfrm>
          <a:off x="1220639" y="209361"/>
          <a:ext cx="4601895" cy="4601895"/>
        </a:xfrm>
        <a:prstGeom prst="circularArrow">
          <a:avLst>
            <a:gd name="adj1" fmla="val 5085"/>
            <a:gd name="adj2" fmla="val 327528"/>
            <a:gd name="adj3" fmla="val 8671970"/>
            <a:gd name="adj4" fmla="val 1800502"/>
            <a:gd name="adj5" fmla="val 5932"/>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A61AF64-61D8-4F19-8745-00C7D1FADC33}">
      <dsp:nvSpPr>
        <dsp:cNvPr id="0" name=""/>
        <dsp:cNvSpPr/>
      </dsp:nvSpPr>
      <dsp:spPr>
        <a:xfrm>
          <a:off x="1135965" y="63373"/>
          <a:ext cx="4601895" cy="4601895"/>
        </a:xfrm>
        <a:prstGeom prst="circularArrow">
          <a:avLst>
            <a:gd name="adj1" fmla="val 5085"/>
            <a:gd name="adj2" fmla="val 327528"/>
            <a:gd name="adj3" fmla="val 15873039"/>
            <a:gd name="adj4" fmla="val 9000000"/>
            <a:gd name="adj5" fmla="val 5932"/>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E1967-798E-4FE6-A135-2FD935DB4B05}">
      <dsp:nvSpPr>
        <dsp:cNvPr id="0" name=""/>
        <dsp:cNvSpPr/>
      </dsp:nvSpPr>
      <dsp:spPr>
        <a:xfrm>
          <a:off x="1748064" y="2975"/>
          <a:ext cx="3342605" cy="200556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Implementazione molto rapida</a:t>
          </a:r>
        </a:p>
      </dsp:txBody>
      <dsp:txXfrm>
        <a:off x="1748064" y="2975"/>
        <a:ext cx="3342605" cy="2005563"/>
      </dsp:txXfrm>
    </dsp:sp>
    <dsp:sp modelId="{E1F86A26-B507-49E3-9093-64F57462C654}">
      <dsp:nvSpPr>
        <dsp:cNvPr id="0" name=""/>
        <dsp:cNvSpPr/>
      </dsp:nvSpPr>
      <dsp:spPr>
        <a:xfrm>
          <a:off x="5424930" y="2975"/>
          <a:ext cx="3342605" cy="200556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Cost saving su licenze/hardware</a:t>
          </a:r>
        </a:p>
      </dsp:txBody>
      <dsp:txXfrm>
        <a:off x="5424930" y="2975"/>
        <a:ext cx="3342605" cy="2005563"/>
      </dsp:txXfrm>
    </dsp:sp>
    <dsp:sp modelId="{EE3D2A02-899B-42B0-A2A3-BFC3ACEC28B1}">
      <dsp:nvSpPr>
        <dsp:cNvPr id="0" name=""/>
        <dsp:cNvSpPr/>
      </dsp:nvSpPr>
      <dsp:spPr>
        <a:xfrm>
          <a:off x="1748064" y="2342799"/>
          <a:ext cx="3342605" cy="200556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Maggiore scalabilità </a:t>
          </a:r>
        </a:p>
      </dsp:txBody>
      <dsp:txXfrm>
        <a:off x="1748064" y="2342799"/>
        <a:ext cx="3342605" cy="2005563"/>
      </dsp:txXfrm>
    </dsp:sp>
    <dsp:sp modelId="{D3271F7D-17CC-4F91-B3E9-79C3FC374318}">
      <dsp:nvSpPr>
        <dsp:cNvPr id="0" name=""/>
        <dsp:cNvSpPr/>
      </dsp:nvSpPr>
      <dsp:spPr>
        <a:xfrm>
          <a:off x="5424930" y="2342799"/>
          <a:ext cx="3342605" cy="200556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Produttività aumentata</a:t>
          </a:r>
        </a:p>
      </dsp:txBody>
      <dsp:txXfrm>
        <a:off x="5424930" y="2342799"/>
        <a:ext cx="3342605" cy="2005563"/>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D5CF53-5F1D-4089-BA6F-88CAC0697758}" type="datetimeFigureOut">
              <a:rPr lang="en-US" smtClean="0"/>
              <a:t>11/26/2020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AF70DE-6004-411B-AF91-56BB8DE38A25}" type="slidenum">
              <a:rPr lang="en-US" smtClean="0"/>
              <a:t>‹#›</a:t>
            </a:fld>
            <a:endParaRPr lang="en-US"/>
          </a:p>
        </p:txBody>
      </p:sp>
    </p:spTree>
    <p:extLst>
      <p:ext uri="{BB962C8B-B14F-4D97-AF65-F5344CB8AC3E}">
        <p14:creationId xmlns:p14="http://schemas.microsoft.com/office/powerpoint/2010/main" val="4132125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1</a:t>
            </a:fld>
            <a:endParaRPr lang="en-US"/>
          </a:p>
        </p:txBody>
      </p:sp>
    </p:spTree>
    <p:extLst>
      <p:ext uri="{BB962C8B-B14F-4D97-AF65-F5344CB8AC3E}">
        <p14:creationId xmlns:p14="http://schemas.microsoft.com/office/powerpoint/2010/main" val="3797033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18</a:t>
            </a:fld>
            <a:endParaRPr lang="en-US"/>
          </a:p>
        </p:txBody>
      </p:sp>
    </p:spTree>
    <p:extLst>
      <p:ext uri="{BB962C8B-B14F-4D97-AF65-F5344CB8AC3E}">
        <p14:creationId xmlns:p14="http://schemas.microsoft.com/office/powerpoint/2010/main" val="2767353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19</a:t>
            </a:fld>
            <a:endParaRPr lang="en-US"/>
          </a:p>
        </p:txBody>
      </p:sp>
    </p:spTree>
    <p:extLst>
      <p:ext uri="{BB962C8B-B14F-4D97-AF65-F5344CB8AC3E}">
        <p14:creationId xmlns:p14="http://schemas.microsoft.com/office/powerpoint/2010/main" val="914663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16191F"/>
                </a:solidFill>
                <a:effectLst/>
                <a:latin typeface="Amazon Ember"/>
              </a:rPr>
              <a:t>The number one reason customers choose to move to the cloud is for the agility they gain.. You are able to move from idea to implementation in minutes rather than the months it can take to provision services on premises.</a:t>
            </a:r>
          </a:p>
          <a:p>
            <a:pPr algn="l"/>
            <a:r>
              <a:rPr lang="en-US" b="0" i="0" u="none" strike="noStrike" dirty="0">
                <a:solidFill>
                  <a:srgbClr val="16191F"/>
                </a:solidFill>
                <a:effectLst/>
                <a:latin typeface="Amazon Ember"/>
              </a:rPr>
              <a:t>In addition to agility, other common reasons customers migrate to the cloud include increased productivity, data center consolidation or rationalization, and preparing for an acquisition, divestiture, or reduction in infrastructure sprawl. Some companies want to completely re-imagine their business as part of a larger digital transformation program. And, of course, organizations are always looking for ways to reduce costs.</a:t>
            </a:r>
          </a:p>
          <a:p>
            <a:pPr algn="l"/>
            <a:r>
              <a:rPr lang="en-US" b="0" i="0" u="none" strike="noStrike" dirty="0">
                <a:solidFill>
                  <a:srgbClr val="16191F"/>
                </a:solidFill>
                <a:effectLst/>
                <a:latin typeface="Amazon Ember"/>
              </a:rPr>
              <a:t>Common drivers that apply when migrating to the cloud are:</a:t>
            </a:r>
          </a:p>
          <a:p>
            <a:pPr algn="l"/>
            <a:r>
              <a:rPr lang="en-US" b="1" i="0" u="none" strike="noStrike" dirty="0">
                <a:solidFill>
                  <a:srgbClr val="16191F"/>
                </a:solidFill>
                <a:effectLst/>
                <a:latin typeface="Amazon Ember"/>
              </a:rPr>
              <a:t>Operational Costs</a:t>
            </a:r>
            <a:r>
              <a:rPr lang="en-US" b="0" i="0" u="none" strike="noStrike" dirty="0">
                <a:solidFill>
                  <a:srgbClr val="16191F"/>
                </a:solidFill>
                <a:effectLst/>
                <a:latin typeface="Amazon Ember"/>
              </a:rPr>
              <a:t> – Operational costs are the costs of running your infrastructure. They include the unit price of infrastructure, matching supply and demand, investment risk for new applications, markets, and ventures, employing an elastic cost base, and building transparency into the IT operating model.</a:t>
            </a:r>
          </a:p>
          <a:p>
            <a:pPr algn="l"/>
            <a:r>
              <a:rPr lang="en-US" b="1" i="0" u="none" strike="noStrike" dirty="0">
                <a:solidFill>
                  <a:srgbClr val="16191F"/>
                </a:solidFill>
                <a:effectLst/>
                <a:latin typeface="Amazon Ember"/>
              </a:rPr>
              <a:t>Workforce Productivity</a:t>
            </a:r>
            <a:r>
              <a:rPr lang="en-US" b="0" i="0" u="none" strike="noStrike" dirty="0">
                <a:solidFill>
                  <a:srgbClr val="16191F"/>
                </a:solidFill>
                <a:effectLst/>
                <a:latin typeface="Amazon Ember"/>
              </a:rPr>
              <a:t> – Workforce productivity is how efficiently you are able to get your services to market. You can quickly provision AWS services, which increases your productivity by letting you focus on the things that make your business different, rather than spending time on the things that don’t, like managing data centers. With over 90 services at your disposal, you eliminate the need to build and maintain these independently. We see workforce productivity improvements of 30%-50% following a large migration.</a:t>
            </a:r>
          </a:p>
          <a:p>
            <a:pPr algn="l"/>
            <a:r>
              <a:rPr lang="en-US" b="1" i="0" u="none" strike="noStrike" dirty="0">
                <a:solidFill>
                  <a:srgbClr val="16191F"/>
                </a:solidFill>
                <a:effectLst/>
                <a:latin typeface="Amazon Ember"/>
              </a:rPr>
              <a:t>Cost Avoidance</a:t>
            </a:r>
            <a:r>
              <a:rPr lang="en-US" b="0" i="0" u="none" strike="noStrike" dirty="0">
                <a:solidFill>
                  <a:srgbClr val="16191F"/>
                </a:solidFill>
                <a:effectLst/>
                <a:latin typeface="Amazon Ember"/>
              </a:rPr>
              <a:t> – Cost avoidance is setting up an environment that does not create unnecessary costs. Eliminating the need for hardware refresh and maintenance programs is a key contributor to cost avoidance. Customers tell us they are not interested in the cost and effort required to execute a big refresh cycle or data center renewal and are accelerating their move to the cloud as a result.</a:t>
            </a:r>
          </a:p>
          <a:p>
            <a:pPr algn="l"/>
            <a:r>
              <a:rPr lang="en-US" b="1" i="0" u="none" strike="noStrike" dirty="0">
                <a:solidFill>
                  <a:srgbClr val="16191F"/>
                </a:solidFill>
                <a:effectLst/>
                <a:latin typeface="Amazon Ember"/>
              </a:rPr>
              <a:t>Operational Resilience</a:t>
            </a:r>
            <a:r>
              <a:rPr lang="en-US" b="0" i="0" u="none" strike="noStrike" dirty="0">
                <a:solidFill>
                  <a:srgbClr val="16191F"/>
                </a:solidFill>
                <a:effectLst/>
                <a:latin typeface="Amazon Ember"/>
              </a:rPr>
              <a:t> – Operational resilience is reducing your organization’s risk profile and the cost of risk mitigation. With 16 Regions comprising 42 Availability Zones (AZs) as of June 2017, With AWS, you can deploy your applications in multiple regions around the world, which improves your uptime and reduces your risk-related costs. After migrating to AWS, our customers have seen improvements in application performance, better security, and reduction in high-severity incidents. For example, GE Oil &amp; Gas saw a 98% reduction in P1/P0 incidents with improved application performance.</a:t>
            </a:r>
          </a:p>
          <a:p>
            <a:pPr algn="l"/>
            <a:r>
              <a:rPr lang="en-US" b="1" i="0" u="none" strike="noStrike" dirty="0">
                <a:solidFill>
                  <a:srgbClr val="16191F"/>
                </a:solidFill>
                <a:effectLst/>
                <a:latin typeface="Amazon Ember"/>
              </a:rPr>
              <a:t>Business Agility</a:t>
            </a:r>
            <a:r>
              <a:rPr lang="en-US" b="0" i="0" u="none" strike="noStrike" dirty="0">
                <a:solidFill>
                  <a:srgbClr val="16191F"/>
                </a:solidFill>
                <a:effectLst/>
                <a:latin typeface="Amazon Ember"/>
              </a:rPr>
              <a:t> – Business agility is the ability to react quickly to changing market conditions. Migrating to the AWS Cloud helps increase your overall operational agility. You can expand into new markets, take products to market quickly, and acquire assets that offer a competitive advantage. You also have the flexibility to speed up divestiture or acquisition of lines of business. Operational speed, standardization, and flexibility develop when you use DevOps models, automation, monitoring, and auto-recovery or high-availability capabilities.</a:t>
            </a:r>
          </a:p>
          <a:p>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20</a:t>
            </a:fld>
            <a:endParaRPr lang="en-US"/>
          </a:p>
        </p:txBody>
      </p:sp>
    </p:spTree>
    <p:extLst>
      <p:ext uri="{BB962C8B-B14F-4D97-AF65-F5344CB8AC3E}">
        <p14:creationId xmlns:p14="http://schemas.microsoft.com/office/powerpoint/2010/main" val="4247665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16191F"/>
                </a:solidFill>
                <a:effectLst/>
                <a:latin typeface="Amazon Ember" panose="020B0603020204020204"/>
              </a:rPr>
              <a:t>Items to consider:</a:t>
            </a:r>
          </a:p>
          <a:p>
            <a:pPr algn="l">
              <a:buFont typeface="Arial" panose="020B0604020202020204" pitchFamily="34" charset="0"/>
              <a:buChar char="•"/>
            </a:pPr>
            <a:r>
              <a:rPr lang="en-US" b="0" i="0" u="none" strike="noStrike" dirty="0">
                <a:solidFill>
                  <a:srgbClr val="16191F"/>
                </a:solidFill>
                <a:effectLst/>
                <a:latin typeface="inherit"/>
              </a:rPr>
              <a:t>Have you clearly defined the scope and the business case for the migration?</a:t>
            </a:r>
          </a:p>
          <a:p>
            <a:pPr algn="l">
              <a:buFont typeface="Arial" panose="020B0604020202020204" pitchFamily="34" charset="0"/>
              <a:buChar char="•"/>
            </a:pPr>
            <a:r>
              <a:rPr lang="en-US" b="0" i="0" u="none" strike="noStrike" dirty="0">
                <a:solidFill>
                  <a:srgbClr val="16191F"/>
                </a:solidFill>
                <a:effectLst/>
                <a:latin typeface="inherit"/>
              </a:rPr>
              <a:t>Have you evaluated the environment and applications in scope through the lenses of the AWS CAF?</a:t>
            </a:r>
          </a:p>
          <a:p>
            <a:pPr algn="l">
              <a:buFont typeface="Arial" panose="020B0604020202020204" pitchFamily="34" charset="0"/>
              <a:buChar char="•"/>
            </a:pPr>
            <a:r>
              <a:rPr lang="en-US" b="0" i="0" u="none" strike="noStrike" dirty="0">
                <a:solidFill>
                  <a:srgbClr val="16191F"/>
                </a:solidFill>
                <a:effectLst/>
                <a:latin typeface="inherit"/>
              </a:rPr>
              <a:t>Is your virtual private cloud (VPC) secure, and can it act as a landing zone for all applications in scope?</a:t>
            </a:r>
          </a:p>
          <a:p>
            <a:pPr algn="l">
              <a:buFont typeface="Arial" panose="020B0604020202020204" pitchFamily="34" charset="0"/>
              <a:buChar char="•"/>
            </a:pPr>
            <a:r>
              <a:rPr lang="en-US" b="0" i="0" u="none" strike="noStrike" dirty="0">
                <a:solidFill>
                  <a:srgbClr val="16191F"/>
                </a:solidFill>
                <a:effectLst/>
                <a:latin typeface="inherit"/>
              </a:rPr>
              <a:t>Have your operations and employee skills been reviewed and updated to accommodate the change?</a:t>
            </a:r>
          </a:p>
          <a:p>
            <a:pPr algn="l">
              <a:buFont typeface="Arial" panose="020B0604020202020204" pitchFamily="34" charset="0"/>
              <a:buChar char="•"/>
            </a:pPr>
            <a:r>
              <a:rPr lang="en-US" b="0" i="0" u="none" strike="noStrike" dirty="0">
                <a:solidFill>
                  <a:srgbClr val="16191F"/>
                </a:solidFill>
                <a:effectLst/>
                <a:latin typeface="inherit"/>
              </a:rPr>
              <a:t>Do you (or does a partner) have the experience necessary to move the tech-stacks that are in scope?</a:t>
            </a:r>
          </a:p>
          <a:p>
            <a:pPr algn="l"/>
            <a:endParaRPr lang="en-US" b="0" i="0" u="none" strike="noStrike" dirty="0">
              <a:solidFill>
                <a:srgbClr val="16191F"/>
              </a:solidFill>
              <a:effectLst/>
              <a:latin typeface="Amazon Ember" panose="020B0603020204020204"/>
            </a:endParaRPr>
          </a:p>
          <a:p>
            <a:pPr algn="l"/>
            <a:endParaRPr lang="en-US" b="0" i="0" u="none" strike="noStrike" dirty="0">
              <a:solidFill>
                <a:srgbClr val="16191F"/>
              </a:solidFill>
              <a:effectLst/>
              <a:latin typeface="Amazon Ember" panose="020B0603020204020204"/>
            </a:endParaRPr>
          </a:p>
          <a:p>
            <a:pPr algn="l"/>
            <a:endParaRPr lang="en-US" b="0" i="0" u="none" strike="noStrike" dirty="0">
              <a:solidFill>
                <a:srgbClr val="16191F"/>
              </a:solidFill>
              <a:effectLst/>
              <a:latin typeface="Amazon Ember" panose="020B0603020204020204"/>
            </a:endParaRPr>
          </a:p>
          <a:p>
            <a:pPr algn="l"/>
            <a:endParaRPr lang="en-US" b="0" i="0" u="none" strike="noStrike" dirty="0">
              <a:solidFill>
                <a:srgbClr val="16191F"/>
              </a:solidFill>
              <a:effectLst/>
              <a:latin typeface="Amazon Ember" panose="020B0603020204020204"/>
            </a:endParaRPr>
          </a:p>
          <a:p>
            <a:pPr algn="l"/>
            <a:r>
              <a:rPr lang="en-US" b="0" i="0" u="none" strike="noStrike" dirty="0">
                <a:solidFill>
                  <a:srgbClr val="16191F"/>
                </a:solidFill>
                <a:effectLst/>
                <a:latin typeface="Amazon Ember" panose="020B0603020204020204"/>
              </a:rPr>
              <a:t>This is where you start to develop a migration strategy. Consider where your cloud journey fits into your organization’s larger business strategy and find opportunities for alignment of vision. A well-aligned migration strategy, with a supporting business case and a well-thought out migration plan, sets the proper groundwork for cloud adoption success.</a:t>
            </a:r>
          </a:p>
          <a:p>
            <a:pPr algn="l"/>
            <a:r>
              <a:rPr lang="en-US" b="0" i="0" u="none" strike="noStrike" dirty="0">
                <a:solidFill>
                  <a:srgbClr val="16191F"/>
                </a:solidFill>
                <a:effectLst/>
                <a:latin typeface="Amazon Ember" panose="020B0603020204020204"/>
              </a:rPr>
              <a:t>One critical aspect of developing your migration strategy is to collect application portfolio data and rationalize it into what we refer to as the 6 R’s: Re-host, Re-platform, Re-factor/Re-architect, Re-purchase, Retire, and Retain. This is a method for categorizing what is in your environment, what the interdependencies are, technical complexity to migrate, and how you’ll go about migrating each application or set of applications. Using the “6 R” Framework, outlined below, group your applications into Re-host, Re-platform, Re-factor/Re-architect, Re-purchase, Retire and Retain. Using this knowledge, you will outline a migration plan for each of the applications in your portfolio. This plan will be iterated on and mature as you progress through the migration, build confidence, learn new capabilities, and better understand your existing estate.</a:t>
            </a:r>
          </a:p>
          <a:p>
            <a:pPr algn="l"/>
            <a:r>
              <a:rPr lang="en-US" b="0" i="0" u="none" strike="noStrike" dirty="0">
                <a:solidFill>
                  <a:srgbClr val="16191F"/>
                </a:solidFill>
                <a:effectLst/>
                <a:latin typeface="Amazon Ember" panose="020B0603020204020204"/>
              </a:rPr>
              <a:t>The complexity of migrating existing applications varies, depending on considerations such as architecture, existing licensing agreements, and business requirements. For example, migrating a virtualized, service-oriented architecture is at the low-complexity end of the spectrum. A monolithic mainframe is at the high-complexity end of the spectrum. Typically, you want to begin with an application on the low-complexity end of the spectrum to allow for a quick win to build team confidence and to provide a learning experience. This will help build momentum.</a:t>
            </a:r>
          </a:p>
          <a:p>
            <a:pPr algn="l"/>
            <a:r>
              <a:rPr lang="en-US" b="0" i="0" u="none" strike="noStrike" dirty="0">
                <a:solidFill>
                  <a:srgbClr val="16191F"/>
                </a:solidFill>
                <a:effectLst/>
                <a:latin typeface="Amazon Ember" panose="020B0603020204020204"/>
              </a:rPr>
              <a:t>It is important to choose an application that has some business impact. You want to build momentum with each migration; which is difficult to accomplish if you select an application business owners fail to see value in.</a:t>
            </a:r>
          </a:p>
          <a:p>
            <a:endParaRPr lang="en-US" dirty="0"/>
          </a:p>
          <a:p>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21</a:t>
            </a:fld>
            <a:endParaRPr lang="en-US"/>
          </a:p>
        </p:txBody>
      </p:sp>
    </p:spTree>
    <p:extLst>
      <p:ext uri="{BB962C8B-B14F-4D97-AF65-F5344CB8AC3E}">
        <p14:creationId xmlns:p14="http://schemas.microsoft.com/office/powerpoint/2010/main" val="1153128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u="none" strike="noStrike" dirty="0">
              <a:solidFill>
                <a:srgbClr val="16191F"/>
              </a:solidFill>
              <a:effectLst/>
              <a:latin typeface="Amazon Ember" panose="020B0603020204020204"/>
            </a:endParaRPr>
          </a:p>
          <a:p>
            <a:pPr algn="l"/>
            <a:endParaRPr lang="en-US" b="0" i="0" u="none" strike="noStrike" dirty="0">
              <a:solidFill>
                <a:srgbClr val="16191F"/>
              </a:solidFill>
              <a:effectLst/>
              <a:latin typeface="Amazon Ember" panose="020B0603020204020204"/>
            </a:endParaRPr>
          </a:p>
          <a:p>
            <a:pPr algn="l"/>
            <a:endParaRPr lang="en-US" b="0" i="0" u="none" strike="noStrike" dirty="0">
              <a:solidFill>
                <a:srgbClr val="16191F"/>
              </a:solidFill>
              <a:effectLst/>
              <a:latin typeface="Amazon Ember" panose="020B0603020204020204"/>
            </a:endParaRPr>
          </a:p>
          <a:p>
            <a:pPr algn="l"/>
            <a:endParaRPr lang="en-US" b="0" i="0" u="none" strike="noStrike" dirty="0">
              <a:solidFill>
                <a:srgbClr val="16191F"/>
              </a:solidFill>
              <a:effectLst/>
              <a:latin typeface="Amazon Ember" panose="020B0603020204020204"/>
            </a:endParaRPr>
          </a:p>
          <a:p>
            <a:pPr algn="l"/>
            <a:r>
              <a:rPr lang="en-US" b="0" i="0" u="none" strike="noStrike" dirty="0">
                <a:solidFill>
                  <a:srgbClr val="16191F"/>
                </a:solidFill>
                <a:effectLst/>
                <a:latin typeface="Amazon Ember" panose="020B0603020204020204"/>
              </a:rPr>
              <a:t>This is where you start to develop a migration strategy. Consider where your cloud journey fits into your organization’s larger business strategy and find opportunities for alignment of vision. A well-aligned migration strategy, with a supporting business case and a well-thought out migration plan, sets the proper groundwork for cloud adoption success.</a:t>
            </a:r>
          </a:p>
          <a:p>
            <a:pPr algn="l"/>
            <a:r>
              <a:rPr lang="en-US" b="0" i="0" u="none" strike="noStrike" dirty="0">
                <a:solidFill>
                  <a:srgbClr val="16191F"/>
                </a:solidFill>
                <a:effectLst/>
                <a:latin typeface="Amazon Ember" panose="020B0603020204020204"/>
              </a:rPr>
              <a:t>One critical aspect of developing your migration strategy is to collect application portfolio data and rationalize it into what we refer to as the 6 R’s: Re-host, Re-platform, Re-factor/Re-architect, Re-purchase, Retire, and Retain. This is a method for categorizing what is in your environment, what the interdependencies are, technical complexity to migrate, and how you’ll go about migrating each application or set of applications. Using the “6 R” Framework, outlined below, group your applications into Re-host, Re-platform, Re-factor/Re-architect, Re-purchase, Retire and Retain. Using this knowledge, you will outline a migration plan for each of the applications in your portfolio. This plan will be iterated on and mature as you progress through the migration, build confidence, learn new capabilities, and better understand your existing estate.</a:t>
            </a:r>
          </a:p>
          <a:p>
            <a:pPr algn="l"/>
            <a:r>
              <a:rPr lang="en-US" b="0" i="0" u="none" strike="noStrike" dirty="0">
                <a:solidFill>
                  <a:srgbClr val="16191F"/>
                </a:solidFill>
                <a:effectLst/>
                <a:latin typeface="Amazon Ember" panose="020B0603020204020204"/>
              </a:rPr>
              <a:t>The complexity of migrating existing applications varies, depending on considerations such as architecture, existing licensing agreements, and business requirements. For example, migrating a virtualized, service-oriented architecture is at the low-complexity end of the spectrum. A monolithic mainframe is at the high-complexity end of the spectrum. Typically, you want to begin with an application on the low-complexity end of the spectrum to allow for a quick win to build team confidence and to provide a learning experience. This will help build momentum.</a:t>
            </a:r>
          </a:p>
          <a:p>
            <a:pPr algn="l"/>
            <a:r>
              <a:rPr lang="en-US" b="0" i="0" u="none" strike="noStrike" dirty="0">
                <a:solidFill>
                  <a:srgbClr val="16191F"/>
                </a:solidFill>
                <a:effectLst/>
                <a:latin typeface="Amazon Ember" panose="020B0603020204020204"/>
              </a:rPr>
              <a:t>It is important to choose an application that has some business impact. You want to build momentum with each migration; which is difficult to accomplish if you select an application business owners fail to see value in.</a:t>
            </a:r>
          </a:p>
          <a:p>
            <a:endParaRPr lang="en-US" dirty="0"/>
          </a:p>
          <a:p>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22</a:t>
            </a:fld>
            <a:endParaRPr lang="en-US"/>
          </a:p>
        </p:txBody>
      </p:sp>
    </p:spTree>
    <p:extLst>
      <p:ext uri="{BB962C8B-B14F-4D97-AF65-F5344CB8AC3E}">
        <p14:creationId xmlns:p14="http://schemas.microsoft.com/office/powerpoint/2010/main" val="870130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u="none" strike="noStrike" dirty="0">
              <a:solidFill>
                <a:srgbClr val="16191F"/>
              </a:solidFill>
              <a:effectLst/>
              <a:latin typeface="Amazon Ember" panose="020B0603020204020204"/>
            </a:endParaRPr>
          </a:p>
          <a:p>
            <a:pPr algn="l"/>
            <a:endParaRPr lang="en-US" b="0" i="0" u="none" strike="noStrike" dirty="0">
              <a:solidFill>
                <a:srgbClr val="16191F"/>
              </a:solidFill>
              <a:effectLst/>
              <a:latin typeface="Amazon Ember" panose="020B0603020204020204"/>
            </a:endParaRPr>
          </a:p>
          <a:p>
            <a:pPr algn="l"/>
            <a:endParaRPr lang="en-US" b="0" i="0" u="none" strike="noStrike" dirty="0">
              <a:solidFill>
                <a:srgbClr val="16191F"/>
              </a:solidFill>
              <a:effectLst/>
              <a:latin typeface="Amazon Ember" panose="020B0603020204020204"/>
            </a:endParaRPr>
          </a:p>
          <a:p>
            <a:pPr algn="l"/>
            <a:endParaRPr lang="en-US" b="0" i="0" u="none" strike="noStrike" dirty="0">
              <a:solidFill>
                <a:srgbClr val="16191F"/>
              </a:solidFill>
              <a:effectLst/>
              <a:latin typeface="Amazon Ember" panose="020B0603020204020204"/>
            </a:endParaRPr>
          </a:p>
          <a:p>
            <a:pPr algn="l"/>
            <a:r>
              <a:rPr lang="en-US" b="0" i="0" u="none" strike="noStrike" dirty="0">
                <a:solidFill>
                  <a:srgbClr val="16191F"/>
                </a:solidFill>
                <a:effectLst/>
                <a:latin typeface="Amazon Ember" panose="020B0603020204020204"/>
              </a:rPr>
              <a:t>This is where you start to develop a migration strategy. Consider where your cloud journey fits into your organization’s larger business strategy and find opportunities for alignment of vision. A well-aligned migration strategy, with a supporting business case and a well-thought out migration plan, sets the proper groundwork for cloud adoption success.</a:t>
            </a:r>
          </a:p>
          <a:p>
            <a:pPr algn="l"/>
            <a:r>
              <a:rPr lang="en-US" b="0" i="0" u="none" strike="noStrike" dirty="0">
                <a:solidFill>
                  <a:srgbClr val="16191F"/>
                </a:solidFill>
                <a:effectLst/>
                <a:latin typeface="Amazon Ember" panose="020B0603020204020204"/>
              </a:rPr>
              <a:t>One critical aspect of developing your migration strategy is to collect application portfolio data and rationalize it into what we refer to as the 6 R’s: Re-host, Re-platform, Re-factor/Re-architect, Re-purchase, Retire, and Retain. This is a method for categorizing what is in your environment, what the interdependencies are, technical complexity to migrate, and how you’ll go about migrating each application or set of applications. Using the “6 R” Framework, outlined below, group your applications into Re-host, Re-platform, Re-factor/Re-architect, Re-purchase, Retire and Retain. Using this knowledge, you will outline a migration plan for each of the applications in your portfolio. This plan will be iterated on and mature as you progress through the migration, build confidence, learn new capabilities, and better understand your existing estate.</a:t>
            </a:r>
          </a:p>
          <a:p>
            <a:pPr algn="l"/>
            <a:r>
              <a:rPr lang="en-US" b="0" i="0" u="none" strike="noStrike" dirty="0">
                <a:solidFill>
                  <a:srgbClr val="16191F"/>
                </a:solidFill>
                <a:effectLst/>
                <a:latin typeface="Amazon Ember" panose="020B0603020204020204"/>
              </a:rPr>
              <a:t>The complexity of migrating existing applications varies, depending on considerations such as architecture, existing licensing agreements, and business requirements. For example, migrating a virtualized, service-oriented architecture is at the low-complexity end of the spectrum. A monolithic mainframe is at the high-complexity end of the spectrum. Typically, you want to begin with an application on the low-complexity end of the spectrum to allow for a quick win to build team confidence and to provide a learning experience. This will help build momentum.</a:t>
            </a:r>
          </a:p>
          <a:p>
            <a:pPr algn="l"/>
            <a:r>
              <a:rPr lang="en-US" b="0" i="0" u="none" strike="noStrike" dirty="0">
                <a:solidFill>
                  <a:srgbClr val="16191F"/>
                </a:solidFill>
                <a:effectLst/>
                <a:latin typeface="Amazon Ember" panose="020B0603020204020204"/>
              </a:rPr>
              <a:t>It is important to choose an application that has some business impact. You want to build momentum with each migration; which is difficult to accomplish if you select an application business owners fail to see value in.</a:t>
            </a:r>
          </a:p>
          <a:p>
            <a:endParaRPr lang="en-US" dirty="0"/>
          </a:p>
          <a:p>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23</a:t>
            </a:fld>
            <a:endParaRPr lang="en-US"/>
          </a:p>
        </p:txBody>
      </p:sp>
    </p:spTree>
    <p:extLst>
      <p:ext uri="{BB962C8B-B14F-4D97-AF65-F5344CB8AC3E}">
        <p14:creationId xmlns:p14="http://schemas.microsoft.com/office/powerpoint/2010/main" val="36414598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https://docs.aws.amazon.com/it_it/whitepapers/latest/aws-migration-whitepaper/building-a-business-case-for-migration.html</a:t>
            </a:r>
          </a:p>
          <a:p>
            <a:pPr algn="l"/>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24</a:t>
            </a:fld>
            <a:endParaRPr lang="en-US"/>
          </a:p>
        </p:txBody>
      </p:sp>
    </p:spTree>
    <p:extLst>
      <p:ext uri="{BB962C8B-B14F-4D97-AF65-F5344CB8AC3E}">
        <p14:creationId xmlns:p14="http://schemas.microsoft.com/office/powerpoint/2010/main" val="1700064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25</a:t>
            </a:fld>
            <a:endParaRPr lang="en-US"/>
          </a:p>
        </p:txBody>
      </p:sp>
    </p:spTree>
    <p:extLst>
      <p:ext uri="{BB962C8B-B14F-4D97-AF65-F5344CB8AC3E}">
        <p14:creationId xmlns:p14="http://schemas.microsoft.com/office/powerpoint/2010/main" val="24369993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26</a:t>
            </a:fld>
            <a:endParaRPr lang="en-US"/>
          </a:p>
        </p:txBody>
      </p:sp>
    </p:spTree>
    <p:extLst>
      <p:ext uri="{BB962C8B-B14F-4D97-AF65-F5344CB8AC3E}">
        <p14:creationId xmlns:p14="http://schemas.microsoft.com/office/powerpoint/2010/main" val="10375461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u="none" strike="noStrike" dirty="0">
                <a:solidFill>
                  <a:srgbClr val="16191F"/>
                </a:solidFill>
                <a:effectLst/>
                <a:latin typeface="inherit"/>
              </a:rPr>
              <a:t>What is the future expected IT cost on AWS versus the existing (base) cost?</a:t>
            </a:r>
          </a:p>
          <a:p>
            <a:pPr algn="l">
              <a:buFont typeface="Arial" panose="020B0604020202020204" pitchFamily="34" charset="0"/>
              <a:buChar char="•"/>
            </a:pPr>
            <a:r>
              <a:rPr lang="en-US" b="0" i="0" u="none" strike="noStrike" dirty="0">
                <a:solidFill>
                  <a:srgbClr val="16191F"/>
                </a:solidFill>
                <a:effectLst/>
                <a:latin typeface="inherit"/>
              </a:rPr>
              <a:t>What are the estimated migration investment costs?</a:t>
            </a:r>
          </a:p>
          <a:p>
            <a:pPr algn="l">
              <a:buFont typeface="Arial" panose="020B0604020202020204" pitchFamily="34" charset="0"/>
              <a:buChar char="•"/>
            </a:pPr>
            <a:r>
              <a:rPr lang="en-US" b="0" i="0" u="none" strike="noStrike" dirty="0">
                <a:solidFill>
                  <a:srgbClr val="16191F"/>
                </a:solidFill>
                <a:effectLst/>
                <a:latin typeface="inherit"/>
              </a:rPr>
              <a:t>What is the expected ROI, and when will the project be cash flow positive?</a:t>
            </a:r>
          </a:p>
          <a:p>
            <a:pPr algn="l">
              <a:buFont typeface="Arial" panose="020B0604020202020204" pitchFamily="34" charset="0"/>
              <a:buChar char="•"/>
            </a:pPr>
            <a:r>
              <a:rPr lang="en-US" b="0" i="0" u="none" strike="noStrike" dirty="0">
                <a:solidFill>
                  <a:srgbClr val="16191F"/>
                </a:solidFill>
                <a:effectLst/>
                <a:latin typeface="inherit"/>
              </a:rPr>
              <a:t>What are the business benefits beyond cost savings?</a:t>
            </a:r>
          </a:p>
          <a:p>
            <a:pPr fontAlgn="t" latinLnBrk="0">
              <a:buFont typeface="Arial" panose="020B0604020202020204" pitchFamily="34" charset="0"/>
              <a:buChar char="•"/>
            </a:pPr>
            <a:r>
              <a:rPr lang="en-US" b="0" dirty="0">
                <a:effectLst/>
              </a:rPr>
              <a:t>Labor Productivity</a:t>
            </a:r>
          </a:p>
          <a:p>
            <a:pPr fontAlgn="t" latinLnBrk="0">
              <a:buFont typeface="Arial" panose="020B0604020202020204" pitchFamily="34" charset="0"/>
              <a:buChar char="•"/>
            </a:pPr>
            <a:r>
              <a:rPr lang="en-US" b="0" u="none" strike="noStrike" dirty="0">
                <a:effectLst/>
                <a:latin typeface="inherit"/>
              </a:rPr>
              <a:t>Estimate of reduction in number of hours spent conducting legacy operational activities (requisitioning, racking, patching)</a:t>
            </a:r>
          </a:p>
          <a:p>
            <a:pPr fontAlgn="t" latinLnBrk="0">
              <a:buFont typeface="Arial" panose="020B0604020202020204" pitchFamily="34" charset="0"/>
              <a:buChar char="•"/>
            </a:pPr>
            <a:r>
              <a:rPr lang="en-US" b="0" u="none" strike="noStrike" dirty="0">
                <a:effectLst/>
                <a:latin typeface="inherit"/>
              </a:rPr>
              <a:t>Productivity gains from automation</a:t>
            </a:r>
          </a:p>
          <a:p>
            <a:pPr fontAlgn="t" latinLnBrk="0">
              <a:buFont typeface="Arial" panose="020B0604020202020204" pitchFamily="34" charset="0"/>
              <a:buChar char="•"/>
            </a:pPr>
            <a:r>
              <a:rPr lang="en-US" b="0" u="none" strike="noStrike" dirty="0">
                <a:effectLst/>
                <a:latin typeface="inherit"/>
              </a:rPr>
              <a:t>Developer productivity</a:t>
            </a:r>
          </a:p>
          <a:p>
            <a:pPr fontAlgn="t" latinLnBrk="0">
              <a:buFont typeface="Arial" panose="020B0604020202020204" pitchFamily="34" charset="0"/>
              <a:buChar char="•"/>
            </a:pPr>
            <a:r>
              <a:rPr lang="en-US" b="0" dirty="0">
                <a:effectLst/>
              </a:rPr>
              <a:t>Business Value</a:t>
            </a:r>
          </a:p>
          <a:p>
            <a:pPr fontAlgn="t" latinLnBrk="0">
              <a:buFont typeface="Arial" panose="020B0604020202020204" pitchFamily="34" charset="0"/>
              <a:buChar char="•"/>
            </a:pPr>
            <a:r>
              <a:rPr lang="en-US" b="0" u="none" strike="noStrike" dirty="0">
                <a:effectLst/>
                <a:latin typeface="inherit"/>
              </a:rPr>
              <a:t>Agility (faster time to deploy, flexibility to scale up/scale down, mergers and acquisitions, global expansion)</a:t>
            </a:r>
          </a:p>
          <a:p>
            <a:pPr fontAlgn="t" latinLnBrk="0">
              <a:buFont typeface="Arial" panose="020B0604020202020204" pitchFamily="34" charset="0"/>
              <a:buChar char="•"/>
            </a:pPr>
            <a:r>
              <a:rPr lang="en-US" b="0" u="none" strike="noStrike" dirty="0">
                <a:effectLst/>
                <a:latin typeface="inherit"/>
              </a:rPr>
              <a:t>Cost avoidance (e.g., server refresh, maintenance contracts)</a:t>
            </a:r>
          </a:p>
          <a:p>
            <a:pPr fontAlgn="t" latinLnBrk="0">
              <a:buFont typeface="Arial" panose="020B0604020202020204" pitchFamily="34" charset="0"/>
              <a:buChar char="•"/>
            </a:pPr>
            <a:r>
              <a:rPr lang="en-US" b="0" u="none" strike="noStrike" dirty="0">
                <a:effectLst/>
                <a:latin typeface="inherit"/>
              </a:rPr>
              <a:t>Risk mitigation (e.g., resilience for disaster recovery or performance)</a:t>
            </a:r>
          </a:p>
          <a:p>
            <a:pPr fontAlgn="t" latinLnBrk="0">
              <a:buFont typeface="Arial" panose="020B0604020202020204" pitchFamily="34" charset="0"/>
              <a:buChar char="•"/>
            </a:pPr>
            <a:r>
              <a:rPr lang="en-US" b="0" u="none" strike="noStrike" dirty="0">
                <a:effectLst/>
                <a:latin typeface="inherit"/>
              </a:rPr>
              <a:t>Decommissioned asset reductions</a:t>
            </a:r>
          </a:p>
          <a:p>
            <a:pPr algn="l"/>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27</a:t>
            </a:fld>
            <a:endParaRPr lang="en-US"/>
          </a:p>
        </p:txBody>
      </p:sp>
    </p:spTree>
    <p:extLst>
      <p:ext uri="{BB962C8B-B14F-4D97-AF65-F5344CB8AC3E}">
        <p14:creationId xmlns:p14="http://schemas.microsoft.com/office/powerpoint/2010/main" val="3945348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2</a:t>
            </a:fld>
            <a:endParaRPr lang="en-US"/>
          </a:p>
        </p:txBody>
      </p:sp>
    </p:spTree>
    <p:extLst>
      <p:ext uri="{BB962C8B-B14F-4D97-AF65-F5344CB8AC3E}">
        <p14:creationId xmlns:p14="http://schemas.microsoft.com/office/powerpoint/2010/main" val="31615819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https://docs.aws.amazon.com/it_it/whitepapers/latest/aws-migration-whitepaper/building-a-business-case-for-migration.html</a:t>
            </a:r>
          </a:p>
          <a:p>
            <a:pPr algn="l"/>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28</a:t>
            </a:fld>
            <a:endParaRPr lang="en-US"/>
          </a:p>
        </p:txBody>
      </p:sp>
    </p:spTree>
    <p:extLst>
      <p:ext uri="{BB962C8B-B14F-4D97-AF65-F5344CB8AC3E}">
        <p14:creationId xmlns:p14="http://schemas.microsoft.com/office/powerpoint/2010/main" val="29148478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https://docs.aws.amazon.com/it_it/whitepapers/latest/aws-migration-whitepaper/building-a-business-case-for-migration.html</a:t>
            </a:r>
          </a:p>
          <a:p>
            <a:pPr algn="l"/>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29</a:t>
            </a:fld>
            <a:endParaRPr lang="en-US"/>
          </a:p>
        </p:txBody>
      </p:sp>
    </p:spTree>
    <p:extLst>
      <p:ext uri="{BB962C8B-B14F-4D97-AF65-F5344CB8AC3E}">
        <p14:creationId xmlns:p14="http://schemas.microsoft.com/office/powerpoint/2010/main" val="23070413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30</a:t>
            </a:fld>
            <a:endParaRPr lang="en-US"/>
          </a:p>
        </p:txBody>
      </p:sp>
    </p:spTree>
    <p:extLst>
      <p:ext uri="{BB962C8B-B14F-4D97-AF65-F5344CB8AC3E}">
        <p14:creationId xmlns:p14="http://schemas.microsoft.com/office/powerpoint/2010/main" val="42416644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31</a:t>
            </a:fld>
            <a:endParaRPr lang="en-US"/>
          </a:p>
        </p:txBody>
      </p:sp>
    </p:spTree>
    <p:extLst>
      <p:ext uri="{BB962C8B-B14F-4D97-AF65-F5344CB8AC3E}">
        <p14:creationId xmlns:p14="http://schemas.microsoft.com/office/powerpoint/2010/main" val="960934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32</a:t>
            </a:fld>
            <a:endParaRPr lang="en-US"/>
          </a:p>
        </p:txBody>
      </p:sp>
    </p:spTree>
    <p:extLst>
      <p:ext uri="{BB962C8B-B14F-4D97-AF65-F5344CB8AC3E}">
        <p14:creationId xmlns:p14="http://schemas.microsoft.com/office/powerpoint/2010/main" val="40414782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a:p>
            <a:pPr algn="l"/>
            <a:r>
              <a:rPr lang="en-US" dirty="0"/>
              <a:t>containers</a:t>
            </a:r>
          </a:p>
        </p:txBody>
      </p:sp>
      <p:sp>
        <p:nvSpPr>
          <p:cNvPr id="4" name="Slide Number Placeholder 3"/>
          <p:cNvSpPr>
            <a:spLocks noGrp="1"/>
          </p:cNvSpPr>
          <p:nvPr>
            <p:ph type="sldNum" sz="quarter" idx="5"/>
          </p:nvPr>
        </p:nvSpPr>
        <p:spPr/>
        <p:txBody>
          <a:bodyPr/>
          <a:lstStyle/>
          <a:p>
            <a:fld id="{8BAF70DE-6004-411B-AF91-56BB8DE38A25}" type="slidenum">
              <a:rPr lang="en-US" smtClean="0"/>
              <a:t>33</a:t>
            </a:fld>
            <a:endParaRPr lang="en-US"/>
          </a:p>
        </p:txBody>
      </p:sp>
    </p:spTree>
    <p:extLst>
      <p:ext uri="{BB962C8B-B14F-4D97-AF65-F5344CB8AC3E}">
        <p14:creationId xmlns:p14="http://schemas.microsoft.com/office/powerpoint/2010/main" val="41992548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a:p>
            <a:pPr algn="l"/>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34</a:t>
            </a:fld>
            <a:endParaRPr lang="en-US"/>
          </a:p>
        </p:txBody>
      </p:sp>
    </p:spTree>
    <p:extLst>
      <p:ext uri="{BB962C8B-B14F-4D97-AF65-F5344CB8AC3E}">
        <p14:creationId xmlns:p14="http://schemas.microsoft.com/office/powerpoint/2010/main" val="41187469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a:p>
            <a:pPr algn="l"/>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35</a:t>
            </a:fld>
            <a:endParaRPr lang="en-US"/>
          </a:p>
        </p:txBody>
      </p:sp>
    </p:spTree>
    <p:extLst>
      <p:ext uri="{BB962C8B-B14F-4D97-AF65-F5344CB8AC3E}">
        <p14:creationId xmlns:p14="http://schemas.microsoft.com/office/powerpoint/2010/main" val="11640654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36</a:t>
            </a:fld>
            <a:endParaRPr lang="en-US"/>
          </a:p>
        </p:txBody>
      </p:sp>
    </p:spTree>
    <p:extLst>
      <p:ext uri="{BB962C8B-B14F-4D97-AF65-F5344CB8AC3E}">
        <p14:creationId xmlns:p14="http://schemas.microsoft.com/office/powerpoint/2010/main" val="19540331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a:p>
            <a:pPr algn="l"/>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37</a:t>
            </a:fld>
            <a:endParaRPr lang="en-US"/>
          </a:p>
        </p:txBody>
      </p:sp>
    </p:spTree>
    <p:extLst>
      <p:ext uri="{BB962C8B-B14F-4D97-AF65-F5344CB8AC3E}">
        <p14:creationId xmlns:p14="http://schemas.microsoft.com/office/powerpoint/2010/main" val="2905250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3</a:t>
            </a:fld>
            <a:endParaRPr lang="en-US"/>
          </a:p>
        </p:txBody>
      </p:sp>
    </p:spTree>
    <p:extLst>
      <p:ext uri="{BB962C8B-B14F-4D97-AF65-F5344CB8AC3E}">
        <p14:creationId xmlns:p14="http://schemas.microsoft.com/office/powerpoint/2010/main" val="41234120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38</a:t>
            </a:fld>
            <a:endParaRPr lang="en-US"/>
          </a:p>
        </p:txBody>
      </p:sp>
    </p:spTree>
    <p:extLst>
      <p:ext uri="{BB962C8B-B14F-4D97-AF65-F5344CB8AC3E}">
        <p14:creationId xmlns:p14="http://schemas.microsoft.com/office/powerpoint/2010/main" val="6799076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39</a:t>
            </a:fld>
            <a:endParaRPr lang="en-US"/>
          </a:p>
        </p:txBody>
      </p:sp>
    </p:spTree>
    <p:extLst>
      <p:ext uri="{BB962C8B-B14F-4D97-AF65-F5344CB8AC3E}">
        <p14:creationId xmlns:p14="http://schemas.microsoft.com/office/powerpoint/2010/main" val="31001644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40</a:t>
            </a:fld>
            <a:endParaRPr lang="en-US"/>
          </a:p>
        </p:txBody>
      </p:sp>
    </p:spTree>
    <p:extLst>
      <p:ext uri="{BB962C8B-B14F-4D97-AF65-F5344CB8AC3E}">
        <p14:creationId xmlns:p14="http://schemas.microsoft.com/office/powerpoint/2010/main" val="12548703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41</a:t>
            </a:fld>
            <a:endParaRPr lang="en-US"/>
          </a:p>
        </p:txBody>
      </p:sp>
    </p:spTree>
    <p:extLst>
      <p:ext uri="{BB962C8B-B14F-4D97-AF65-F5344CB8AC3E}">
        <p14:creationId xmlns:p14="http://schemas.microsoft.com/office/powerpoint/2010/main" val="37158558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MS: https://docs.microsoft.com/en-us/azure/networking/networking-overview</a:t>
            </a:r>
          </a:p>
          <a:p>
            <a:pPr algn="l"/>
            <a:r>
              <a:rPr lang="en-US" dirty="0"/>
              <a:t>AWS: https://aws.amazon.com/products/networking/</a:t>
            </a:r>
          </a:p>
          <a:p>
            <a:pPr algn="l"/>
            <a:r>
              <a:rPr lang="en-US" dirty="0"/>
              <a:t>GCP: https://cloud.google.com/products/networking#tab1</a:t>
            </a:r>
          </a:p>
          <a:p>
            <a:pPr algn="l"/>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42</a:t>
            </a:fld>
            <a:endParaRPr lang="en-US"/>
          </a:p>
        </p:txBody>
      </p:sp>
    </p:spTree>
    <p:extLst>
      <p:ext uri="{BB962C8B-B14F-4D97-AF65-F5344CB8AC3E}">
        <p14:creationId xmlns:p14="http://schemas.microsoft.com/office/powerpoint/2010/main" val="16777957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43</a:t>
            </a:fld>
            <a:endParaRPr lang="en-US"/>
          </a:p>
        </p:txBody>
      </p:sp>
    </p:spTree>
    <p:extLst>
      <p:ext uri="{BB962C8B-B14F-4D97-AF65-F5344CB8AC3E}">
        <p14:creationId xmlns:p14="http://schemas.microsoft.com/office/powerpoint/2010/main" val="32835800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MS: https://docs.microsoft.com/en-us/azure/storage/</a:t>
            </a:r>
          </a:p>
          <a:p>
            <a:pPr algn="l"/>
            <a:r>
              <a:rPr lang="en-US" dirty="0"/>
              <a:t>AWS: https://aws.amazon.com/products/storage/</a:t>
            </a:r>
          </a:p>
          <a:p>
            <a:pPr algn="l"/>
            <a:r>
              <a:rPr lang="en-US" dirty="0"/>
              <a:t>GCP: https://cloud.google.com/products/storage</a:t>
            </a:r>
          </a:p>
          <a:p>
            <a:pPr algn="l"/>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44</a:t>
            </a:fld>
            <a:endParaRPr lang="en-US"/>
          </a:p>
        </p:txBody>
      </p:sp>
    </p:spTree>
    <p:extLst>
      <p:ext uri="{BB962C8B-B14F-4D97-AF65-F5344CB8AC3E}">
        <p14:creationId xmlns:p14="http://schemas.microsoft.com/office/powerpoint/2010/main" val="34627690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MS: https://azure.microsoft.com/en-us/product-categories/databases/</a:t>
            </a:r>
          </a:p>
          <a:p>
            <a:pPr algn="l"/>
            <a:r>
              <a:rPr lang="en-US" dirty="0"/>
              <a:t>GCP: https://cloud.google.com/sql </a:t>
            </a:r>
          </a:p>
          <a:p>
            <a:pPr algn="l"/>
            <a:r>
              <a:rPr lang="en-US" dirty="0"/>
              <a:t>AWS: https://aws.amazon.com/products/databases/?nc2=h_ql_prod_db</a:t>
            </a:r>
          </a:p>
        </p:txBody>
      </p:sp>
      <p:sp>
        <p:nvSpPr>
          <p:cNvPr id="4" name="Slide Number Placeholder 3"/>
          <p:cNvSpPr>
            <a:spLocks noGrp="1"/>
          </p:cNvSpPr>
          <p:nvPr>
            <p:ph type="sldNum" sz="quarter" idx="5"/>
          </p:nvPr>
        </p:nvSpPr>
        <p:spPr/>
        <p:txBody>
          <a:bodyPr/>
          <a:lstStyle/>
          <a:p>
            <a:fld id="{8BAF70DE-6004-411B-AF91-56BB8DE38A25}" type="slidenum">
              <a:rPr lang="en-US" smtClean="0"/>
              <a:t>45</a:t>
            </a:fld>
            <a:endParaRPr lang="en-US"/>
          </a:p>
        </p:txBody>
      </p:sp>
    </p:spTree>
    <p:extLst>
      <p:ext uri="{BB962C8B-B14F-4D97-AF65-F5344CB8AC3E}">
        <p14:creationId xmlns:p14="http://schemas.microsoft.com/office/powerpoint/2010/main" val="34532346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MS: https://azure.microsoft.com/en-us/product-categories/databases/</a:t>
            </a:r>
          </a:p>
          <a:p>
            <a:pPr algn="l"/>
            <a:r>
              <a:rPr lang="en-US" dirty="0"/>
              <a:t>GCP: https://cloud.google.com/sql </a:t>
            </a:r>
          </a:p>
          <a:p>
            <a:pPr algn="l"/>
            <a:r>
              <a:rPr lang="en-US" dirty="0"/>
              <a:t>AWS: https://aws.amazon.com/products/databases/?nc2=h_ql_prod_db</a:t>
            </a:r>
          </a:p>
        </p:txBody>
      </p:sp>
      <p:sp>
        <p:nvSpPr>
          <p:cNvPr id="4" name="Slide Number Placeholder 3"/>
          <p:cNvSpPr>
            <a:spLocks noGrp="1"/>
          </p:cNvSpPr>
          <p:nvPr>
            <p:ph type="sldNum" sz="quarter" idx="5"/>
          </p:nvPr>
        </p:nvSpPr>
        <p:spPr/>
        <p:txBody>
          <a:bodyPr/>
          <a:lstStyle/>
          <a:p>
            <a:fld id="{8BAF70DE-6004-411B-AF91-56BB8DE38A25}" type="slidenum">
              <a:rPr lang="en-US" smtClean="0"/>
              <a:t>46</a:t>
            </a:fld>
            <a:endParaRPr lang="en-US"/>
          </a:p>
        </p:txBody>
      </p:sp>
    </p:spTree>
    <p:extLst>
      <p:ext uri="{BB962C8B-B14F-4D97-AF65-F5344CB8AC3E}">
        <p14:creationId xmlns:p14="http://schemas.microsoft.com/office/powerpoint/2010/main" val="3008407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MS: https://azure.microsoft.com/en-us/product-categories/analytics/</a:t>
            </a:r>
          </a:p>
          <a:p>
            <a:pPr algn="l"/>
            <a:r>
              <a:rPr lang="en-US" dirty="0"/>
              <a:t>GCP: https://cloud.google.com/bigquery</a:t>
            </a:r>
          </a:p>
          <a:p>
            <a:pPr algn="l"/>
            <a:r>
              <a:rPr lang="en-US" dirty="0"/>
              <a:t>AWS: https://aws.amazon.com/big-data/datalakes-and-analytics/?nc2=h_ql_prod_an</a:t>
            </a:r>
          </a:p>
          <a:p>
            <a:pPr algn="l"/>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47</a:t>
            </a:fld>
            <a:endParaRPr lang="en-US"/>
          </a:p>
        </p:txBody>
      </p:sp>
    </p:spTree>
    <p:extLst>
      <p:ext uri="{BB962C8B-B14F-4D97-AF65-F5344CB8AC3E}">
        <p14:creationId xmlns:p14="http://schemas.microsoft.com/office/powerpoint/2010/main" val="2736920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4</a:t>
            </a:fld>
            <a:endParaRPr lang="en-US"/>
          </a:p>
        </p:txBody>
      </p:sp>
    </p:spTree>
    <p:extLst>
      <p:ext uri="{BB962C8B-B14F-4D97-AF65-F5344CB8AC3E}">
        <p14:creationId xmlns:p14="http://schemas.microsoft.com/office/powerpoint/2010/main" val="32092273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48</a:t>
            </a:fld>
            <a:endParaRPr lang="en-US"/>
          </a:p>
        </p:txBody>
      </p:sp>
    </p:spTree>
    <p:extLst>
      <p:ext uri="{BB962C8B-B14F-4D97-AF65-F5344CB8AC3E}">
        <p14:creationId xmlns:p14="http://schemas.microsoft.com/office/powerpoint/2010/main" val="40484692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49</a:t>
            </a:fld>
            <a:endParaRPr lang="en-US"/>
          </a:p>
        </p:txBody>
      </p:sp>
    </p:spTree>
    <p:extLst>
      <p:ext uri="{BB962C8B-B14F-4D97-AF65-F5344CB8AC3E}">
        <p14:creationId xmlns:p14="http://schemas.microsoft.com/office/powerpoint/2010/main" val="20812776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GCP: https://cloud.google.com/products/calculator</a:t>
            </a:r>
          </a:p>
          <a:p>
            <a:pPr algn="l"/>
            <a:r>
              <a:rPr lang="en-US" dirty="0"/>
              <a:t>Amazon price calculator: https://calculator.aws/#/addService</a:t>
            </a:r>
          </a:p>
          <a:p>
            <a:pPr algn="l"/>
            <a:r>
              <a:rPr lang="en-US" dirty="0"/>
              <a:t>Azure price calculator: https://azure.microsoft.com/en-us/pricing/calculator/</a:t>
            </a:r>
          </a:p>
          <a:p>
            <a:pPr algn="l"/>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50</a:t>
            </a:fld>
            <a:endParaRPr lang="en-US"/>
          </a:p>
        </p:txBody>
      </p:sp>
    </p:spTree>
    <p:extLst>
      <p:ext uri="{BB962C8B-B14F-4D97-AF65-F5344CB8AC3E}">
        <p14:creationId xmlns:p14="http://schemas.microsoft.com/office/powerpoint/2010/main" val="16519544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GCP: https://cloud.google.com/products/calculator</a:t>
            </a:r>
          </a:p>
          <a:p>
            <a:pPr algn="l"/>
            <a:r>
              <a:rPr lang="en-US" dirty="0"/>
              <a:t>Amazon price calculator: https://calculator.aws/#/addService</a:t>
            </a:r>
          </a:p>
          <a:p>
            <a:pPr algn="l"/>
            <a:r>
              <a:rPr lang="en-US" dirty="0"/>
              <a:t>Azure price calculator: https://azure.microsoft.com/en-us/pricing/calculator/</a:t>
            </a:r>
          </a:p>
          <a:p>
            <a:pPr algn="l"/>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51</a:t>
            </a:fld>
            <a:endParaRPr lang="en-US"/>
          </a:p>
        </p:txBody>
      </p:sp>
    </p:spTree>
    <p:extLst>
      <p:ext uri="{BB962C8B-B14F-4D97-AF65-F5344CB8AC3E}">
        <p14:creationId xmlns:p14="http://schemas.microsoft.com/office/powerpoint/2010/main" val="34479722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latinLnBrk="0">
              <a:buFont typeface="Arial" panose="020B0604020202020204" pitchFamily="34" charset="0"/>
              <a:buChar char="•"/>
            </a:pPr>
            <a:r>
              <a:rPr lang="en-US" b="0" dirty="0">
                <a:effectLst/>
              </a:rPr>
              <a:t>Run Cost </a:t>
            </a:r>
            <a:r>
              <a:rPr lang="en-US" b="0" dirty="0" err="1">
                <a:effectLst/>
              </a:rPr>
              <a:t>Analysis</a:t>
            </a:r>
            <a:r>
              <a:rPr lang="en-US" b="0" u="none" strike="noStrike" dirty="0" err="1">
                <a:effectLst/>
                <a:latin typeface="inherit"/>
              </a:rPr>
              <a:t>Total</a:t>
            </a:r>
            <a:r>
              <a:rPr lang="en-US" b="0" u="none" strike="noStrike" dirty="0">
                <a:effectLst/>
                <a:latin typeface="inherit"/>
              </a:rPr>
              <a:t> Cost of Ownership (TCO) comparison of run costs on AWS post-migration vs. current operating model</a:t>
            </a:r>
          </a:p>
          <a:p>
            <a:pPr fontAlgn="t" latinLnBrk="0">
              <a:buFont typeface="Arial" panose="020B0604020202020204" pitchFamily="34" charset="0"/>
              <a:buChar char="•"/>
            </a:pPr>
            <a:r>
              <a:rPr lang="en-US" b="0" u="none" strike="noStrike" dirty="0">
                <a:effectLst/>
                <a:latin typeface="inherit"/>
              </a:rPr>
              <a:t>Impact of AWS purchasing/pricing options (Reserved Instances, volume discounts)</a:t>
            </a:r>
          </a:p>
          <a:p>
            <a:pPr fontAlgn="t" latinLnBrk="0">
              <a:buFont typeface="Arial" panose="020B0604020202020204" pitchFamily="34" charset="0"/>
              <a:buChar char="•"/>
            </a:pPr>
            <a:r>
              <a:rPr lang="en-US" b="0" u="none" strike="noStrike" dirty="0">
                <a:effectLst/>
                <a:latin typeface="inherit"/>
              </a:rPr>
              <a:t>Impacts of AWS discounts (Enterprise Discount Program, service credits, e.g., Migration Acceleration Program incentives)</a:t>
            </a:r>
          </a:p>
          <a:p>
            <a:pPr fontAlgn="t" latinLnBrk="0">
              <a:buFont typeface="Arial" panose="020B0604020202020204" pitchFamily="34" charset="0"/>
              <a:buChar char="•"/>
            </a:pPr>
            <a:r>
              <a:rPr lang="en-US" b="0" dirty="0">
                <a:effectLst/>
              </a:rPr>
              <a:t>Cost of </a:t>
            </a:r>
            <a:r>
              <a:rPr lang="en-US" b="0" dirty="0" err="1">
                <a:effectLst/>
              </a:rPr>
              <a:t>Change</a:t>
            </a:r>
            <a:r>
              <a:rPr lang="en-US" b="0" u="none" strike="noStrike" dirty="0" err="1">
                <a:effectLst/>
                <a:latin typeface="inherit"/>
              </a:rPr>
              <a:t>Migration</a:t>
            </a:r>
            <a:r>
              <a:rPr lang="en-US" b="0" u="none" strike="noStrike" dirty="0">
                <a:effectLst/>
                <a:latin typeface="inherit"/>
              </a:rPr>
              <a:t> planning/consulting costs</a:t>
            </a:r>
          </a:p>
          <a:p>
            <a:pPr fontAlgn="t" latinLnBrk="0">
              <a:buFont typeface="Arial" panose="020B0604020202020204" pitchFamily="34" charset="0"/>
              <a:buChar char="•"/>
            </a:pPr>
            <a:r>
              <a:rPr lang="en-US" b="0" u="none" strike="noStrike" dirty="0">
                <a:effectLst/>
                <a:latin typeface="inherit"/>
              </a:rPr>
              <a:t>Compelling events (e.g., planned refresh, data center lease renewal, divestiture)</a:t>
            </a:r>
          </a:p>
          <a:p>
            <a:pPr fontAlgn="t" latinLnBrk="0">
              <a:buFont typeface="Arial" panose="020B0604020202020204" pitchFamily="34" charset="0"/>
              <a:buChar char="•"/>
            </a:pPr>
            <a:r>
              <a:rPr lang="en-US" b="0" u="none" strike="noStrike" dirty="0">
                <a:effectLst/>
                <a:latin typeface="inherit"/>
              </a:rPr>
              <a:t>Change management (e.g., training establishment of a Cloud Center of Excellence, governance, and operations model)</a:t>
            </a:r>
          </a:p>
          <a:p>
            <a:pPr fontAlgn="t" latinLnBrk="0">
              <a:buFont typeface="Arial" panose="020B0604020202020204" pitchFamily="34" charset="0"/>
              <a:buChar char="•"/>
            </a:pPr>
            <a:r>
              <a:rPr lang="en-US" b="0" u="none" strike="noStrike" dirty="0">
                <a:effectLst/>
                <a:latin typeface="inherit"/>
              </a:rPr>
              <a:t>Application migration cost estimate, parallel environments cost</a:t>
            </a:r>
          </a:p>
          <a:p>
            <a:pPr fontAlgn="t" latinLnBrk="0">
              <a:buFont typeface="Arial" panose="020B0604020202020204" pitchFamily="34" charset="0"/>
              <a:buChar char="•"/>
            </a:pPr>
            <a:r>
              <a:rPr lang="en-US" b="0" dirty="0">
                <a:effectLst/>
              </a:rPr>
              <a:t>Labor </a:t>
            </a:r>
            <a:r>
              <a:rPr lang="en-US" b="0" dirty="0" err="1">
                <a:effectLst/>
              </a:rPr>
              <a:t>Productivity</a:t>
            </a:r>
            <a:r>
              <a:rPr lang="en-US" b="0" u="none" strike="noStrike" dirty="0" err="1">
                <a:effectLst/>
                <a:latin typeface="inherit"/>
              </a:rPr>
              <a:t>Estimate</a:t>
            </a:r>
            <a:r>
              <a:rPr lang="en-US" b="0" u="none" strike="noStrike" dirty="0">
                <a:effectLst/>
                <a:latin typeface="inherit"/>
              </a:rPr>
              <a:t> of reduction in number of hours spent conducting legacy operational activities (requisitioning, racking, patching)</a:t>
            </a:r>
          </a:p>
          <a:p>
            <a:pPr fontAlgn="t" latinLnBrk="0">
              <a:buFont typeface="Arial" panose="020B0604020202020204" pitchFamily="34" charset="0"/>
              <a:buChar char="•"/>
            </a:pPr>
            <a:r>
              <a:rPr lang="en-US" b="0" u="none" strike="noStrike" dirty="0">
                <a:effectLst/>
                <a:latin typeface="inherit"/>
              </a:rPr>
              <a:t>Productivity gains from automation</a:t>
            </a:r>
          </a:p>
          <a:p>
            <a:pPr fontAlgn="t" latinLnBrk="0">
              <a:buFont typeface="Arial" panose="020B0604020202020204" pitchFamily="34" charset="0"/>
              <a:buChar char="•"/>
            </a:pPr>
            <a:r>
              <a:rPr lang="en-US" b="0" u="none" strike="noStrike" dirty="0">
                <a:effectLst/>
                <a:latin typeface="inherit"/>
              </a:rPr>
              <a:t>Developer productivity</a:t>
            </a:r>
          </a:p>
          <a:p>
            <a:pPr fontAlgn="t" latinLnBrk="0">
              <a:buFont typeface="Arial" panose="020B0604020202020204" pitchFamily="34" charset="0"/>
              <a:buChar char="•"/>
            </a:pPr>
            <a:r>
              <a:rPr lang="en-US" b="0" dirty="0">
                <a:effectLst/>
              </a:rPr>
              <a:t>Business </a:t>
            </a:r>
            <a:r>
              <a:rPr lang="en-US" b="0" dirty="0" err="1">
                <a:effectLst/>
              </a:rPr>
              <a:t>Value</a:t>
            </a:r>
            <a:r>
              <a:rPr lang="en-US" b="0" u="none" strike="noStrike" dirty="0" err="1">
                <a:effectLst/>
                <a:latin typeface="inherit"/>
              </a:rPr>
              <a:t>Agility</a:t>
            </a:r>
            <a:r>
              <a:rPr lang="en-US" b="0" u="none" strike="noStrike" dirty="0">
                <a:effectLst/>
                <a:latin typeface="inherit"/>
              </a:rPr>
              <a:t> (faster time to deploy, flexibility to scale up/scale down, mergers and acquisitions, global expansion)</a:t>
            </a:r>
          </a:p>
          <a:p>
            <a:pPr fontAlgn="t" latinLnBrk="0">
              <a:buFont typeface="Arial" panose="020B0604020202020204" pitchFamily="34" charset="0"/>
              <a:buChar char="•"/>
            </a:pPr>
            <a:r>
              <a:rPr lang="en-US" b="0" u="none" strike="noStrike" dirty="0">
                <a:effectLst/>
                <a:latin typeface="inherit"/>
              </a:rPr>
              <a:t>Cost avoidance (e.g., server refresh, maintenance contracts)</a:t>
            </a:r>
          </a:p>
          <a:p>
            <a:pPr fontAlgn="t" latinLnBrk="0">
              <a:buFont typeface="Arial" panose="020B0604020202020204" pitchFamily="34" charset="0"/>
              <a:buChar char="•"/>
            </a:pPr>
            <a:r>
              <a:rPr lang="en-US" b="0" u="none" strike="noStrike" dirty="0">
                <a:effectLst/>
                <a:latin typeface="inherit"/>
              </a:rPr>
              <a:t>Risk mitigation (e.g., resilience for disaster recovery or performance)</a:t>
            </a:r>
          </a:p>
          <a:p>
            <a:pPr fontAlgn="t" latinLnBrk="0">
              <a:buFont typeface="Arial" panose="020B0604020202020204" pitchFamily="34" charset="0"/>
              <a:buChar char="•"/>
            </a:pPr>
            <a:r>
              <a:rPr lang="en-US" b="0" u="none" strike="noStrike" dirty="0">
                <a:effectLst/>
                <a:latin typeface="inherit"/>
              </a:rPr>
              <a:t>Decommissioned asset reductions</a:t>
            </a:r>
          </a:p>
          <a:p>
            <a:pPr algn="l"/>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52</a:t>
            </a:fld>
            <a:endParaRPr lang="en-US"/>
          </a:p>
        </p:txBody>
      </p:sp>
    </p:spTree>
    <p:extLst>
      <p:ext uri="{BB962C8B-B14F-4D97-AF65-F5344CB8AC3E}">
        <p14:creationId xmlns:p14="http://schemas.microsoft.com/office/powerpoint/2010/main" val="33650448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53</a:t>
            </a:fld>
            <a:endParaRPr lang="en-US"/>
          </a:p>
        </p:txBody>
      </p:sp>
    </p:spTree>
    <p:extLst>
      <p:ext uri="{BB962C8B-B14F-4D97-AF65-F5344CB8AC3E}">
        <p14:creationId xmlns:p14="http://schemas.microsoft.com/office/powerpoint/2010/main" val="24476304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54</a:t>
            </a:fld>
            <a:endParaRPr lang="en-US"/>
          </a:p>
        </p:txBody>
      </p:sp>
    </p:spTree>
    <p:extLst>
      <p:ext uri="{BB962C8B-B14F-4D97-AF65-F5344CB8AC3E}">
        <p14:creationId xmlns:p14="http://schemas.microsoft.com/office/powerpoint/2010/main" val="15679999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55</a:t>
            </a:fld>
            <a:endParaRPr lang="en-US"/>
          </a:p>
        </p:txBody>
      </p:sp>
    </p:spTree>
    <p:extLst>
      <p:ext uri="{BB962C8B-B14F-4D97-AF65-F5344CB8AC3E}">
        <p14:creationId xmlns:p14="http://schemas.microsoft.com/office/powerpoint/2010/main" val="28573204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56</a:t>
            </a:fld>
            <a:endParaRPr lang="en-US"/>
          </a:p>
        </p:txBody>
      </p:sp>
    </p:spTree>
    <p:extLst>
      <p:ext uri="{BB962C8B-B14F-4D97-AF65-F5344CB8AC3E}">
        <p14:creationId xmlns:p14="http://schemas.microsoft.com/office/powerpoint/2010/main" val="29482267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57</a:t>
            </a:fld>
            <a:endParaRPr lang="en-US"/>
          </a:p>
        </p:txBody>
      </p:sp>
    </p:spTree>
    <p:extLst>
      <p:ext uri="{BB962C8B-B14F-4D97-AF65-F5344CB8AC3E}">
        <p14:creationId xmlns:p14="http://schemas.microsoft.com/office/powerpoint/2010/main" val="1123095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5</a:t>
            </a:fld>
            <a:endParaRPr lang="en-US"/>
          </a:p>
        </p:txBody>
      </p:sp>
    </p:spTree>
    <p:extLst>
      <p:ext uri="{BB962C8B-B14F-4D97-AF65-F5344CB8AC3E}">
        <p14:creationId xmlns:p14="http://schemas.microsoft.com/office/powerpoint/2010/main" val="18873582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latinLnBrk="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58</a:t>
            </a:fld>
            <a:endParaRPr lang="en-US"/>
          </a:p>
        </p:txBody>
      </p:sp>
    </p:spTree>
    <p:extLst>
      <p:ext uri="{BB962C8B-B14F-4D97-AF65-F5344CB8AC3E}">
        <p14:creationId xmlns:p14="http://schemas.microsoft.com/office/powerpoint/2010/main" val="10368827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latinLnBrk="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59</a:t>
            </a:fld>
            <a:endParaRPr lang="en-US"/>
          </a:p>
        </p:txBody>
      </p:sp>
    </p:spTree>
    <p:extLst>
      <p:ext uri="{BB962C8B-B14F-4D97-AF65-F5344CB8AC3E}">
        <p14:creationId xmlns:p14="http://schemas.microsoft.com/office/powerpoint/2010/main" val="7600745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latinLnBrk="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60</a:t>
            </a:fld>
            <a:endParaRPr lang="en-US"/>
          </a:p>
        </p:txBody>
      </p:sp>
    </p:spTree>
    <p:extLst>
      <p:ext uri="{BB962C8B-B14F-4D97-AF65-F5344CB8AC3E}">
        <p14:creationId xmlns:p14="http://schemas.microsoft.com/office/powerpoint/2010/main" val="5558692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latinLnBrk="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61</a:t>
            </a:fld>
            <a:endParaRPr lang="en-US"/>
          </a:p>
        </p:txBody>
      </p:sp>
    </p:spTree>
    <p:extLst>
      <p:ext uri="{BB962C8B-B14F-4D97-AF65-F5344CB8AC3E}">
        <p14:creationId xmlns:p14="http://schemas.microsoft.com/office/powerpoint/2010/main" val="5643881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latinLnBrk="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62</a:t>
            </a:fld>
            <a:endParaRPr lang="en-US"/>
          </a:p>
        </p:txBody>
      </p:sp>
    </p:spTree>
    <p:extLst>
      <p:ext uri="{BB962C8B-B14F-4D97-AF65-F5344CB8AC3E}">
        <p14:creationId xmlns:p14="http://schemas.microsoft.com/office/powerpoint/2010/main" val="16648843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latinLnBrk="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63</a:t>
            </a:fld>
            <a:endParaRPr lang="en-US"/>
          </a:p>
        </p:txBody>
      </p:sp>
    </p:spTree>
    <p:extLst>
      <p:ext uri="{BB962C8B-B14F-4D97-AF65-F5344CB8AC3E}">
        <p14:creationId xmlns:p14="http://schemas.microsoft.com/office/powerpoint/2010/main" val="11740956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latinLnBrk="0">
              <a:buFont typeface="Arial" panose="020B0604020202020204" pitchFamily="34" charset="0"/>
              <a:buNone/>
            </a:pPr>
            <a:r>
              <a:rPr lang="it-IT" dirty="0"/>
              <a:t>L'obiettivo principale del piano di migrazione è guidare lo sforzo migratorio complessivo. Ciò include la gestione dell'ambito, della pianificazione, del piano delle risorse, dei problemi e dei rischi, del coordinamento e della comunicazione a tutte le parti interessate. Lavorare in anticipo sul piano può organizzare il progetto poiché più team migrano più applicazioni. Il piano di migrazione considera fattori critici come l'ordine di migrazione per i carichi di lavoro, quando le risorse sono necessarie e il monitoraggio dell'avanzamento della migrazione. Consigliamo al tuo team di utilizzare metodologie di consegna agili, best practice per il controllo del progetto, un solido piano di comunicazione aziendale e un approccio di consegna ben definito.</a:t>
            </a:r>
          </a:p>
          <a:p>
            <a:pPr fontAlgn="t" latinLnBrk="0">
              <a:buFont typeface="Arial" panose="020B0604020202020204" pitchFamily="34" charset="0"/>
              <a:buNone/>
            </a:pPr>
            <a:endParaRPr lang="it-IT" dirty="0"/>
          </a:p>
          <a:p>
            <a:pPr fontAlgn="t" latinLnBrk="0">
              <a:buFont typeface="Arial" panose="020B0604020202020204" pitchFamily="34" charset="0"/>
              <a:buNone/>
            </a:pPr>
            <a:r>
              <a:rPr lang="it-IT" dirty="0"/>
              <a:t>Le attività consigliate per il piano di migrazione includono:</a:t>
            </a:r>
          </a:p>
          <a:p>
            <a:pPr fontAlgn="t" latinLnBrk="0">
              <a:buFont typeface="Arial" panose="020B0604020202020204" pitchFamily="34" charset="0"/>
              <a:buNone/>
            </a:pPr>
            <a:endParaRPr lang="it-IT" dirty="0"/>
          </a:p>
          <a:p>
            <a:pPr fontAlgn="t" latinLnBrk="0">
              <a:buFont typeface="Arial" panose="020B0604020202020204" pitchFamily="34" charset="0"/>
              <a:buNone/>
            </a:pPr>
            <a:r>
              <a:rPr lang="it-IT" dirty="0"/>
              <a:t>Revisione di metodi, strumenti e capacità di gestione del progetto per valutare eventuali lacune.</a:t>
            </a:r>
          </a:p>
          <a:p>
            <a:pPr fontAlgn="t" latinLnBrk="0">
              <a:buFont typeface="Arial" panose="020B0604020202020204" pitchFamily="34" charset="0"/>
              <a:buNone/>
            </a:pPr>
            <a:endParaRPr lang="it-IT" dirty="0"/>
          </a:p>
          <a:p>
            <a:pPr fontAlgn="t" latinLnBrk="0">
              <a:buFont typeface="Arial" panose="020B0604020202020204" pitchFamily="34" charset="0"/>
              <a:buNone/>
            </a:pPr>
            <a:r>
              <a:rPr lang="it-IT" dirty="0"/>
              <a:t>Definire metodi e strumenti di gestione del progetto da utilizzare durante la migrazione.</a:t>
            </a:r>
          </a:p>
          <a:p>
            <a:pPr fontAlgn="t" latinLnBrk="0">
              <a:buFont typeface="Arial" panose="020B0604020202020204" pitchFamily="34" charset="0"/>
              <a:buNone/>
            </a:pPr>
            <a:endParaRPr lang="it-IT" dirty="0"/>
          </a:p>
          <a:p>
            <a:pPr fontAlgn="t" latinLnBrk="0">
              <a:buFont typeface="Arial" panose="020B0604020202020204" pitchFamily="34" charset="0"/>
              <a:buNone/>
            </a:pPr>
            <a:r>
              <a:rPr lang="it-IT" dirty="0"/>
              <a:t>Definire e creare la Carta del progetto di migrazione / Piano di comunicazione, comprese le procedure di reporting e di escalation.</a:t>
            </a:r>
          </a:p>
          <a:p>
            <a:pPr fontAlgn="t" latinLnBrk="0">
              <a:buFont typeface="Arial" panose="020B0604020202020204" pitchFamily="34" charset="0"/>
              <a:buNone/>
            </a:pPr>
            <a:endParaRPr lang="it-IT" dirty="0"/>
          </a:p>
          <a:p>
            <a:pPr fontAlgn="t" latinLnBrk="0">
              <a:buFont typeface="Arial" panose="020B0604020202020204" pitchFamily="34" charset="0"/>
              <a:buNone/>
            </a:pPr>
            <a:r>
              <a:rPr lang="it-IT" dirty="0"/>
              <a:t>Sviluppare un piano di progetto, un registro di rischio / mitigazione e una matrice di ruoli e responsabilità (ad esempio, RACI) per gestire i rischi che si verificano durante il progetto e identificare la proprietà per ciascuna risorsa coinvolta.</a:t>
            </a:r>
          </a:p>
          <a:p>
            <a:pPr fontAlgn="t" latinLnBrk="0">
              <a:buFont typeface="Arial" panose="020B0604020202020204" pitchFamily="34" charset="0"/>
              <a:buNone/>
            </a:pPr>
            <a:endParaRPr lang="it-IT" dirty="0"/>
          </a:p>
          <a:p>
            <a:pPr fontAlgn="t" latinLnBrk="0">
              <a:buFont typeface="Arial" panose="020B0604020202020204" pitchFamily="34" charset="0"/>
              <a:buNone/>
            </a:pPr>
            <a:r>
              <a:rPr lang="it-IT" dirty="0"/>
              <a:t>Procurarsi e distribuire strumenti di gestione del progetto per supportare la consegna del progetto.</a:t>
            </a:r>
          </a:p>
          <a:p>
            <a:pPr fontAlgn="t" latinLnBrk="0">
              <a:buFont typeface="Arial" panose="020B0604020202020204" pitchFamily="34" charset="0"/>
              <a:buNone/>
            </a:pPr>
            <a:endParaRPr lang="it-IT" dirty="0"/>
          </a:p>
          <a:p>
            <a:pPr fontAlgn="t" latinLnBrk="0">
              <a:buFont typeface="Arial" panose="020B0604020202020204" pitchFamily="34" charset="0"/>
              <a:buNone/>
            </a:pPr>
            <a:r>
              <a:rPr lang="it-IT" dirty="0"/>
              <a:t>Identificare le risorse e i lead chiave per ciascuno dei flussi di lavoro di migrazione definiti in questa sezione.</a:t>
            </a:r>
          </a:p>
          <a:p>
            <a:pPr fontAlgn="t" latinLnBrk="0">
              <a:buFont typeface="Arial" panose="020B0604020202020204" pitchFamily="34" charset="0"/>
              <a:buNone/>
            </a:pPr>
            <a:endParaRPr lang="it-IT" dirty="0"/>
          </a:p>
          <a:p>
            <a:pPr fontAlgn="t" latinLnBrk="0">
              <a:buFont typeface="Arial" panose="020B0604020202020204" pitchFamily="34" charset="0"/>
              <a:buNone/>
            </a:pPr>
            <a:r>
              <a:rPr lang="it-IT" dirty="0"/>
              <a:t>Facilitare il coordinamento e le attività delineate nel piano.</a:t>
            </a:r>
          </a:p>
          <a:p>
            <a:pPr fontAlgn="t" latinLnBrk="0">
              <a:buFont typeface="Arial" panose="020B0604020202020204" pitchFamily="34" charset="0"/>
              <a:buNone/>
            </a:pPr>
            <a:endParaRPr lang="it-IT" dirty="0"/>
          </a:p>
          <a:p>
            <a:pPr fontAlgn="t" latinLnBrk="0">
              <a:buFont typeface="Arial" panose="020B0604020202020204" pitchFamily="34" charset="0"/>
              <a:buNone/>
            </a:pPr>
            <a:r>
              <a:rPr lang="it-IT" dirty="0"/>
              <a:t>Descrivi le risorse, le tempistiche e i costi per migrare l'ambiente mirato ad AWS.</a:t>
            </a:r>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64</a:t>
            </a:fld>
            <a:endParaRPr lang="en-US"/>
          </a:p>
        </p:txBody>
      </p:sp>
    </p:spTree>
    <p:extLst>
      <p:ext uri="{BB962C8B-B14F-4D97-AF65-F5344CB8AC3E}">
        <p14:creationId xmlns:p14="http://schemas.microsoft.com/office/powerpoint/2010/main" val="12774172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latinLnBrk="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65</a:t>
            </a:fld>
            <a:endParaRPr lang="en-US"/>
          </a:p>
        </p:txBody>
      </p:sp>
    </p:spTree>
    <p:extLst>
      <p:ext uri="{BB962C8B-B14F-4D97-AF65-F5344CB8AC3E}">
        <p14:creationId xmlns:p14="http://schemas.microsoft.com/office/powerpoint/2010/main" val="27303467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latinLnBrk="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66</a:t>
            </a:fld>
            <a:endParaRPr lang="en-US"/>
          </a:p>
        </p:txBody>
      </p:sp>
    </p:spTree>
    <p:extLst>
      <p:ext uri="{BB962C8B-B14F-4D97-AF65-F5344CB8AC3E}">
        <p14:creationId xmlns:p14="http://schemas.microsoft.com/office/powerpoint/2010/main" val="12605040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latinLnBrk="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67</a:t>
            </a:fld>
            <a:endParaRPr lang="en-US"/>
          </a:p>
        </p:txBody>
      </p:sp>
    </p:spTree>
    <p:extLst>
      <p:ext uri="{BB962C8B-B14F-4D97-AF65-F5344CB8AC3E}">
        <p14:creationId xmlns:p14="http://schemas.microsoft.com/office/powerpoint/2010/main" val="3140264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6</a:t>
            </a:fld>
            <a:endParaRPr lang="en-US"/>
          </a:p>
        </p:txBody>
      </p:sp>
    </p:spTree>
    <p:extLst>
      <p:ext uri="{BB962C8B-B14F-4D97-AF65-F5344CB8AC3E}">
        <p14:creationId xmlns:p14="http://schemas.microsoft.com/office/powerpoint/2010/main" val="6659627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latinLnBrk="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68</a:t>
            </a:fld>
            <a:endParaRPr lang="en-US"/>
          </a:p>
        </p:txBody>
      </p:sp>
    </p:spTree>
    <p:extLst>
      <p:ext uri="{BB962C8B-B14F-4D97-AF65-F5344CB8AC3E}">
        <p14:creationId xmlns:p14="http://schemas.microsoft.com/office/powerpoint/2010/main" val="22880577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latinLnBrk="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69</a:t>
            </a:fld>
            <a:endParaRPr lang="en-US"/>
          </a:p>
        </p:txBody>
      </p:sp>
    </p:spTree>
    <p:extLst>
      <p:ext uri="{BB962C8B-B14F-4D97-AF65-F5344CB8AC3E}">
        <p14:creationId xmlns:p14="http://schemas.microsoft.com/office/powerpoint/2010/main" val="41233112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B12AE529-DB8E-4AC5-8AF3-5FBBC450A06F}" type="slidenum">
              <a:rPr lang="it-IT" smtClean="0"/>
              <a:t>70</a:t>
            </a:fld>
            <a:endParaRPr lang="it-IT"/>
          </a:p>
        </p:txBody>
      </p:sp>
    </p:spTree>
    <p:extLst>
      <p:ext uri="{BB962C8B-B14F-4D97-AF65-F5344CB8AC3E}">
        <p14:creationId xmlns:p14="http://schemas.microsoft.com/office/powerpoint/2010/main" val="26606169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effectLst/>
              </a:rPr>
              <a:t>Agile teams within a traditional org structure</a:t>
            </a:r>
            <a:endParaRPr lang="it-IT" dirty="0"/>
          </a:p>
        </p:txBody>
      </p:sp>
      <p:sp>
        <p:nvSpPr>
          <p:cNvPr id="4" name="Segnaposto numero diapositiva 3"/>
          <p:cNvSpPr>
            <a:spLocks noGrp="1"/>
          </p:cNvSpPr>
          <p:nvPr>
            <p:ph type="sldNum" sz="quarter" idx="10"/>
          </p:nvPr>
        </p:nvSpPr>
        <p:spPr/>
        <p:txBody>
          <a:bodyPr/>
          <a:lstStyle/>
          <a:p>
            <a:fld id="{BB80C083-6DB1-4069-8F6F-9EAE83E5E622}" type="slidenum">
              <a:rPr lang="it-IT" smtClean="0"/>
              <a:t>75</a:t>
            </a:fld>
            <a:endParaRPr lang="it-IT"/>
          </a:p>
        </p:txBody>
      </p:sp>
    </p:spTree>
    <p:extLst>
      <p:ext uri="{BB962C8B-B14F-4D97-AF65-F5344CB8AC3E}">
        <p14:creationId xmlns:p14="http://schemas.microsoft.com/office/powerpoint/2010/main" val="30052016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77</a:t>
            </a:fld>
            <a:endParaRPr lang="en-US"/>
          </a:p>
        </p:txBody>
      </p:sp>
    </p:spTree>
    <p:extLst>
      <p:ext uri="{BB962C8B-B14F-4D97-AF65-F5344CB8AC3E}">
        <p14:creationId xmlns:p14="http://schemas.microsoft.com/office/powerpoint/2010/main" val="34117856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it-IT" dirty="0"/>
              <a:t>È inutile «buildare» e testare il sorgente se gli sviluppatori sviluppano codice sui propri computer senza sincronizzarsi spesso col codice scritto da altri. </a:t>
            </a:r>
          </a:p>
          <a:p>
            <a:pPr marL="0" indent="0">
              <a:buNone/>
            </a:pPr>
            <a:r>
              <a:rPr lang="it-IT" dirty="0"/>
              <a:t>È importante però che il codice sia compilabile ed abbia superato tutti i test.</a:t>
            </a:r>
          </a:p>
          <a:p>
            <a:pPr marL="0" indent="0">
              <a:buNone/>
            </a:pPr>
            <a:r>
              <a:rPr lang="it-IT" dirty="0"/>
              <a:t>Ogni modifica al codice sorgente condiviso potrebbe generare dei bug e quindi compilare e testare subito dà la possibilità di intervenire immediatamente su eventuali bug.</a:t>
            </a:r>
          </a:p>
          <a:p>
            <a:pPr marL="0" indent="0">
              <a:buNone/>
            </a:pPr>
            <a:r>
              <a:rPr lang="it-IT" dirty="0"/>
              <a:t>Se un commit di uno sviluppatore è tale da far fallire un test, bisogna intervenire </a:t>
            </a:r>
            <a:r>
              <a:rPr lang="it-IT" u="sng" dirty="0"/>
              <a:t>immediatamente</a:t>
            </a:r>
            <a:r>
              <a:rPr lang="it-IT" dirty="0"/>
              <a:t> prima che si crei una sequenza di errori.</a:t>
            </a:r>
          </a:p>
          <a:p>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78</a:t>
            </a:fld>
            <a:endParaRPr lang="en-US"/>
          </a:p>
        </p:txBody>
      </p:sp>
    </p:spTree>
    <p:extLst>
      <p:ext uri="{BB962C8B-B14F-4D97-AF65-F5344CB8AC3E}">
        <p14:creationId xmlns:p14="http://schemas.microsoft.com/office/powerpoint/2010/main" val="29951541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B12AE529-DB8E-4AC5-8AF3-5FBBC450A06F}" type="slidenum">
              <a:rPr lang="it-IT" smtClean="0"/>
              <a:t>89</a:t>
            </a:fld>
            <a:endParaRPr lang="it-IT"/>
          </a:p>
        </p:txBody>
      </p:sp>
    </p:spTree>
    <p:extLst>
      <p:ext uri="{BB962C8B-B14F-4D97-AF65-F5344CB8AC3E}">
        <p14:creationId xmlns:p14="http://schemas.microsoft.com/office/powerpoint/2010/main" val="18047363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B12AE529-DB8E-4AC5-8AF3-5FBBC450A06F}" type="slidenum">
              <a:rPr lang="it-IT" smtClean="0"/>
              <a:t>91</a:t>
            </a:fld>
            <a:endParaRPr lang="it-IT"/>
          </a:p>
        </p:txBody>
      </p:sp>
    </p:spTree>
    <p:extLst>
      <p:ext uri="{BB962C8B-B14F-4D97-AF65-F5344CB8AC3E}">
        <p14:creationId xmlns:p14="http://schemas.microsoft.com/office/powerpoint/2010/main" val="280210990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MS: https://azure.microsoft.com/en-us/services/cost-management/</a:t>
            </a:r>
          </a:p>
          <a:p>
            <a:pPr algn="l"/>
            <a:r>
              <a:rPr lang="en-US" dirty="0"/>
              <a:t>AWS: https://aws.amazon.com/aws-cost-management/</a:t>
            </a:r>
          </a:p>
          <a:p>
            <a:pPr algn="l"/>
            <a:endParaRPr lang="en-US" dirty="0"/>
          </a:p>
          <a:p>
            <a:pPr algn="l"/>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97</a:t>
            </a:fld>
            <a:endParaRPr lang="en-US"/>
          </a:p>
        </p:txBody>
      </p:sp>
    </p:spTree>
    <p:extLst>
      <p:ext uri="{BB962C8B-B14F-4D97-AF65-F5344CB8AC3E}">
        <p14:creationId xmlns:p14="http://schemas.microsoft.com/office/powerpoint/2010/main" val="347193762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MS: https://azure.microsoft.com/en-us/services/cost-management/</a:t>
            </a:r>
          </a:p>
          <a:p>
            <a:pPr algn="l"/>
            <a:r>
              <a:rPr lang="en-US" dirty="0"/>
              <a:t>AWS: https://aws.amazon.com/aws-cost-management/</a:t>
            </a:r>
          </a:p>
          <a:p>
            <a:pPr algn="l"/>
            <a:endParaRPr lang="en-US" dirty="0"/>
          </a:p>
          <a:p>
            <a:pPr algn="l"/>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98</a:t>
            </a:fld>
            <a:endParaRPr lang="en-US"/>
          </a:p>
        </p:txBody>
      </p:sp>
    </p:spTree>
    <p:extLst>
      <p:ext uri="{BB962C8B-B14F-4D97-AF65-F5344CB8AC3E}">
        <p14:creationId xmlns:p14="http://schemas.microsoft.com/office/powerpoint/2010/main" val="16366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15</a:t>
            </a:fld>
            <a:endParaRPr lang="en-US"/>
          </a:p>
        </p:txBody>
      </p:sp>
    </p:spTree>
    <p:extLst>
      <p:ext uri="{BB962C8B-B14F-4D97-AF65-F5344CB8AC3E}">
        <p14:creationId xmlns:p14="http://schemas.microsoft.com/office/powerpoint/2010/main" val="245653292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MS: https://azure.microsoft.com/en-us/services/cost-management/</a:t>
            </a:r>
          </a:p>
          <a:p>
            <a:pPr algn="l"/>
            <a:r>
              <a:rPr lang="en-US" dirty="0"/>
              <a:t>AWS: https://aws.amazon.com/aws-cost-management/</a:t>
            </a:r>
          </a:p>
          <a:p>
            <a:pPr algn="l"/>
            <a:endParaRPr lang="en-US" dirty="0"/>
          </a:p>
          <a:p>
            <a:pPr algn="l"/>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99</a:t>
            </a:fld>
            <a:endParaRPr lang="en-US"/>
          </a:p>
        </p:txBody>
      </p:sp>
    </p:spTree>
    <p:extLst>
      <p:ext uri="{BB962C8B-B14F-4D97-AF65-F5344CB8AC3E}">
        <p14:creationId xmlns:p14="http://schemas.microsoft.com/office/powerpoint/2010/main" val="18816329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MS: https://azure.microsoft.com/en-us/services/cost-management/</a:t>
            </a:r>
          </a:p>
          <a:p>
            <a:pPr algn="l"/>
            <a:r>
              <a:rPr lang="en-US" dirty="0"/>
              <a:t>AWS: https://aws.amazon.com/aws-cost-management/</a:t>
            </a:r>
          </a:p>
          <a:p>
            <a:pPr algn="l"/>
            <a:endParaRPr lang="en-US" dirty="0"/>
          </a:p>
          <a:p>
            <a:pPr algn="l"/>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100</a:t>
            </a:fld>
            <a:endParaRPr lang="en-US"/>
          </a:p>
        </p:txBody>
      </p:sp>
    </p:spTree>
    <p:extLst>
      <p:ext uri="{BB962C8B-B14F-4D97-AF65-F5344CB8AC3E}">
        <p14:creationId xmlns:p14="http://schemas.microsoft.com/office/powerpoint/2010/main" val="292322982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MS: https://azure.microsoft.com/en-us/services/cost-management/</a:t>
            </a:r>
          </a:p>
          <a:p>
            <a:pPr algn="l"/>
            <a:r>
              <a:rPr lang="en-US" dirty="0"/>
              <a:t>AWS: https://aws.amazon.com/aws-cost-management/</a:t>
            </a:r>
          </a:p>
          <a:p>
            <a:pPr algn="l"/>
            <a:endParaRPr lang="en-US" dirty="0"/>
          </a:p>
          <a:p>
            <a:pPr algn="l"/>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101</a:t>
            </a:fld>
            <a:endParaRPr lang="en-US"/>
          </a:p>
        </p:txBody>
      </p:sp>
    </p:spTree>
    <p:extLst>
      <p:ext uri="{BB962C8B-B14F-4D97-AF65-F5344CB8AC3E}">
        <p14:creationId xmlns:p14="http://schemas.microsoft.com/office/powerpoint/2010/main" val="36276264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MS: https://azure.microsoft.com/en-us/services/cost-management/</a:t>
            </a:r>
          </a:p>
          <a:p>
            <a:pPr algn="l"/>
            <a:r>
              <a:rPr lang="en-US" dirty="0"/>
              <a:t>AWS: https://aws.amazon.com/aws-cost-management/</a:t>
            </a:r>
          </a:p>
          <a:p>
            <a:pPr algn="l"/>
            <a:endParaRPr lang="en-US" dirty="0"/>
          </a:p>
          <a:p>
            <a:pPr algn="l"/>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102</a:t>
            </a:fld>
            <a:endParaRPr lang="en-US"/>
          </a:p>
        </p:txBody>
      </p:sp>
    </p:spTree>
    <p:extLst>
      <p:ext uri="{BB962C8B-B14F-4D97-AF65-F5344CB8AC3E}">
        <p14:creationId xmlns:p14="http://schemas.microsoft.com/office/powerpoint/2010/main" val="78964385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MS: https://azure.microsoft.com/en-us/services/cost-management/</a:t>
            </a:r>
          </a:p>
          <a:p>
            <a:pPr algn="l"/>
            <a:r>
              <a:rPr lang="en-US" dirty="0"/>
              <a:t>AWS: https://aws.amazon.com/aws-cost-management/</a:t>
            </a:r>
          </a:p>
          <a:p>
            <a:pPr algn="l"/>
            <a:endParaRPr lang="en-US" dirty="0"/>
          </a:p>
          <a:p>
            <a:pPr algn="l"/>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103</a:t>
            </a:fld>
            <a:endParaRPr lang="en-US"/>
          </a:p>
        </p:txBody>
      </p:sp>
    </p:spTree>
    <p:extLst>
      <p:ext uri="{BB962C8B-B14F-4D97-AF65-F5344CB8AC3E}">
        <p14:creationId xmlns:p14="http://schemas.microsoft.com/office/powerpoint/2010/main" val="1711526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MS: https://azure.microsoft.com/en-us/services/cost-management/</a:t>
            </a:r>
          </a:p>
          <a:p>
            <a:pPr algn="l"/>
            <a:r>
              <a:rPr lang="en-US" dirty="0"/>
              <a:t>AWS: https://aws.amazon.com/aws-cost-management/</a:t>
            </a:r>
          </a:p>
          <a:p>
            <a:pPr algn="l"/>
            <a:endParaRPr lang="en-US" dirty="0"/>
          </a:p>
          <a:p>
            <a:pPr algn="l"/>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104</a:t>
            </a:fld>
            <a:endParaRPr lang="en-US"/>
          </a:p>
        </p:txBody>
      </p:sp>
    </p:spTree>
    <p:extLst>
      <p:ext uri="{BB962C8B-B14F-4D97-AF65-F5344CB8AC3E}">
        <p14:creationId xmlns:p14="http://schemas.microsoft.com/office/powerpoint/2010/main" val="194102534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https://docs.aws.amazon.com/it_it/whitepapers/latest/aws-migration-whitepaper/building-a-business-case-for-migration.html</a:t>
            </a:r>
          </a:p>
          <a:p>
            <a:pPr algn="l"/>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105</a:t>
            </a:fld>
            <a:endParaRPr lang="en-US"/>
          </a:p>
        </p:txBody>
      </p:sp>
    </p:spTree>
    <p:extLst>
      <p:ext uri="{BB962C8B-B14F-4D97-AF65-F5344CB8AC3E}">
        <p14:creationId xmlns:p14="http://schemas.microsoft.com/office/powerpoint/2010/main" val="37206144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106</a:t>
            </a:fld>
            <a:endParaRPr lang="en-US"/>
          </a:p>
        </p:txBody>
      </p:sp>
    </p:spTree>
    <p:extLst>
      <p:ext uri="{BB962C8B-B14F-4D97-AF65-F5344CB8AC3E}">
        <p14:creationId xmlns:p14="http://schemas.microsoft.com/office/powerpoint/2010/main" val="373554046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107</a:t>
            </a:fld>
            <a:endParaRPr lang="en-US"/>
          </a:p>
        </p:txBody>
      </p:sp>
    </p:spTree>
    <p:extLst>
      <p:ext uri="{BB962C8B-B14F-4D97-AF65-F5344CB8AC3E}">
        <p14:creationId xmlns:p14="http://schemas.microsoft.com/office/powerpoint/2010/main" val="410208117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https://docs.aws.amazon.com/it_it/whitepapers/latest/aws-migration-whitepaper/building-a-business-case-for-migration.html</a:t>
            </a:r>
          </a:p>
          <a:p>
            <a:pPr algn="l"/>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108</a:t>
            </a:fld>
            <a:endParaRPr lang="en-US"/>
          </a:p>
        </p:txBody>
      </p:sp>
    </p:spTree>
    <p:extLst>
      <p:ext uri="{BB962C8B-B14F-4D97-AF65-F5344CB8AC3E}">
        <p14:creationId xmlns:p14="http://schemas.microsoft.com/office/powerpoint/2010/main" val="265081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16</a:t>
            </a:fld>
            <a:endParaRPr lang="en-US"/>
          </a:p>
        </p:txBody>
      </p:sp>
    </p:spTree>
    <p:extLst>
      <p:ext uri="{BB962C8B-B14F-4D97-AF65-F5344CB8AC3E}">
        <p14:creationId xmlns:p14="http://schemas.microsoft.com/office/powerpoint/2010/main" val="106578740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109</a:t>
            </a:fld>
            <a:endParaRPr lang="en-US"/>
          </a:p>
        </p:txBody>
      </p:sp>
    </p:spTree>
    <p:extLst>
      <p:ext uri="{BB962C8B-B14F-4D97-AF65-F5344CB8AC3E}">
        <p14:creationId xmlns:p14="http://schemas.microsoft.com/office/powerpoint/2010/main" val="152493726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110</a:t>
            </a:fld>
            <a:endParaRPr lang="en-US"/>
          </a:p>
        </p:txBody>
      </p:sp>
    </p:spTree>
    <p:extLst>
      <p:ext uri="{BB962C8B-B14F-4D97-AF65-F5344CB8AC3E}">
        <p14:creationId xmlns:p14="http://schemas.microsoft.com/office/powerpoint/2010/main" val="257681301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111</a:t>
            </a:fld>
            <a:endParaRPr lang="en-US"/>
          </a:p>
        </p:txBody>
      </p:sp>
    </p:spTree>
    <p:extLst>
      <p:ext uri="{BB962C8B-B14F-4D97-AF65-F5344CB8AC3E}">
        <p14:creationId xmlns:p14="http://schemas.microsoft.com/office/powerpoint/2010/main" val="360520340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https://docs.aws.amazon.com/it_it/whitepapers/latest/aws-migration-whitepaper/building-a-business-case-for-migration.html</a:t>
            </a:r>
          </a:p>
          <a:p>
            <a:pPr algn="l"/>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112</a:t>
            </a:fld>
            <a:endParaRPr lang="en-US"/>
          </a:p>
        </p:txBody>
      </p:sp>
    </p:spTree>
    <p:extLst>
      <p:ext uri="{BB962C8B-B14F-4D97-AF65-F5344CB8AC3E}">
        <p14:creationId xmlns:p14="http://schemas.microsoft.com/office/powerpoint/2010/main" val="371413622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113</a:t>
            </a:fld>
            <a:endParaRPr lang="en-US"/>
          </a:p>
        </p:txBody>
      </p:sp>
    </p:spTree>
    <p:extLst>
      <p:ext uri="{BB962C8B-B14F-4D97-AF65-F5344CB8AC3E}">
        <p14:creationId xmlns:p14="http://schemas.microsoft.com/office/powerpoint/2010/main" val="99636140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https://docs.aws.amazon.com/it_it/whitepapers/latest/aws-migration-whitepaper/building-a-business-case-for-migration.html</a:t>
            </a:r>
          </a:p>
          <a:p>
            <a:pPr algn="l"/>
            <a:endParaRPr lang="en-US" dirty="0"/>
          </a:p>
        </p:txBody>
      </p:sp>
      <p:sp>
        <p:nvSpPr>
          <p:cNvPr id="4" name="Slide Number Placeholder 3"/>
          <p:cNvSpPr>
            <a:spLocks noGrp="1"/>
          </p:cNvSpPr>
          <p:nvPr>
            <p:ph type="sldNum" sz="quarter" idx="5"/>
          </p:nvPr>
        </p:nvSpPr>
        <p:spPr/>
        <p:txBody>
          <a:bodyPr/>
          <a:lstStyle/>
          <a:p>
            <a:fld id="{8BAF70DE-6004-411B-AF91-56BB8DE38A25}" type="slidenum">
              <a:rPr lang="en-US" smtClean="0"/>
              <a:t>114</a:t>
            </a:fld>
            <a:endParaRPr lang="en-US"/>
          </a:p>
        </p:txBody>
      </p:sp>
    </p:spTree>
    <p:extLst>
      <p:ext uri="{BB962C8B-B14F-4D97-AF65-F5344CB8AC3E}">
        <p14:creationId xmlns:p14="http://schemas.microsoft.com/office/powerpoint/2010/main" val="622184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Cambiare</a:t>
            </a:r>
            <a:r>
              <a:rPr lang="en-US" dirty="0"/>
              <a:t> (</a:t>
            </a:r>
            <a:r>
              <a:rPr lang="en-US" dirty="0" err="1"/>
              <a:t>processi</a:t>
            </a:r>
            <a:r>
              <a:rPr lang="en-US" dirty="0"/>
              <a:t>)</a:t>
            </a:r>
          </a:p>
        </p:txBody>
      </p:sp>
      <p:sp>
        <p:nvSpPr>
          <p:cNvPr id="4" name="Slide Number Placeholder 3"/>
          <p:cNvSpPr>
            <a:spLocks noGrp="1"/>
          </p:cNvSpPr>
          <p:nvPr>
            <p:ph type="sldNum" sz="quarter" idx="5"/>
          </p:nvPr>
        </p:nvSpPr>
        <p:spPr/>
        <p:txBody>
          <a:bodyPr/>
          <a:lstStyle/>
          <a:p>
            <a:fld id="{8BAF70DE-6004-411B-AF91-56BB8DE38A25}" type="slidenum">
              <a:rPr lang="en-US" smtClean="0"/>
              <a:t>17</a:t>
            </a:fld>
            <a:endParaRPr lang="en-US"/>
          </a:p>
        </p:txBody>
      </p:sp>
    </p:spTree>
    <p:extLst>
      <p:ext uri="{BB962C8B-B14F-4D97-AF65-F5344CB8AC3E}">
        <p14:creationId xmlns:p14="http://schemas.microsoft.com/office/powerpoint/2010/main" val="4000536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92228-56A4-4EF6-A640-EC27E83E6A5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153952-F882-4931-9518-4577FA3F96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6A67C0-0C71-45F5-8029-EFF15BED6396}"/>
              </a:ext>
            </a:extLst>
          </p:cNvPr>
          <p:cNvSpPr>
            <a:spLocks noGrp="1"/>
          </p:cNvSpPr>
          <p:nvPr>
            <p:ph type="dt" sz="half" idx="10"/>
          </p:nvPr>
        </p:nvSpPr>
        <p:spPr/>
        <p:txBody>
          <a:bodyPr/>
          <a:lstStyle/>
          <a:p>
            <a:fld id="{CCFF0638-5D3E-4331-8980-DB26C9ACEFB2}" type="datetimeFigureOut">
              <a:rPr lang="en-US" smtClean="0"/>
              <a:t>11/26/2020</a:t>
            </a:fld>
            <a:endParaRPr lang="en-US"/>
          </a:p>
        </p:txBody>
      </p:sp>
      <p:sp>
        <p:nvSpPr>
          <p:cNvPr id="5" name="Footer Placeholder 4">
            <a:extLst>
              <a:ext uri="{FF2B5EF4-FFF2-40B4-BE49-F238E27FC236}">
                <a16:creationId xmlns:a16="http://schemas.microsoft.com/office/drawing/2014/main" id="{49CAD496-1BE3-44A9-BE92-3CDD6891CC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7FC039-1176-4D27-9CF0-08CA5A23D6C7}"/>
              </a:ext>
            </a:extLst>
          </p:cNvPr>
          <p:cNvSpPr>
            <a:spLocks noGrp="1"/>
          </p:cNvSpPr>
          <p:nvPr>
            <p:ph type="sldNum" sz="quarter" idx="12"/>
          </p:nvPr>
        </p:nvSpPr>
        <p:spPr/>
        <p:txBody>
          <a:bodyPr/>
          <a:lstStyle/>
          <a:p>
            <a:fld id="{64FE24B4-9CA4-4C2E-A37B-F1DA7317253F}" type="slidenum">
              <a:rPr lang="en-US" smtClean="0"/>
              <a:t>‹#›</a:t>
            </a:fld>
            <a:endParaRPr lang="en-US"/>
          </a:p>
        </p:txBody>
      </p:sp>
    </p:spTree>
    <p:extLst>
      <p:ext uri="{BB962C8B-B14F-4D97-AF65-F5344CB8AC3E}">
        <p14:creationId xmlns:p14="http://schemas.microsoft.com/office/powerpoint/2010/main" val="471063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12CBC-CFB6-468D-BFFF-799FE75094B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6520B81-CA5B-412F-BF39-545F1404048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2E9111-CEE2-427B-B9EB-58BBC8C3B848}"/>
              </a:ext>
            </a:extLst>
          </p:cNvPr>
          <p:cNvSpPr>
            <a:spLocks noGrp="1"/>
          </p:cNvSpPr>
          <p:nvPr>
            <p:ph type="dt" sz="half" idx="10"/>
          </p:nvPr>
        </p:nvSpPr>
        <p:spPr/>
        <p:txBody>
          <a:bodyPr/>
          <a:lstStyle/>
          <a:p>
            <a:fld id="{CCFF0638-5D3E-4331-8980-DB26C9ACEFB2}" type="datetimeFigureOut">
              <a:rPr lang="en-US" smtClean="0"/>
              <a:t>11/26/2020</a:t>
            </a:fld>
            <a:endParaRPr lang="en-US"/>
          </a:p>
        </p:txBody>
      </p:sp>
      <p:sp>
        <p:nvSpPr>
          <p:cNvPr id="5" name="Footer Placeholder 4">
            <a:extLst>
              <a:ext uri="{FF2B5EF4-FFF2-40B4-BE49-F238E27FC236}">
                <a16:creationId xmlns:a16="http://schemas.microsoft.com/office/drawing/2014/main" id="{B2387182-9A01-47BB-84C1-6325674A72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798499-13FE-45F0-BBAC-7D9A36795AAD}"/>
              </a:ext>
            </a:extLst>
          </p:cNvPr>
          <p:cNvSpPr>
            <a:spLocks noGrp="1"/>
          </p:cNvSpPr>
          <p:nvPr>
            <p:ph type="sldNum" sz="quarter" idx="12"/>
          </p:nvPr>
        </p:nvSpPr>
        <p:spPr/>
        <p:txBody>
          <a:bodyPr/>
          <a:lstStyle/>
          <a:p>
            <a:fld id="{64FE24B4-9CA4-4C2E-A37B-F1DA7317253F}" type="slidenum">
              <a:rPr lang="en-US" smtClean="0"/>
              <a:t>‹#›</a:t>
            </a:fld>
            <a:endParaRPr lang="en-US"/>
          </a:p>
        </p:txBody>
      </p:sp>
    </p:spTree>
    <p:extLst>
      <p:ext uri="{BB962C8B-B14F-4D97-AF65-F5344CB8AC3E}">
        <p14:creationId xmlns:p14="http://schemas.microsoft.com/office/powerpoint/2010/main" val="4256114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857F7A-3504-42D8-9C4C-904EC41C8D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94371B-513C-471E-848C-727287CCF2C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53ED2F-B4D4-4370-8012-51A5ED16B7B1}"/>
              </a:ext>
            </a:extLst>
          </p:cNvPr>
          <p:cNvSpPr>
            <a:spLocks noGrp="1"/>
          </p:cNvSpPr>
          <p:nvPr>
            <p:ph type="dt" sz="half" idx="10"/>
          </p:nvPr>
        </p:nvSpPr>
        <p:spPr/>
        <p:txBody>
          <a:bodyPr/>
          <a:lstStyle/>
          <a:p>
            <a:fld id="{CCFF0638-5D3E-4331-8980-DB26C9ACEFB2}" type="datetimeFigureOut">
              <a:rPr lang="en-US" smtClean="0"/>
              <a:t>11/26/2020</a:t>
            </a:fld>
            <a:endParaRPr lang="en-US"/>
          </a:p>
        </p:txBody>
      </p:sp>
      <p:sp>
        <p:nvSpPr>
          <p:cNvPr id="5" name="Footer Placeholder 4">
            <a:extLst>
              <a:ext uri="{FF2B5EF4-FFF2-40B4-BE49-F238E27FC236}">
                <a16:creationId xmlns:a16="http://schemas.microsoft.com/office/drawing/2014/main" id="{9A70086F-F76D-40FA-82C0-96ECDF480E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D403F9-ED78-409C-BDE0-1066B3334A98}"/>
              </a:ext>
            </a:extLst>
          </p:cNvPr>
          <p:cNvSpPr>
            <a:spLocks noGrp="1"/>
          </p:cNvSpPr>
          <p:nvPr>
            <p:ph type="sldNum" sz="quarter" idx="12"/>
          </p:nvPr>
        </p:nvSpPr>
        <p:spPr/>
        <p:txBody>
          <a:bodyPr/>
          <a:lstStyle/>
          <a:p>
            <a:fld id="{64FE24B4-9CA4-4C2E-A37B-F1DA7317253F}" type="slidenum">
              <a:rPr lang="en-US" smtClean="0"/>
              <a:t>‹#›</a:t>
            </a:fld>
            <a:endParaRPr lang="en-US"/>
          </a:p>
        </p:txBody>
      </p:sp>
    </p:spTree>
    <p:extLst>
      <p:ext uri="{BB962C8B-B14F-4D97-AF65-F5344CB8AC3E}">
        <p14:creationId xmlns:p14="http://schemas.microsoft.com/office/powerpoint/2010/main" val="358563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FD253-33F8-49FF-BD73-328B896E98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D57A4F-37EB-4FCC-A283-194635B0CB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D45C63-E364-4A9D-9A43-CD07B2638BD1}"/>
              </a:ext>
            </a:extLst>
          </p:cNvPr>
          <p:cNvSpPr>
            <a:spLocks noGrp="1"/>
          </p:cNvSpPr>
          <p:nvPr>
            <p:ph type="dt" sz="half" idx="10"/>
          </p:nvPr>
        </p:nvSpPr>
        <p:spPr/>
        <p:txBody>
          <a:bodyPr/>
          <a:lstStyle/>
          <a:p>
            <a:fld id="{CCFF0638-5D3E-4331-8980-DB26C9ACEFB2}" type="datetimeFigureOut">
              <a:rPr lang="en-US" smtClean="0"/>
              <a:t>11/26/2020</a:t>
            </a:fld>
            <a:endParaRPr lang="en-US"/>
          </a:p>
        </p:txBody>
      </p:sp>
      <p:sp>
        <p:nvSpPr>
          <p:cNvPr id="5" name="Footer Placeholder 4">
            <a:extLst>
              <a:ext uri="{FF2B5EF4-FFF2-40B4-BE49-F238E27FC236}">
                <a16:creationId xmlns:a16="http://schemas.microsoft.com/office/drawing/2014/main" id="{5B83504F-61CD-4307-B936-CC8D616228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CDC6D1-4803-4B29-985E-B901672168B5}"/>
              </a:ext>
            </a:extLst>
          </p:cNvPr>
          <p:cNvSpPr>
            <a:spLocks noGrp="1"/>
          </p:cNvSpPr>
          <p:nvPr>
            <p:ph type="sldNum" sz="quarter" idx="12"/>
          </p:nvPr>
        </p:nvSpPr>
        <p:spPr/>
        <p:txBody>
          <a:bodyPr/>
          <a:lstStyle/>
          <a:p>
            <a:fld id="{64FE24B4-9CA4-4C2E-A37B-F1DA7317253F}" type="slidenum">
              <a:rPr lang="en-US" smtClean="0"/>
              <a:t>‹#›</a:t>
            </a:fld>
            <a:endParaRPr lang="en-US"/>
          </a:p>
        </p:txBody>
      </p:sp>
    </p:spTree>
    <p:extLst>
      <p:ext uri="{BB962C8B-B14F-4D97-AF65-F5344CB8AC3E}">
        <p14:creationId xmlns:p14="http://schemas.microsoft.com/office/powerpoint/2010/main" val="195729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6CE43-FB26-4E12-BB34-B3B24863D5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D4EE98D-495D-47B6-9FB9-81D18C9362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E1924F2-C871-4A31-9906-2FF5A12F9009}"/>
              </a:ext>
            </a:extLst>
          </p:cNvPr>
          <p:cNvSpPr>
            <a:spLocks noGrp="1"/>
          </p:cNvSpPr>
          <p:nvPr>
            <p:ph type="dt" sz="half" idx="10"/>
          </p:nvPr>
        </p:nvSpPr>
        <p:spPr/>
        <p:txBody>
          <a:bodyPr/>
          <a:lstStyle/>
          <a:p>
            <a:fld id="{CCFF0638-5D3E-4331-8980-DB26C9ACEFB2}" type="datetimeFigureOut">
              <a:rPr lang="en-US" smtClean="0"/>
              <a:t>11/26/2020</a:t>
            </a:fld>
            <a:endParaRPr lang="en-US"/>
          </a:p>
        </p:txBody>
      </p:sp>
      <p:sp>
        <p:nvSpPr>
          <p:cNvPr id="5" name="Footer Placeholder 4">
            <a:extLst>
              <a:ext uri="{FF2B5EF4-FFF2-40B4-BE49-F238E27FC236}">
                <a16:creationId xmlns:a16="http://schemas.microsoft.com/office/drawing/2014/main" id="{269C00F7-EFAA-4381-91B6-9FE6C1342A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6456A4-6E13-4316-8847-1479A788792D}"/>
              </a:ext>
            </a:extLst>
          </p:cNvPr>
          <p:cNvSpPr>
            <a:spLocks noGrp="1"/>
          </p:cNvSpPr>
          <p:nvPr>
            <p:ph type="sldNum" sz="quarter" idx="12"/>
          </p:nvPr>
        </p:nvSpPr>
        <p:spPr/>
        <p:txBody>
          <a:bodyPr/>
          <a:lstStyle/>
          <a:p>
            <a:fld id="{64FE24B4-9CA4-4C2E-A37B-F1DA7317253F}" type="slidenum">
              <a:rPr lang="en-US" smtClean="0"/>
              <a:t>‹#›</a:t>
            </a:fld>
            <a:endParaRPr lang="en-US"/>
          </a:p>
        </p:txBody>
      </p:sp>
    </p:spTree>
    <p:extLst>
      <p:ext uri="{BB962C8B-B14F-4D97-AF65-F5344CB8AC3E}">
        <p14:creationId xmlns:p14="http://schemas.microsoft.com/office/powerpoint/2010/main" val="2025963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A677A-0097-4115-B953-479615C47A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BE0F98-3C1A-4DFB-B445-83A9F6C296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A11941-71D4-4715-B01E-D24BC62455F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30EEB9-9E9F-470C-A08F-BC219F9E0850}"/>
              </a:ext>
            </a:extLst>
          </p:cNvPr>
          <p:cNvSpPr>
            <a:spLocks noGrp="1"/>
          </p:cNvSpPr>
          <p:nvPr>
            <p:ph type="dt" sz="half" idx="10"/>
          </p:nvPr>
        </p:nvSpPr>
        <p:spPr/>
        <p:txBody>
          <a:bodyPr/>
          <a:lstStyle/>
          <a:p>
            <a:fld id="{CCFF0638-5D3E-4331-8980-DB26C9ACEFB2}" type="datetimeFigureOut">
              <a:rPr lang="en-US" smtClean="0"/>
              <a:t>11/26/2020</a:t>
            </a:fld>
            <a:endParaRPr lang="en-US"/>
          </a:p>
        </p:txBody>
      </p:sp>
      <p:sp>
        <p:nvSpPr>
          <p:cNvPr id="6" name="Footer Placeholder 5">
            <a:extLst>
              <a:ext uri="{FF2B5EF4-FFF2-40B4-BE49-F238E27FC236}">
                <a16:creationId xmlns:a16="http://schemas.microsoft.com/office/drawing/2014/main" id="{AFB1B64B-3550-4C2A-BBCE-30EB7F3036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AA61A0-7C55-4423-813A-BB3AA35E0020}"/>
              </a:ext>
            </a:extLst>
          </p:cNvPr>
          <p:cNvSpPr>
            <a:spLocks noGrp="1"/>
          </p:cNvSpPr>
          <p:nvPr>
            <p:ph type="sldNum" sz="quarter" idx="12"/>
          </p:nvPr>
        </p:nvSpPr>
        <p:spPr/>
        <p:txBody>
          <a:bodyPr/>
          <a:lstStyle/>
          <a:p>
            <a:fld id="{64FE24B4-9CA4-4C2E-A37B-F1DA7317253F}" type="slidenum">
              <a:rPr lang="en-US" smtClean="0"/>
              <a:t>‹#›</a:t>
            </a:fld>
            <a:endParaRPr lang="en-US"/>
          </a:p>
        </p:txBody>
      </p:sp>
    </p:spTree>
    <p:extLst>
      <p:ext uri="{BB962C8B-B14F-4D97-AF65-F5344CB8AC3E}">
        <p14:creationId xmlns:p14="http://schemas.microsoft.com/office/powerpoint/2010/main" val="2289409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BD3F3-3D65-40B6-9E14-DA8060D7862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F5FA94-1ED9-4EE7-8ABD-84C23FF94C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FB4111-B229-4FFA-90FB-98DFFFE0EF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7D77BA-EC11-45E2-89D9-12D9728B46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849AC3-17FF-4DCE-882D-46678E0C050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7A0041D-56D3-4231-91AE-3838581687FD}"/>
              </a:ext>
            </a:extLst>
          </p:cNvPr>
          <p:cNvSpPr>
            <a:spLocks noGrp="1"/>
          </p:cNvSpPr>
          <p:nvPr>
            <p:ph type="dt" sz="half" idx="10"/>
          </p:nvPr>
        </p:nvSpPr>
        <p:spPr/>
        <p:txBody>
          <a:bodyPr/>
          <a:lstStyle/>
          <a:p>
            <a:fld id="{CCFF0638-5D3E-4331-8980-DB26C9ACEFB2}" type="datetimeFigureOut">
              <a:rPr lang="en-US" smtClean="0"/>
              <a:t>11/26/2020</a:t>
            </a:fld>
            <a:endParaRPr lang="en-US"/>
          </a:p>
        </p:txBody>
      </p:sp>
      <p:sp>
        <p:nvSpPr>
          <p:cNvPr id="8" name="Footer Placeholder 7">
            <a:extLst>
              <a:ext uri="{FF2B5EF4-FFF2-40B4-BE49-F238E27FC236}">
                <a16:creationId xmlns:a16="http://schemas.microsoft.com/office/drawing/2014/main" id="{ED24014E-AC14-400B-80E1-31AABB42BE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C479774-4004-42D9-B3B7-E4DAAF8D6421}"/>
              </a:ext>
            </a:extLst>
          </p:cNvPr>
          <p:cNvSpPr>
            <a:spLocks noGrp="1"/>
          </p:cNvSpPr>
          <p:nvPr>
            <p:ph type="sldNum" sz="quarter" idx="12"/>
          </p:nvPr>
        </p:nvSpPr>
        <p:spPr/>
        <p:txBody>
          <a:bodyPr/>
          <a:lstStyle/>
          <a:p>
            <a:fld id="{64FE24B4-9CA4-4C2E-A37B-F1DA7317253F}" type="slidenum">
              <a:rPr lang="en-US" smtClean="0"/>
              <a:t>‹#›</a:t>
            </a:fld>
            <a:endParaRPr lang="en-US"/>
          </a:p>
        </p:txBody>
      </p:sp>
    </p:spTree>
    <p:extLst>
      <p:ext uri="{BB962C8B-B14F-4D97-AF65-F5344CB8AC3E}">
        <p14:creationId xmlns:p14="http://schemas.microsoft.com/office/powerpoint/2010/main" val="4189280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C7568-A8FA-4238-951C-A11C474BCF8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CAB34A7-5461-4FDD-A684-72B9874FBD25}"/>
              </a:ext>
            </a:extLst>
          </p:cNvPr>
          <p:cNvSpPr>
            <a:spLocks noGrp="1"/>
          </p:cNvSpPr>
          <p:nvPr>
            <p:ph type="dt" sz="half" idx="10"/>
          </p:nvPr>
        </p:nvSpPr>
        <p:spPr/>
        <p:txBody>
          <a:bodyPr/>
          <a:lstStyle/>
          <a:p>
            <a:fld id="{CCFF0638-5D3E-4331-8980-DB26C9ACEFB2}" type="datetimeFigureOut">
              <a:rPr lang="en-US" smtClean="0"/>
              <a:t>11/26/2020</a:t>
            </a:fld>
            <a:endParaRPr lang="en-US"/>
          </a:p>
        </p:txBody>
      </p:sp>
      <p:sp>
        <p:nvSpPr>
          <p:cNvPr id="4" name="Footer Placeholder 3">
            <a:extLst>
              <a:ext uri="{FF2B5EF4-FFF2-40B4-BE49-F238E27FC236}">
                <a16:creationId xmlns:a16="http://schemas.microsoft.com/office/drawing/2014/main" id="{AFAC5D02-D088-47B1-ACFD-B8EAF79BF70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715868-4D30-40FF-8CE3-1BC1A060B177}"/>
              </a:ext>
            </a:extLst>
          </p:cNvPr>
          <p:cNvSpPr>
            <a:spLocks noGrp="1"/>
          </p:cNvSpPr>
          <p:nvPr>
            <p:ph type="sldNum" sz="quarter" idx="12"/>
          </p:nvPr>
        </p:nvSpPr>
        <p:spPr/>
        <p:txBody>
          <a:bodyPr/>
          <a:lstStyle/>
          <a:p>
            <a:fld id="{64FE24B4-9CA4-4C2E-A37B-F1DA7317253F}" type="slidenum">
              <a:rPr lang="en-US" smtClean="0"/>
              <a:t>‹#›</a:t>
            </a:fld>
            <a:endParaRPr lang="en-US"/>
          </a:p>
        </p:txBody>
      </p:sp>
    </p:spTree>
    <p:extLst>
      <p:ext uri="{BB962C8B-B14F-4D97-AF65-F5344CB8AC3E}">
        <p14:creationId xmlns:p14="http://schemas.microsoft.com/office/powerpoint/2010/main" val="3404925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E46452-9F80-4052-8459-B0753C47F21E}"/>
              </a:ext>
            </a:extLst>
          </p:cNvPr>
          <p:cNvSpPr>
            <a:spLocks noGrp="1"/>
          </p:cNvSpPr>
          <p:nvPr>
            <p:ph type="dt" sz="half" idx="10"/>
          </p:nvPr>
        </p:nvSpPr>
        <p:spPr/>
        <p:txBody>
          <a:bodyPr/>
          <a:lstStyle/>
          <a:p>
            <a:fld id="{CCFF0638-5D3E-4331-8980-DB26C9ACEFB2}" type="datetimeFigureOut">
              <a:rPr lang="en-US" smtClean="0"/>
              <a:t>11/26/2020</a:t>
            </a:fld>
            <a:endParaRPr lang="en-US"/>
          </a:p>
        </p:txBody>
      </p:sp>
      <p:sp>
        <p:nvSpPr>
          <p:cNvPr id="3" name="Footer Placeholder 2">
            <a:extLst>
              <a:ext uri="{FF2B5EF4-FFF2-40B4-BE49-F238E27FC236}">
                <a16:creationId xmlns:a16="http://schemas.microsoft.com/office/drawing/2014/main" id="{B61A2328-546F-438E-8057-D285540158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A6B2E6-8DF2-4C53-B1BC-853BC2C10028}"/>
              </a:ext>
            </a:extLst>
          </p:cNvPr>
          <p:cNvSpPr>
            <a:spLocks noGrp="1"/>
          </p:cNvSpPr>
          <p:nvPr>
            <p:ph type="sldNum" sz="quarter" idx="12"/>
          </p:nvPr>
        </p:nvSpPr>
        <p:spPr/>
        <p:txBody>
          <a:bodyPr/>
          <a:lstStyle/>
          <a:p>
            <a:fld id="{64FE24B4-9CA4-4C2E-A37B-F1DA7317253F}" type="slidenum">
              <a:rPr lang="en-US" smtClean="0"/>
              <a:t>‹#›</a:t>
            </a:fld>
            <a:endParaRPr lang="en-US"/>
          </a:p>
        </p:txBody>
      </p:sp>
    </p:spTree>
    <p:extLst>
      <p:ext uri="{BB962C8B-B14F-4D97-AF65-F5344CB8AC3E}">
        <p14:creationId xmlns:p14="http://schemas.microsoft.com/office/powerpoint/2010/main" val="3554839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7FDA0-551C-4233-A58D-AF1B0B06CF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A438FE-6044-4076-A520-D08CE536C2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3C0D40-74FE-4E63-B6D0-10C2BD86E1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6EA7B6-8533-4D7D-8A64-D26053BF72E2}"/>
              </a:ext>
            </a:extLst>
          </p:cNvPr>
          <p:cNvSpPr>
            <a:spLocks noGrp="1"/>
          </p:cNvSpPr>
          <p:nvPr>
            <p:ph type="dt" sz="half" idx="10"/>
          </p:nvPr>
        </p:nvSpPr>
        <p:spPr/>
        <p:txBody>
          <a:bodyPr/>
          <a:lstStyle/>
          <a:p>
            <a:fld id="{CCFF0638-5D3E-4331-8980-DB26C9ACEFB2}" type="datetimeFigureOut">
              <a:rPr lang="en-US" smtClean="0"/>
              <a:t>11/26/2020</a:t>
            </a:fld>
            <a:endParaRPr lang="en-US"/>
          </a:p>
        </p:txBody>
      </p:sp>
      <p:sp>
        <p:nvSpPr>
          <p:cNvPr id="6" name="Footer Placeholder 5">
            <a:extLst>
              <a:ext uri="{FF2B5EF4-FFF2-40B4-BE49-F238E27FC236}">
                <a16:creationId xmlns:a16="http://schemas.microsoft.com/office/drawing/2014/main" id="{431383BC-45A6-49A1-8903-637154A814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2B56B3-0CE1-4EE8-A429-7A4859DE87CC}"/>
              </a:ext>
            </a:extLst>
          </p:cNvPr>
          <p:cNvSpPr>
            <a:spLocks noGrp="1"/>
          </p:cNvSpPr>
          <p:nvPr>
            <p:ph type="sldNum" sz="quarter" idx="12"/>
          </p:nvPr>
        </p:nvSpPr>
        <p:spPr/>
        <p:txBody>
          <a:bodyPr/>
          <a:lstStyle/>
          <a:p>
            <a:fld id="{64FE24B4-9CA4-4C2E-A37B-F1DA7317253F}" type="slidenum">
              <a:rPr lang="en-US" smtClean="0"/>
              <a:t>‹#›</a:t>
            </a:fld>
            <a:endParaRPr lang="en-US"/>
          </a:p>
        </p:txBody>
      </p:sp>
    </p:spTree>
    <p:extLst>
      <p:ext uri="{BB962C8B-B14F-4D97-AF65-F5344CB8AC3E}">
        <p14:creationId xmlns:p14="http://schemas.microsoft.com/office/powerpoint/2010/main" val="1931177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91B84-7DFC-4A5F-879E-BC7EB8DBDB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F29FA36-1A75-4893-A5BC-A4D306D1EB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12523E-55D3-4ABE-B2D4-61FDA5C3EF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EB8B80-6234-4E5D-A7CA-942CAC892AE1}"/>
              </a:ext>
            </a:extLst>
          </p:cNvPr>
          <p:cNvSpPr>
            <a:spLocks noGrp="1"/>
          </p:cNvSpPr>
          <p:nvPr>
            <p:ph type="dt" sz="half" idx="10"/>
          </p:nvPr>
        </p:nvSpPr>
        <p:spPr/>
        <p:txBody>
          <a:bodyPr/>
          <a:lstStyle/>
          <a:p>
            <a:fld id="{CCFF0638-5D3E-4331-8980-DB26C9ACEFB2}" type="datetimeFigureOut">
              <a:rPr lang="en-US" smtClean="0"/>
              <a:t>11/26/2020</a:t>
            </a:fld>
            <a:endParaRPr lang="en-US"/>
          </a:p>
        </p:txBody>
      </p:sp>
      <p:sp>
        <p:nvSpPr>
          <p:cNvPr id="6" name="Footer Placeholder 5">
            <a:extLst>
              <a:ext uri="{FF2B5EF4-FFF2-40B4-BE49-F238E27FC236}">
                <a16:creationId xmlns:a16="http://schemas.microsoft.com/office/drawing/2014/main" id="{550AE96F-6D9E-4F73-90BD-73DC622485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DC3DC9-F60F-43CD-8AAD-F62AC809E2AF}"/>
              </a:ext>
            </a:extLst>
          </p:cNvPr>
          <p:cNvSpPr>
            <a:spLocks noGrp="1"/>
          </p:cNvSpPr>
          <p:nvPr>
            <p:ph type="sldNum" sz="quarter" idx="12"/>
          </p:nvPr>
        </p:nvSpPr>
        <p:spPr/>
        <p:txBody>
          <a:bodyPr/>
          <a:lstStyle/>
          <a:p>
            <a:fld id="{64FE24B4-9CA4-4C2E-A37B-F1DA7317253F}" type="slidenum">
              <a:rPr lang="en-US" smtClean="0"/>
              <a:t>‹#›</a:t>
            </a:fld>
            <a:endParaRPr lang="en-US"/>
          </a:p>
        </p:txBody>
      </p:sp>
    </p:spTree>
    <p:extLst>
      <p:ext uri="{BB962C8B-B14F-4D97-AF65-F5344CB8AC3E}">
        <p14:creationId xmlns:p14="http://schemas.microsoft.com/office/powerpoint/2010/main" val="4076694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69021C-86F0-41E4-9768-831F362331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35B6FAF-B650-481B-976F-CB4C76C6B4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E4A6D5-E0EE-4CF7-8A19-345C06E227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FF0638-5D3E-4331-8980-DB26C9ACEFB2}" type="datetimeFigureOut">
              <a:rPr lang="en-US" smtClean="0"/>
              <a:t>11/26/2020</a:t>
            </a:fld>
            <a:endParaRPr lang="en-US"/>
          </a:p>
        </p:txBody>
      </p:sp>
      <p:sp>
        <p:nvSpPr>
          <p:cNvPr id="5" name="Footer Placeholder 4">
            <a:extLst>
              <a:ext uri="{FF2B5EF4-FFF2-40B4-BE49-F238E27FC236}">
                <a16:creationId xmlns:a16="http://schemas.microsoft.com/office/drawing/2014/main" id="{65E1ECC2-1EA3-4970-94C3-C9FAE4CBCA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D1C8620-395D-4411-AB35-BF67A04C19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FE24B4-9CA4-4C2E-A37B-F1DA7317253F}" type="slidenum">
              <a:rPr lang="en-US" smtClean="0"/>
              <a:t>‹#›</a:t>
            </a:fld>
            <a:endParaRPr lang="en-US"/>
          </a:p>
        </p:txBody>
      </p:sp>
    </p:spTree>
    <p:extLst>
      <p:ext uri="{BB962C8B-B14F-4D97-AF65-F5344CB8AC3E}">
        <p14:creationId xmlns:p14="http://schemas.microsoft.com/office/powerpoint/2010/main" val="37294235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18" Type="http://schemas.openxmlformats.org/officeDocument/2006/relationships/image" Target="../media/image83.png"/><Relationship Id="rId3" Type="http://schemas.openxmlformats.org/officeDocument/2006/relationships/image" Target="../media/image1.jpg"/><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82.svg"/><Relationship Id="rId2" Type="http://schemas.openxmlformats.org/officeDocument/2006/relationships/notesSlide" Target="../notesSlides/notesSlide71.xml"/><Relationship Id="rId16"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5" Type="http://schemas.openxmlformats.org/officeDocument/2006/relationships/image" Target="../media/image80.svg"/><Relationship Id="rId10" Type="http://schemas.openxmlformats.org/officeDocument/2006/relationships/image" Target="../media/image75.png"/><Relationship Id="rId19" Type="http://schemas.openxmlformats.org/officeDocument/2006/relationships/image" Target="../media/image84.svg"/><Relationship Id="rId4" Type="http://schemas.openxmlformats.org/officeDocument/2006/relationships/image" Target="../media/image49.png"/><Relationship Id="rId9" Type="http://schemas.openxmlformats.org/officeDocument/2006/relationships/image" Target="../media/image74.png"/><Relationship Id="rId14" Type="http://schemas.openxmlformats.org/officeDocument/2006/relationships/image" Target="../media/image79.png"/></Relationships>
</file>

<file path=ppt/slides/_rels/slide101.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jpg"/><Relationship Id="rId7" Type="http://schemas.openxmlformats.org/officeDocument/2006/relationships/diagramColors" Target="../diagrams/colors5.xml"/><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02.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jpg"/><Relationship Id="rId7" Type="http://schemas.openxmlformats.org/officeDocument/2006/relationships/diagramColors" Target="../diagrams/colors6.xml"/><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03.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jpg"/><Relationship Id="rId7" Type="http://schemas.openxmlformats.org/officeDocument/2006/relationships/diagramColors" Target="../diagrams/colors7.xml"/><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04.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1.jpg"/><Relationship Id="rId7" Type="http://schemas.openxmlformats.org/officeDocument/2006/relationships/diagramColors" Target="../diagrams/colors8.xml"/><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 Id="rId9" Type="http://schemas.openxmlformats.org/officeDocument/2006/relationships/image" Target="../media/image49.png"/></Relationships>
</file>

<file path=ppt/slides/_rels/slide10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jpg"/><Relationship Id="rId9" Type="http://schemas.openxmlformats.org/officeDocument/2006/relationships/image" Target="../media/image16.png"/></Relationships>
</file>

<file path=ppt/slides/_rels/slide106.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70.png"/><Relationship Id="rId3" Type="http://schemas.openxmlformats.org/officeDocument/2006/relationships/image" Target="../media/image1.jpg"/><Relationship Id="rId7" Type="http://schemas.openxmlformats.org/officeDocument/2006/relationships/image" Target="../media/image15.png"/><Relationship Id="rId12" Type="http://schemas.openxmlformats.org/officeDocument/2006/relationships/image" Target="../media/image85.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07.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70.png"/><Relationship Id="rId3" Type="http://schemas.openxmlformats.org/officeDocument/2006/relationships/image" Target="../media/image1.jpg"/><Relationship Id="rId7" Type="http://schemas.openxmlformats.org/officeDocument/2006/relationships/image" Target="../media/image15.png"/><Relationship Id="rId12" Type="http://schemas.openxmlformats.org/officeDocument/2006/relationships/image" Target="../media/image85.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86.png"/></Relationships>
</file>

<file path=ppt/slides/_rels/slide108.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1.jpg"/><Relationship Id="rId7" Type="http://schemas.openxmlformats.org/officeDocument/2006/relationships/diagramColors" Target="../diagrams/colors9.xml"/><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109.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70.png"/><Relationship Id="rId3" Type="http://schemas.openxmlformats.org/officeDocument/2006/relationships/image" Target="../media/image1.jpg"/><Relationship Id="rId7" Type="http://schemas.openxmlformats.org/officeDocument/2006/relationships/image" Target="../media/image15.png"/><Relationship Id="rId12" Type="http://schemas.openxmlformats.org/officeDocument/2006/relationships/image" Target="../media/image85.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87.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86.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70.png"/><Relationship Id="rId3" Type="http://schemas.openxmlformats.org/officeDocument/2006/relationships/image" Target="../media/image1.jpg"/><Relationship Id="rId7" Type="http://schemas.openxmlformats.org/officeDocument/2006/relationships/image" Target="../media/image15.png"/><Relationship Id="rId12" Type="http://schemas.openxmlformats.org/officeDocument/2006/relationships/image" Target="../media/image85.png"/><Relationship Id="rId2" Type="http://schemas.openxmlformats.org/officeDocument/2006/relationships/notesSlide" Target="../notesSlides/notesSlide81.xml"/><Relationship Id="rId16"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88.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86.png"/></Relationships>
</file>

<file path=ppt/slides/_rels/slide111.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70.png"/><Relationship Id="rId18" Type="http://schemas.openxmlformats.org/officeDocument/2006/relationships/image" Target="../media/image91.jpeg"/><Relationship Id="rId3" Type="http://schemas.openxmlformats.org/officeDocument/2006/relationships/image" Target="../media/image1.jpg"/><Relationship Id="rId7" Type="http://schemas.openxmlformats.org/officeDocument/2006/relationships/image" Target="../media/image15.png"/><Relationship Id="rId12" Type="http://schemas.openxmlformats.org/officeDocument/2006/relationships/image" Target="../media/image85.png"/><Relationship Id="rId17" Type="http://schemas.openxmlformats.org/officeDocument/2006/relationships/image" Target="../media/image90.png"/><Relationship Id="rId2" Type="http://schemas.openxmlformats.org/officeDocument/2006/relationships/notesSlide" Target="../notesSlides/notesSlide82.xml"/><Relationship Id="rId16" Type="http://schemas.openxmlformats.org/officeDocument/2006/relationships/image" Target="../media/image89.png"/><Relationship Id="rId20"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88.png"/><Relationship Id="rId10" Type="http://schemas.openxmlformats.org/officeDocument/2006/relationships/image" Target="../media/image18.png"/><Relationship Id="rId19" Type="http://schemas.openxmlformats.org/officeDocument/2006/relationships/image" Target="../media/image72.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86.png"/></Relationships>
</file>

<file path=ppt/slides/_rels/slide1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86.png"/><Relationship Id="rId18" Type="http://schemas.openxmlformats.org/officeDocument/2006/relationships/image" Target="../media/image17.png"/><Relationship Id="rId3" Type="http://schemas.openxmlformats.org/officeDocument/2006/relationships/image" Target="../media/image1.jpg"/><Relationship Id="rId21" Type="http://schemas.openxmlformats.org/officeDocument/2006/relationships/image" Target="../media/image92.png"/><Relationship Id="rId7" Type="http://schemas.openxmlformats.org/officeDocument/2006/relationships/image" Target="../media/image15.png"/><Relationship Id="rId12" Type="http://schemas.openxmlformats.org/officeDocument/2006/relationships/image" Target="../media/image70.png"/><Relationship Id="rId17" Type="http://schemas.openxmlformats.org/officeDocument/2006/relationships/image" Target="../media/image91.jpeg"/><Relationship Id="rId2" Type="http://schemas.openxmlformats.org/officeDocument/2006/relationships/notesSlide" Target="../notesSlides/notesSlide84.xml"/><Relationship Id="rId16" Type="http://schemas.openxmlformats.org/officeDocument/2006/relationships/image" Target="../media/image90.png"/><Relationship Id="rId20"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85.png"/><Relationship Id="rId5" Type="http://schemas.openxmlformats.org/officeDocument/2006/relationships/image" Target="../media/image13.png"/><Relationship Id="rId15" Type="http://schemas.openxmlformats.org/officeDocument/2006/relationships/image" Target="../media/image89.png"/><Relationship Id="rId23" Type="http://schemas.openxmlformats.org/officeDocument/2006/relationships/image" Target="../media/image87.png"/><Relationship Id="rId10" Type="http://schemas.openxmlformats.org/officeDocument/2006/relationships/image" Target="../media/image19.png"/><Relationship Id="rId19" Type="http://schemas.openxmlformats.org/officeDocument/2006/relationships/image" Target="../media/image72.png"/><Relationship Id="rId4" Type="http://schemas.openxmlformats.org/officeDocument/2006/relationships/image" Target="../media/image12.png"/><Relationship Id="rId9" Type="http://schemas.openxmlformats.org/officeDocument/2006/relationships/image" Target="../media/image18.png"/><Relationship Id="rId14" Type="http://schemas.openxmlformats.org/officeDocument/2006/relationships/image" Target="../media/image88.png"/><Relationship Id="rId22" Type="http://schemas.openxmlformats.org/officeDocument/2006/relationships/image" Target="../media/image93.png"/></Relationships>
</file>

<file path=ppt/slides/_rels/slide1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openxmlformats.org/officeDocument/2006/relationships/hyperlink" Target="https://directpoll.com/r?XDbzPBdEt8j1rJGCwV5lN2l3lHkpf1nMl6W5V8L1au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jp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2.pn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jp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2.pn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png"/></Relationships>
</file>

<file path=ppt/slides/_rels/slide2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jpg"/><Relationship Id="rId9"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s://docs.microsoft.com/en-us/azure/networking/networking-overview" TargetMode="External"/><Relationship Id="rId7" Type="http://schemas.openxmlformats.org/officeDocument/2006/relationships/hyperlink" Target="https://aws.amazon.com/products/networking/"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hyperlink" Target="https://cloud.google.com/products/networking#tab1" TargetMode="External"/><Relationship Id="rId4" Type="http://schemas.openxmlformats.org/officeDocument/2006/relationships/image" Target="../media/image26.png"/><Relationship Id="rId9" Type="http://schemas.openxmlformats.org/officeDocument/2006/relationships/image" Target="../media/image1.jpg"/></Relationships>
</file>

<file path=ppt/slides/_rels/slide4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s://docs.microsoft.com/en-us/azure/storage/" TargetMode="External"/><Relationship Id="rId7" Type="http://schemas.openxmlformats.org/officeDocument/2006/relationships/hyperlink" Target="https://aws.amazon.com/products/storage/"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hyperlink" Target="https://cloud.google.com/storage" TargetMode="External"/><Relationship Id="rId4" Type="http://schemas.openxmlformats.org/officeDocument/2006/relationships/image" Target="../media/image26.png"/><Relationship Id="rId9" Type="http://schemas.openxmlformats.org/officeDocument/2006/relationships/image" Target="../media/image1.jpg"/></Relationships>
</file>

<file path=ppt/slides/_rels/slide45.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jpg"/><Relationship Id="rId7" Type="http://schemas.openxmlformats.org/officeDocument/2006/relationships/diagramLayout" Target="../diagrams/layout1.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32.png"/><Relationship Id="rId10" Type="http://schemas.microsoft.com/office/2007/relationships/diagramDrawing" Target="../diagrams/drawing1.xml"/><Relationship Id="rId4" Type="http://schemas.openxmlformats.org/officeDocument/2006/relationships/hyperlink" Target="https://portal.azure.com/#home" TargetMode="External"/><Relationship Id="rId9" Type="http://schemas.openxmlformats.org/officeDocument/2006/relationships/diagramColors" Target="../diagrams/colors1.xml"/></Relationships>
</file>

<file path=ppt/slides/_rels/slide46.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1.jpg"/><Relationship Id="rId7" Type="http://schemas.openxmlformats.org/officeDocument/2006/relationships/diagramLayout" Target="../diagrams/layout2.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Data" Target="../diagrams/data2.xml"/><Relationship Id="rId5" Type="http://schemas.openxmlformats.org/officeDocument/2006/relationships/image" Target="../media/image32.png"/><Relationship Id="rId10" Type="http://schemas.microsoft.com/office/2007/relationships/diagramDrawing" Target="../diagrams/drawing2.xml"/><Relationship Id="rId4" Type="http://schemas.openxmlformats.org/officeDocument/2006/relationships/hyperlink" Target="https://portal.azure.com/#home" TargetMode="External"/><Relationship Id="rId9" Type="http://schemas.openxmlformats.org/officeDocument/2006/relationships/diagramColors" Target="../diagrams/colors2.xml"/></Relationships>
</file>

<file path=ppt/slides/_rels/slide4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jpg"/><Relationship Id="rId7" Type="http://schemas.openxmlformats.org/officeDocument/2006/relationships/diagramColors" Target="../diagrams/colors3.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4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dev.azure.com/artsquareio/"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azure.microsoft.com/en-us/pricing/calculator/"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hyperlink" Target="https://calculator.aws/#/addService"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docs.microsoft.com/en-us/assessments/"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61.xml.rels><?xml version="1.0" encoding="UTF-8" standalone="yes"?>
<Relationships xmlns="http://schemas.openxmlformats.org/package/2006/relationships"><Relationship Id="rId3" Type="http://schemas.openxmlformats.org/officeDocument/2006/relationships/hyperlink" Target="https://aws.amazon.com/application-discovery/"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6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directpoll.com/r?XDbzPBdEt8j1rJvCmO7D4F1KSD6YOd1g6fLlwa3cA"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6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en.wikipedia.org/wiki/DevOps"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57.png"/></Relationships>
</file>

<file path=ppt/slides/_rels/slide8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59.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hyperlink" Target="https://directpoll.com/r?XDbzPBdEt8j1rJ2P86CoKqpyDaTvl0O3T2i8JxQzX" TargetMode="External"/><Relationship Id="rId4" Type="http://schemas.openxmlformats.org/officeDocument/2006/relationships/image" Target="../media/image67.png"/></Relationships>
</file>

<file path=ppt/slides/_rels/slide9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jpg"/><Relationship Id="rId7" Type="http://schemas.openxmlformats.org/officeDocument/2006/relationships/diagramColors" Target="../diagrams/colors4.xm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49.png"/></Relationships>
</file>

<file path=ppt/slides/_rels/slide99.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69.jpe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68.png"/><Relationship Id="rId4" Type="http://schemas.openxmlformats.org/officeDocument/2006/relationships/hyperlink" Target="https://directpoll.com/r?XDbzPBdEt8j1rJ2P86CoKqpyDaTvl0O3T2i8JxQzX"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81A566-63E7-4C73-9D32-CF26B45D71C4}"/>
              </a:ext>
            </a:extLst>
          </p:cNvPr>
          <p:cNvSpPr>
            <a:spLocks noGrp="1"/>
          </p:cNvSpPr>
          <p:nvPr>
            <p:ph type="ctrTitle"/>
          </p:nvPr>
        </p:nvSpPr>
        <p:spPr>
          <a:xfrm>
            <a:off x="970908" y="1220919"/>
            <a:ext cx="5425781" cy="2387600"/>
          </a:xfrm>
        </p:spPr>
        <p:txBody>
          <a:bodyPr>
            <a:normAutofit/>
          </a:bodyPr>
          <a:lstStyle/>
          <a:p>
            <a:pPr algn="l"/>
            <a:r>
              <a:rPr lang="en-US"/>
              <a:t>Introduzione al cloud computing</a:t>
            </a:r>
          </a:p>
        </p:txBody>
      </p:sp>
      <p:sp>
        <p:nvSpPr>
          <p:cNvPr id="14" name="Freeform: Shape 13">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Oval 15">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Block Arc 17">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eeform: Shape 19">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22" name="Straight Connector 21">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4" name="Freeform: Shape 23">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6" name="Arc 25">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company name&#10;&#10;Description automatically generated">
            <a:extLst>
              <a:ext uri="{FF2B5EF4-FFF2-40B4-BE49-F238E27FC236}">
                <a16:creationId xmlns:a16="http://schemas.microsoft.com/office/drawing/2014/main" id="{80A47F7E-8246-4619-8D8A-E833EFE852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5902" y="5923149"/>
            <a:ext cx="2209761" cy="567298"/>
          </a:xfrm>
          <a:prstGeom prst="rect">
            <a:avLst/>
          </a:prstGeom>
        </p:spPr>
      </p:pic>
    </p:spTree>
    <p:extLst>
      <p:ext uri="{BB962C8B-B14F-4D97-AF65-F5344CB8AC3E}">
        <p14:creationId xmlns:p14="http://schemas.microsoft.com/office/powerpoint/2010/main" val="902537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11">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a:xfrm>
            <a:off x="1171074" y="1396686"/>
            <a:ext cx="3240506" cy="4064628"/>
          </a:xfrm>
        </p:spPr>
        <p:txBody>
          <a:bodyPr>
            <a:normAutofit/>
          </a:bodyPr>
          <a:lstStyle/>
          <a:p>
            <a:pPr algn="ctr"/>
            <a:r>
              <a:rPr lang="en-US" dirty="0">
                <a:solidFill>
                  <a:srgbClr val="FFFFFF"/>
                </a:solidFill>
              </a:rPr>
              <a:t>Cloud</a:t>
            </a:r>
            <a:br>
              <a:rPr lang="en-US" dirty="0">
                <a:solidFill>
                  <a:srgbClr val="FFFFFF"/>
                </a:solidFill>
              </a:rPr>
            </a:br>
            <a:r>
              <a:rPr lang="en-US" dirty="0">
                <a:solidFill>
                  <a:srgbClr val="FFFFFF"/>
                </a:solidFill>
              </a:rPr>
              <a:t> Computing	</a:t>
            </a:r>
          </a:p>
        </p:txBody>
      </p:sp>
      <p:sp>
        <p:nvSpPr>
          <p:cNvPr id="22" name="Arc 13">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 name="Oval 15">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704C33E-0181-416C-B420-C176DC2A862B}"/>
              </a:ext>
            </a:extLst>
          </p:cNvPr>
          <p:cNvSpPr>
            <a:spLocks noGrp="1"/>
          </p:cNvSpPr>
          <p:nvPr>
            <p:ph idx="1"/>
          </p:nvPr>
        </p:nvSpPr>
        <p:spPr>
          <a:xfrm>
            <a:off x="5370153" y="1526033"/>
            <a:ext cx="5536397" cy="3935281"/>
          </a:xfrm>
        </p:spPr>
        <p:txBody>
          <a:bodyPr>
            <a:normAutofit lnSpcReduction="10000"/>
          </a:bodyPr>
          <a:lstStyle/>
          <a:p>
            <a:r>
              <a:rPr lang="en-US" dirty="0" err="1"/>
              <a:t>Impatti</a:t>
            </a:r>
            <a:r>
              <a:rPr lang="en-US" dirty="0"/>
              <a:t> sui </a:t>
            </a:r>
            <a:r>
              <a:rPr lang="en-US" dirty="0" err="1"/>
              <a:t>sistemi</a:t>
            </a:r>
            <a:r>
              <a:rPr lang="en-US" dirty="0"/>
              <a:t> IT</a:t>
            </a:r>
          </a:p>
          <a:p>
            <a:pPr lvl="1"/>
            <a:r>
              <a:rPr lang="en-US" dirty="0" err="1"/>
              <a:t>Costi</a:t>
            </a:r>
            <a:endParaRPr lang="en-US" dirty="0"/>
          </a:p>
          <a:p>
            <a:pPr lvl="1"/>
            <a:r>
              <a:rPr lang="en-US" dirty="0" err="1"/>
              <a:t>Scalabilità</a:t>
            </a:r>
            <a:endParaRPr lang="en-US" dirty="0"/>
          </a:p>
          <a:p>
            <a:pPr lvl="1"/>
            <a:r>
              <a:rPr lang="en-US" dirty="0" err="1"/>
              <a:t>Affidabilità</a:t>
            </a:r>
            <a:endParaRPr lang="en-US" dirty="0"/>
          </a:p>
          <a:p>
            <a:pPr lvl="1"/>
            <a:r>
              <a:rPr lang="en-US" dirty="0" err="1"/>
              <a:t>Disponibilità</a:t>
            </a:r>
            <a:endParaRPr lang="en-US" dirty="0"/>
          </a:p>
          <a:p>
            <a:pPr lvl="1"/>
            <a:endParaRPr lang="en-US" dirty="0"/>
          </a:p>
          <a:p>
            <a:pPr lvl="1"/>
            <a:endParaRPr lang="en-US" sz="2800" u="sng" dirty="0"/>
          </a:p>
          <a:p>
            <a:pPr lvl="1"/>
            <a:r>
              <a:rPr lang="en-US" sz="2800" u="sng" dirty="0" err="1"/>
              <a:t>Tecnologia</a:t>
            </a:r>
            <a:endParaRPr lang="en-US" sz="2800" u="sng" dirty="0"/>
          </a:p>
          <a:p>
            <a:pPr lvl="1"/>
            <a:r>
              <a:rPr lang="en-US" sz="2800" u="sng" dirty="0" err="1"/>
              <a:t>Persone</a:t>
            </a:r>
            <a:r>
              <a:rPr lang="en-US" sz="2800" u="sng" dirty="0"/>
              <a:t>/skill</a:t>
            </a:r>
          </a:p>
          <a:p>
            <a:pPr lvl="1"/>
            <a:r>
              <a:rPr lang="en-US" sz="2800" u="sng" dirty="0" err="1"/>
              <a:t>Processi</a:t>
            </a:r>
            <a:endParaRPr lang="en-US" sz="2800" u="sng" dirty="0"/>
          </a:p>
          <a:p>
            <a:pPr lvl="1"/>
            <a:endParaRPr lang="en-US" dirty="0"/>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spTree>
    <p:extLst>
      <p:ext uri="{BB962C8B-B14F-4D97-AF65-F5344CB8AC3E}">
        <p14:creationId xmlns:p14="http://schemas.microsoft.com/office/powerpoint/2010/main" val="1292335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pic>
        <p:nvPicPr>
          <p:cNvPr id="11" name="Picture 10">
            <a:extLst>
              <a:ext uri="{FF2B5EF4-FFF2-40B4-BE49-F238E27FC236}">
                <a16:creationId xmlns:a16="http://schemas.microsoft.com/office/drawing/2014/main" id="{A8921931-C0A8-418F-BA97-CD6CDC74CF74}"/>
              </a:ext>
            </a:extLst>
          </p:cNvPr>
          <p:cNvPicPr>
            <a:picLocks noChangeAspect="1"/>
          </p:cNvPicPr>
          <p:nvPr/>
        </p:nvPicPr>
        <p:blipFill>
          <a:blip r:embed="rId4"/>
          <a:stretch>
            <a:fillRect/>
          </a:stretch>
        </p:blipFill>
        <p:spPr>
          <a:xfrm>
            <a:off x="10402138" y="0"/>
            <a:ext cx="1200318" cy="523948"/>
          </a:xfrm>
          <a:prstGeom prst="rect">
            <a:avLst/>
          </a:prstGeom>
        </p:spPr>
      </p:pic>
      <p:sp>
        <p:nvSpPr>
          <p:cNvPr id="4" name="Rectangle 3">
            <a:extLst>
              <a:ext uri="{FF2B5EF4-FFF2-40B4-BE49-F238E27FC236}">
                <a16:creationId xmlns:a16="http://schemas.microsoft.com/office/drawing/2014/main" id="{828FBA89-ECDE-4A4D-8641-430C45844FA1}"/>
              </a:ext>
            </a:extLst>
          </p:cNvPr>
          <p:cNvSpPr/>
          <p:nvPr/>
        </p:nvSpPr>
        <p:spPr>
          <a:xfrm>
            <a:off x="589544" y="629265"/>
            <a:ext cx="11140340" cy="535858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t" anchorCtr="0"/>
          <a:lstStyle/>
          <a:p>
            <a:pPr algn="ctr"/>
            <a:r>
              <a:rPr lang="en-US" sz="3200" dirty="0"/>
              <a:t>SCOPE</a:t>
            </a:r>
            <a:endParaRPr lang="en-US" dirty="0"/>
          </a:p>
        </p:txBody>
      </p:sp>
      <p:sp>
        <p:nvSpPr>
          <p:cNvPr id="6" name="Rectangle 5">
            <a:extLst>
              <a:ext uri="{FF2B5EF4-FFF2-40B4-BE49-F238E27FC236}">
                <a16:creationId xmlns:a16="http://schemas.microsoft.com/office/drawing/2014/main" id="{06ABC1A1-78AD-4895-82E6-1353929AE3CE}"/>
              </a:ext>
            </a:extLst>
          </p:cNvPr>
          <p:cNvSpPr/>
          <p:nvPr/>
        </p:nvSpPr>
        <p:spPr>
          <a:xfrm>
            <a:off x="786582" y="1356852"/>
            <a:ext cx="3372464" cy="3932903"/>
          </a:xfrm>
          <a:prstGeom prst="rect">
            <a:avLst/>
          </a:prstGeom>
        </p:spPr>
        <p:style>
          <a:lnRef idx="0">
            <a:schemeClr val="accent2"/>
          </a:lnRef>
          <a:fillRef idx="3">
            <a:schemeClr val="accent2"/>
          </a:fillRef>
          <a:effectRef idx="3">
            <a:schemeClr val="accent2"/>
          </a:effectRef>
          <a:fontRef idx="minor">
            <a:schemeClr val="lt1"/>
          </a:fontRef>
        </p:style>
        <p:txBody>
          <a:bodyPr rtlCol="0" anchor="t" anchorCtr="0"/>
          <a:lstStyle/>
          <a:p>
            <a:pPr algn="ctr"/>
            <a:r>
              <a:rPr lang="en-US" dirty="0"/>
              <a:t>Subscription A</a:t>
            </a:r>
          </a:p>
        </p:txBody>
      </p:sp>
      <p:sp>
        <p:nvSpPr>
          <p:cNvPr id="7" name="Rectangle 6">
            <a:extLst>
              <a:ext uri="{FF2B5EF4-FFF2-40B4-BE49-F238E27FC236}">
                <a16:creationId xmlns:a16="http://schemas.microsoft.com/office/drawing/2014/main" id="{7E3991E0-1FFC-41E3-A63D-A6718AE7912F}"/>
              </a:ext>
            </a:extLst>
          </p:cNvPr>
          <p:cNvSpPr/>
          <p:nvPr/>
        </p:nvSpPr>
        <p:spPr>
          <a:xfrm>
            <a:off x="4356084" y="1356852"/>
            <a:ext cx="3372464" cy="3932903"/>
          </a:xfrm>
          <a:prstGeom prst="rect">
            <a:avLst/>
          </a:prstGeom>
        </p:spPr>
        <p:style>
          <a:lnRef idx="0">
            <a:schemeClr val="accent2"/>
          </a:lnRef>
          <a:fillRef idx="3">
            <a:schemeClr val="accent2"/>
          </a:fillRef>
          <a:effectRef idx="3">
            <a:schemeClr val="accent2"/>
          </a:effectRef>
          <a:fontRef idx="minor">
            <a:schemeClr val="lt1"/>
          </a:fontRef>
        </p:style>
        <p:txBody>
          <a:bodyPr rtlCol="0" anchor="t" anchorCtr="0"/>
          <a:lstStyle/>
          <a:p>
            <a:pPr algn="ctr"/>
            <a:r>
              <a:rPr lang="en-US" dirty="0"/>
              <a:t>Subscription B</a:t>
            </a:r>
          </a:p>
        </p:txBody>
      </p:sp>
      <p:sp>
        <p:nvSpPr>
          <p:cNvPr id="8" name="Rectangle 7">
            <a:extLst>
              <a:ext uri="{FF2B5EF4-FFF2-40B4-BE49-F238E27FC236}">
                <a16:creationId xmlns:a16="http://schemas.microsoft.com/office/drawing/2014/main" id="{8624660C-1F6B-4198-BD68-99B98B10E3BF}"/>
              </a:ext>
            </a:extLst>
          </p:cNvPr>
          <p:cNvSpPr/>
          <p:nvPr/>
        </p:nvSpPr>
        <p:spPr>
          <a:xfrm>
            <a:off x="7974353" y="1356852"/>
            <a:ext cx="3628103" cy="3932903"/>
          </a:xfrm>
          <a:prstGeom prst="rect">
            <a:avLst/>
          </a:prstGeom>
        </p:spPr>
        <p:style>
          <a:lnRef idx="0">
            <a:schemeClr val="accent2"/>
          </a:lnRef>
          <a:fillRef idx="3">
            <a:schemeClr val="accent2"/>
          </a:fillRef>
          <a:effectRef idx="3">
            <a:schemeClr val="accent2"/>
          </a:effectRef>
          <a:fontRef idx="minor">
            <a:schemeClr val="lt1"/>
          </a:fontRef>
        </p:style>
        <p:txBody>
          <a:bodyPr rtlCol="0" anchor="t" anchorCtr="0"/>
          <a:lstStyle/>
          <a:p>
            <a:pPr algn="ctr"/>
            <a:r>
              <a:rPr lang="en-US" dirty="0"/>
              <a:t>Subscription C</a:t>
            </a:r>
          </a:p>
        </p:txBody>
      </p:sp>
      <p:sp>
        <p:nvSpPr>
          <p:cNvPr id="17" name="Rectangle 16">
            <a:extLst>
              <a:ext uri="{FF2B5EF4-FFF2-40B4-BE49-F238E27FC236}">
                <a16:creationId xmlns:a16="http://schemas.microsoft.com/office/drawing/2014/main" id="{B5FF7F48-2BC3-415C-8A0A-DF16E66DDB19}"/>
              </a:ext>
            </a:extLst>
          </p:cNvPr>
          <p:cNvSpPr/>
          <p:nvPr/>
        </p:nvSpPr>
        <p:spPr>
          <a:xfrm>
            <a:off x="8335299" y="1799303"/>
            <a:ext cx="2344992" cy="1912374"/>
          </a:xfrm>
          <a:prstGeom prst="rect">
            <a:avLst/>
          </a:prstGeom>
        </p:spPr>
        <p:style>
          <a:lnRef idx="0">
            <a:schemeClr val="accent3"/>
          </a:lnRef>
          <a:fillRef idx="3">
            <a:schemeClr val="accent3"/>
          </a:fillRef>
          <a:effectRef idx="3">
            <a:schemeClr val="accent3"/>
          </a:effectRef>
          <a:fontRef idx="minor">
            <a:schemeClr val="lt1"/>
          </a:fontRef>
        </p:style>
        <p:txBody>
          <a:bodyPr rtlCol="0" anchor="t" anchorCtr="0"/>
          <a:lstStyle/>
          <a:p>
            <a:pPr algn="ctr"/>
            <a:r>
              <a:rPr lang="en-US" dirty="0"/>
              <a:t>Resource group</a:t>
            </a:r>
          </a:p>
        </p:txBody>
      </p:sp>
      <p:pic>
        <p:nvPicPr>
          <p:cNvPr id="39" name="Graphic 60">
            <a:extLst>
              <a:ext uri="{FF2B5EF4-FFF2-40B4-BE49-F238E27FC236}">
                <a16:creationId xmlns:a16="http://schemas.microsoft.com/office/drawing/2014/main" id="{9811AD71-23C5-48F9-B9B3-CBD7449D6B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5862" y="225512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Graphic 53">
            <a:extLst>
              <a:ext uri="{FF2B5EF4-FFF2-40B4-BE49-F238E27FC236}">
                <a16:creationId xmlns:a16="http://schemas.microsoft.com/office/drawing/2014/main" id="{71121CFF-AEA5-4B95-BB2E-5DD34D04DF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75408" y="227706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Rectangle 52">
            <a:extLst>
              <a:ext uri="{FF2B5EF4-FFF2-40B4-BE49-F238E27FC236}">
                <a16:creationId xmlns:a16="http://schemas.microsoft.com/office/drawing/2014/main" id="{2AA12C46-ECA9-4DB7-B706-39F826F5911E}"/>
              </a:ext>
            </a:extLst>
          </p:cNvPr>
          <p:cNvSpPr/>
          <p:nvPr/>
        </p:nvSpPr>
        <p:spPr>
          <a:xfrm>
            <a:off x="4869820" y="1881496"/>
            <a:ext cx="2344992" cy="1244476"/>
          </a:xfrm>
          <a:prstGeom prst="rect">
            <a:avLst/>
          </a:prstGeom>
          <a:ln/>
        </p:spPr>
        <p:style>
          <a:lnRef idx="0">
            <a:schemeClr val="accent3"/>
          </a:lnRef>
          <a:fillRef idx="3">
            <a:schemeClr val="accent3"/>
          </a:fillRef>
          <a:effectRef idx="3">
            <a:schemeClr val="accent3"/>
          </a:effectRef>
          <a:fontRef idx="minor">
            <a:schemeClr val="lt1"/>
          </a:fontRef>
        </p:style>
        <p:txBody>
          <a:bodyPr rtlCol="0" anchor="t" anchorCtr="0"/>
          <a:lstStyle/>
          <a:p>
            <a:pPr algn="ctr"/>
            <a:r>
              <a:rPr lang="en-US" sz="1600" dirty="0"/>
              <a:t>Resource group</a:t>
            </a:r>
          </a:p>
        </p:txBody>
      </p:sp>
      <p:pic>
        <p:nvPicPr>
          <p:cNvPr id="57" name="Graphic 13">
            <a:extLst>
              <a:ext uri="{FF2B5EF4-FFF2-40B4-BE49-F238E27FC236}">
                <a16:creationId xmlns:a16="http://schemas.microsoft.com/office/drawing/2014/main" id="{6FEEF6F6-10D8-48FA-8424-674B1FD003B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85116" y="226886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Graphic 63">
            <a:extLst>
              <a:ext uri="{FF2B5EF4-FFF2-40B4-BE49-F238E27FC236}">
                <a16:creationId xmlns:a16="http://schemas.microsoft.com/office/drawing/2014/main" id="{421CE131-F07A-4291-A346-F38D6A67946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9155" y="227706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Rectangle 68">
            <a:extLst>
              <a:ext uri="{FF2B5EF4-FFF2-40B4-BE49-F238E27FC236}">
                <a16:creationId xmlns:a16="http://schemas.microsoft.com/office/drawing/2014/main" id="{FD83E5FD-8309-45E2-9F50-F4A86F0876CD}"/>
              </a:ext>
            </a:extLst>
          </p:cNvPr>
          <p:cNvSpPr/>
          <p:nvPr/>
        </p:nvSpPr>
        <p:spPr>
          <a:xfrm>
            <a:off x="1324983" y="3844618"/>
            <a:ext cx="2204798" cy="1145734"/>
          </a:xfrm>
          <a:prstGeom prst="rect">
            <a:avLst/>
          </a:prstGeom>
          <a:ln/>
        </p:spPr>
        <p:style>
          <a:lnRef idx="0">
            <a:schemeClr val="accent3"/>
          </a:lnRef>
          <a:fillRef idx="3">
            <a:schemeClr val="accent3"/>
          </a:fillRef>
          <a:effectRef idx="3">
            <a:schemeClr val="accent3"/>
          </a:effectRef>
          <a:fontRef idx="minor">
            <a:schemeClr val="lt1"/>
          </a:fontRef>
        </p:style>
        <p:txBody>
          <a:bodyPr rtlCol="0" anchor="t" anchorCtr="0"/>
          <a:lstStyle/>
          <a:p>
            <a:pPr algn="ctr"/>
            <a:r>
              <a:rPr lang="en-US" dirty="0"/>
              <a:t>Resource group</a:t>
            </a:r>
          </a:p>
        </p:txBody>
      </p:sp>
      <p:pic>
        <p:nvPicPr>
          <p:cNvPr id="84" name="Graphic 25">
            <a:extLst>
              <a:ext uri="{FF2B5EF4-FFF2-40B4-BE49-F238E27FC236}">
                <a16:creationId xmlns:a16="http://schemas.microsoft.com/office/drawing/2014/main" id="{E12D81C4-0FF4-4E17-BA76-A7FEA25920A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03071" y="42881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Graphic 8">
            <a:extLst>
              <a:ext uri="{FF2B5EF4-FFF2-40B4-BE49-F238E27FC236}">
                <a16:creationId xmlns:a16="http://schemas.microsoft.com/office/drawing/2014/main" id="{16CBD152-9E63-40A5-B63A-71E67063C26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27382" y="42881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Graphic 27">
            <a:extLst>
              <a:ext uri="{FF2B5EF4-FFF2-40B4-BE49-F238E27FC236}">
                <a16:creationId xmlns:a16="http://schemas.microsoft.com/office/drawing/2014/main" id="{5A100158-2408-429A-8E80-11854DB97BE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65899" y="42791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Graphic 30">
            <a:extLst>
              <a:ext uri="{FF2B5EF4-FFF2-40B4-BE49-F238E27FC236}">
                <a16:creationId xmlns:a16="http://schemas.microsoft.com/office/drawing/2014/main" id="{4CF1C915-69C8-47FA-81B3-CC91D5AD43D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12158" y="42971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Rectangle 98">
            <a:extLst>
              <a:ext uri="{FF2B5EF4-FFF2-40B4-BE49-F238E27FC236}">
                <a16:creationId xmlns:a16="http://schemas.microsoft.com/office/drawing/2014/main" id="{491B72BC-763E-4ACE-8751-8104649138EC}"/>
              </a:ext>
            </a:extLst>
          </p:cNvPr>
          <p:cNvSpPr/>
          <p:nvPr/>
        </p:nvSpPr>
        <p:spPr>
          <a:xfrm>
            <a:off x="1309235" y="2153194"/>
            <a:ext cx="2049312" cy="1145734"/>
          </a:xfrm>
          <a:prstGeom prst="rect">
            <a:avLst/>
          </a:prstGeom>
          <a:ln/>
        </p:spPr>
        <p:style>
          <a:lnRef idx="0">
            <a:schemeClr val="accent3"/>
          </a:lnRef>
          <a:fillRef idx="3">
            <a:schemeClr val="accent3"/>
          </a:fillRef>
          <a:effectRef idx="3">
            <a:schemeClr val="accent3"/>
          </a:effectRef>
          <a:fontRef idx="minor">
            <a:schemeClr val="lt1"/>
          </a:fontRef>
        </p:style>
        <p:txBody>
          <a:bodyPr rtlCol="0" anchor="t" anchorCtr="0"/>
          <a:lstStyle/>
          <a:p>
            <a:pPr algn="ctr"/>
            <a:r>
              <a:rPr lang="en-US" sz="1600" dirty="0"/>
              <a:t>Resource group</a:t>
            </a:r>
          </a:p>
        </p:txBody>
      </p:sp>
      <p:sp>
        <p:nvSpPr>
          <p:cNvPr id="101" name="Rectangle 100">
            <a:extLst>
              <a:ext uri="{FF2B5EF4-FFF2-40B4-BE49-F238E27FC236}">
                <a16:creationId xmlns:a16="http://schemas.microsoft.com/office/drawing/2014/main" id="{FC6617CA-47D9-44C1-A7CA-FF61D883AB5B}"/>
              </a:ext>
            </a:extLst>
          </p:cNvPr>
          <p:cNvSpPr/>
          <p:nvPr/>
        </p:nvSpPr>
        <p:spPr>
          <a:xfrm>
            <a:off x="1461635" y="2305594"/>
            <a:ext cx="2049312" cy="1145734"/>
          </a:xfrm>
          <a:prstGeom prst="rect">
            <a:avLst/>
          </a:prstGeom>
          <a:ln/>
        </p:spPr>
        <p:style>
          <a:lnRef idx="0">
            <a:schemeClr val="accent3"/>
          </a:lnRef>
          <a:fillRef idx="3">
            <a:schemeClr val="accent3"/>
          </a:fillRef>
          <a:effectRef idx="3">
            <a:schemeClr val="accent3"/>
          </a:effectRef>
          <a:fontRef idx="minor">
            <a:schemeClr val="lt1"/>
          </a:fontRef>
        </p:style>
        <p:txBody>
          <a:bodyPr rtlCol="0" anchor="t" anchorCtr="0"/>
          <a:lstStyle/>
          <a:p>
            <a:pPr algn="ctr"/>
            <a:r>
              <a:rPr lang="en-US" sz="1600" dirty="0"/>
              <a:t>Resource group</a:t>
            </a:r>
          </a:p>
        </p:txBody>
      </p:sp>
      <p:pic>
        <p:nvPicPr>
          <p:cNvPr id="31" name="Graphic 60">
            <a:extLst>
              <a:ext uri="{FF2B5EF4-FFF2-40B4-BE49-F238E27FC236}">
                <a16:creationId xmlns:a16="http://schemas.microsoft.com/office/drawing/2014/main" id="{47334A3D-C790-4214-BADA-C0ABCDBE86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2979" y="2652063"/>
            <a:ext cx="399552" cy="43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Graphic 60">
            <a:extLst>
              <a:ext uri="{FF2B5EF4-FFF2-40B4-BE49-F238E27FC236}">
                <a16:creationId xmlns:a16="http://schemas.microsoft.com/office/drawing/2014/main" id="{2FE44A8B-7CED-4583-88C6-5A27F83CFE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2223" y="2649198"/>
            <a:ext cx="354933" cy="43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Graphic 63">
            <a:extLst>
              <a:ext uri="{FF2B5EF4-FFF2-40B4-BE49-F238E27FC236}">
                <a16:creationId xmlns:a16="http://schemas.microsoft.com/office/drawing/2014/main" id="{5C431CC2-D2A3-4B92-911C-AC631F2D60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3972" y="2652063"/>
            <a:ext cx="399552" cy="43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 name="Graphic 9">
            <a:extLst>
              <a:ext uri="{FF2B5EF4-FFF2-40B4-BE49-F238E27FC236}">
                <a16:creationId xmlns:a16="http://schemas.microsoft.com/office/drawing/2014/main" id="{7FEDBDB2-4691-4310-A955-216EB89AE67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08524" y="225512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 name="Rectangle 104">
            <a:extLst>
              <a:ext uri="{FF2B5EF4-FFF2-40B4-BE49-F238E27FC236}">
                <a16:creationId xmlns:a16="http://schemas.microsoft.com/office/drawing/2014/main" id="{BBEF16F5-FF27-4885-AB57-5C54E0AA03CE}"/>
              </a:ext>
            </a:extLst>
          </p:cNvPr>
          <p:cNvSpPr/>
          <p:nvPr/>
        </p:nvSpPr>
        <p:spPr>
          <a:xfrm>
            <a:off x="4939917" y="3473542"/>
            <a:ext cx="2204798" cy="1145734"/>
          </a:xfrm>
          <a:prstGeom prst="rect">
            <a:avLst/>
          </a:prstGeom>
          <a:ln/>
        </p:spPr>
        <p:style>
          <a:lnRef idx="0">
            <a:schemeClr val="accent3"/>
          </a:lnRef>
          <a:fillRef idx="3">
            <a:schemeClr val="accent3"/>
          </a:fillRef>
          <a:effectRef idx="3">
            <a:schemeClr val="accent3"/>
          </a:effectRef>
          <a:fontRef idx="minor">
            <a:schemeClr val="lt1"/>
          </a:fontRef>
        </p:style>
        <p:txBody>
          <a:bodyPr rtlCol="0" anchor="t" anchorCtr="0"/>
          <a:lstStyle/>
          <a:p>
            <a:pPr algn="ctr"/>
            <a:r>
              <a:rPr lang="en-US" dirty="0"/>
              <a:t>Resource group</a:t>
            </a:r>
          </a:p>
        </p:txBody>
      </p:sp>
      <p:pic>
        <p:nvPicPr>
          <p:cNvPr id="107" name="Graphic 13">
            <a:extLst>
              <a:ext uri="{FF2B5EF4-FFF2-40B4-BE49-F238E27FC236}">
                <a16:creationId xmlns:a16="http://schemas.microsoft.com/office/drawing/2014/main" id="{61553554-0076-47A9-AE52-C54CA01A76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64954" y="225512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 name="Rectangle 112">
            <a:extLst>
              <a:ext uri="{FF2B5EF4-FFF2-40B4-BE49-F238E27FC236}">
                <a16:creationId xmlns:a16="http://schemas.microsoft.com/office/drawing/2014/main" id="{0A511D43-8F6C-4A84-BA25-284F4CBA11E1}"/>
              </a:ext>
            </a:extLst>
          </p:cNvPr>
          <p:cNvSpPr/>
          <p:nvPr/>
        </p:nvSpPr>
        <p:spPr>
          <a:xfrm>
            <a:off x="5092317" y="3625942"/>
            <a:ext cx="2204798" cy="1145734"/>
          </a:xfrm>
          <a:prstGeom prst="rect">
            <a:avLst/>
          </a:prstGeom>
          <a:ln/>
        </p:spPr>
        <p:style>
          <a:lnRef idx="0">
            <a:schemeClr val="accent3"/>
          </a:lnRef>
          <a:fillRef idx="3">
            <a:schemeClr val="accent3"/>
          </a:fillRef>
          <a:effectRef idx="3">
            <a:schemeClr val="accent3"/>
          </a:effectRef>
          <a:fontRef idx="minor">
            <a:schemeClr val="lt1"/>
          </a:fontRef>
        </p:style>
        <p:txBody>
          <a:bodyPr rtlCol="0" anchor="t" anchorCtr="0"/>
          <a:lstStyle/>
          <a:p>
            <a:pPr algn="ctr"/>
            <a:r>
              <a:rPr lang="en-US" dirty="0"/>
              <a:t>Resource group</a:t>
            </a:r>
          </a:p>
        </p:txBody>
      </p:sp>
      <p:sp>
        <p:nvSpPr>
          <p:cNvPr id="115" name="Rectangle 114">
            <a:extLst>
              <a:ext uri="{FF2B5EF4-FFF2-40B4-BE49-F238E27FC236}">
                <a16:creationId xmlns:a16="http://schemas.microsoft.com/office/drawing/2014/main" id="{07D27DEE-0BEE-4F02-950E-A7FB1EF10F51}"/>
              </a:ext>
            </a:extLst>
          </p:cNvPr>
          <p:cNvSpPr/>
          <p:nvPr/>
        </p:nvSpPr>
        <p:spPr>
          <a:xfrm>
            <a:off x="5244717" y="3778342"/>
            <a:ext cx="2204798" cy="1145734"/>
          </a:xfrm>
          <a:prstGeom prst="rect">
            <a:avLst/>
          </a:prstGeom>
          <a:ln/>
        </p:spPr>
        <p:style>
          <a:lnRef idx="0">
            <a:schemeClr val="accent3"/>
          </a:lnRef>
          <a:fillRef idx="3">
            <a:schemeClr val="accent3"/>
          </a:fillRef>
          <a:effectRef idx="3">
            <a:schemeClr val="accent3"/>
          </a:effectRef>
          <a:fontRef idx="minor">
            <a:schemeClr val="lt1"/>
          </a:fontRef>
        </p:style>
        <p:txBody>
          <a:bodyPr rtlCol="0" anchor="t" anchorCtr="0"/>
          <a:lstStyle/>
          <a:p>
            <a:pPr algn="ctr"/>
            <a:r>
              <a:rPr lang="en-US" dirty="0"/>
              <a:t>Resource group</a:t>
            </a:r>
          </a:p>
        </p:txBody>
      </p:sp>
      <p:grpSp>
        <p:nvGrpSpPr>
          <p:cNvPr id="121" name="Group 120">
            <a:extLst>
              <a:ext uri="{FF2B5EF4-FFF2-40B4-BE49-F238E27FC236}">
                <a16:creationId xmlns:a16="http://schemas.microsoft.com/office/drawing/2014/main" id="{44695617-740C-42E6-A3B1-45EE23042976}"/>
              </a:ext>
            </a:extLst>
          </p:cNvPr>
          <p:cNvGrpSpPr/>
          <p:nvPr/>
        </p:nvGrpSpPr>
        <p:grpSpPr>
          <a:xfrm>
            <a:off x="2553477" y="1349073"/>
            <a:ext cx="6760535" cy="2404912"/>
            <a:chOff x="2553477" y="1349073"/>
            <a:chExt cx="6760535" cy="2404912"/>
          </a:xfrm>
        </p:grpSpPr>
        <p:pic>
          <p:nvPicPr>
            <p:cNvPr id="117" name="Graphic 116" descr="Checkmark">
              <a:extLst>
                <a:ext uri="{FF2B5EF4-FFF2-40B4-BE49-F238E27FC236}">
                  <a16:creationId xmlns:a16="http://schemas.microsoft.com/office/drawing/2014/main" id="{CE19409A-8788-4965-8436-10EBDB7D5E5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553477" y="2393527"/>
              <a:ext cx="914400" cy="914400"/>
            </a:xfrm>
            <a:prstGeom prst="rect">
              <a:avLst/>
            </a:prstGeom>
          </p:spPr>
        </p:pic>
        <p:pic>
          <p:nvPicPr>
            <p:cNvPr id="118" name="Graphic 117" descr="Checkmark">
              <a:extLst>
                <a:ext uri="{FF2B5EF4-FFF2-40B4-BE49-F238E27FC236}">
                  <a16:creationId xmlns:a16="http://schemas.microsoft.com/office/drawing/2014/main" id="{DEFBBE2D-C41B-4292-B4FD-4629FEE03C2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223029" y="1349073"/>
              <a:ext cx="914400" cy="914400"/>
            </a:xfrm>
            <a:prstGeom prst="rect">
              <a:avLst/>
            </a:prstGeom>
          </p:spPr>
        </p:pic>
        <p:pic>
          <p:nvPicPr>
            <p:cNvPr id="119" name="Graphic 118" descr="Checkmark">
              <a:extLst>
                <a:ext uri="{FF2B5EF4-FFF2-40B4-BE49-F238E27FC236}">
                  <a16:creationId xmlns:a16="http://schemas.microsoft.com/office/drawing/2014/main" id="{8678CC79-8439-4F54-AC9E-4A68AB9BBA6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399612" y="2839585"/>
              <a:ext cx="914400" cy="914400"/>
            </a:xfrm>
            <a:prstGeom prst="rect">
              <a:avLst/>
            </a:prstGeom>
          </p:spPr>
        </p:pic>
      </p:grpSp>
      <p:grpSp>
        <p:nvGrpSpPr>
          <p:cNvPr id="2048" name="Group 2047">
            <a:extLst>
              <a:ext uri="{FF2B5EF4-FFF2-40B4-BE49-F238E27FC236}">
                <a16:creationId xmlns:a16="http://schemas.microsoft.com/office/drawing/2014/main" id="{9E1B8D32-3F9D-4D94-9C8A-2D3467B9E522}"/>
              </a:ext>
            </a:extLst>
          </p:cNvPr>
          <p:cNvGrpSpPr/>
          <p:nvPr/>
        </p:nvGrpSpPr>
        <p:grpSpPr>
          <a:xfrm>
            <a:off x="3043987" y="2399593"/>
            <a:ext cx="4559018" cy="2676883"/>
            <a:chOff x="3043987" y="2399593"/>
            <a:chExt cx="4559018" cy="2676883"/>
          </a:xfrm>
        </p:grpSpPr>
        <p:pic>
          <p:nvPicPr>
            <p:cNvPr id="124" name="Graphic 123" descr="No sign">
              <a:extLst>
                <a:ext uri="{FF2B5EF4-FFF2-40B4-BE49-F238E27FC236}">
                  <a16:creationId xmlns:a16="http://schemas.microsoft.com/office/drawing/2014/main" id="{310F0B44-545A-482C-86DD-55DFB0BC788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390052" y="2399593"/>
              <a:ext cx="914400" cy="914400"/>
            </a:xfrm>
            <a:prstGeom prst="rect">
              <a:avLst/>
            </a:prstGeom>
          </p:spPr>
        </p:pic>
        <p:pic>
          <p:nvPicPr>
            <p:cNvPr id="125" name="Graphic 124" descr="No sign">
              <a:extLst>
                <a:ext uri="{FF2B5EF4-FFF2-40B4-BE49-F238E27FC236}">
                  <a16:creationId xmlns:a16="http://schemas.microsoft.com/office/drawing/2014/main" id="{EA3A8B4C-B87E-486A-9911-9569689C1E5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688605" y="4162076"/>
              <a:ext cx="914400" cy="914400"/>
            </a:xfrm>
            <a:prstGeom prst="rect">
              <a:avLst/>
            </a:prstGeom>
          </p:spPr>
        </p:pic>
        <p:pic>
          <p:nvPicPr>
            <p:cNvPr id="126" name="Graphic 125" descr="No sign">
              <a:extLst>
                <a:ext uri="{FF2B5EF4-FFF2-40B4-BE49-F238E27FC236}">
                  <a16:creationId xmlns:a16="http://schemas.microsoft.com/office/drawing/2014/main" id="{7BE22818-248C-4F37-879C-360139374E1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043987" y="3519930"/>
              <a:ext cx="914400" cy="914400"/>
            </a:xfrm>
            <a:prstGeom prst="rect">
              <a:avLst/>
            </a:prstGeom>
          </p:spPr>
        </p:pic>
      </p:grpSp>
      <p:grpSp>
        <p:nvGrpSpPr>
          <p:cNvPr id="2056" name="Group 2055">
            <a:extLst>
              <a:ext uri="{FF2B5EF4-FFF2-40B4-BE49-F238E27FC236}">
                <a16:creationId xmlns:a16="http://schemas.microsoft.com/office/drawing/2014/main" id="{647AC06A-D126-4721-B313-61387A250C83}"/>
              </a:ext>
            </a:extLst>
          </p:cNvPr>
          <p:cNvGrpSpPr/>
          <p:nvPr/>
        </p:nvGrpSpPr>
        <p:grpSpPr>
          <a:xfrm>
            <a:off x="5149005" y="2404079"/>
            <a:ext cx="3750046" cy="535789"/>
            <a:chOff x="5149005" y="2404079"/>
            <a:chExt cx="3750046" cy="535789"/>
          </a:xfrm>
        </p:grpSpPr>
        <p:pic>
          <p:nvPicPr>
            <p:cNvPr id="2051" name="Graphic 2050" descr="Hashtag">
              <a:extLst>
                <a:ext uri="{FF2B5EF4-FFF2-40B4-BE49-F238E27FC236}">
                  <a16:creationId xmlns:a16="http://schemas.microsoft.com/office/drawing/2014/main" id="{080CCA80-CD23-428D-BEBA-74FD1AF198C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421513" y="2404079"/>
              <a:ext cx="477538" cy="477538"/>
            </a:xfrm>
            <a:prstGeom prst="rect">
              <a:avLst/>
            </a:prstGeom>
          </p:spPr>
        </p:pic>
        <p:pic>
          <p:nvPicPr>
            <p:cNvPr id="2054" name="Graphic 2053" descr="Hashtag">
              <a:extLst>
                <a:ext uri="{FF2B5EF4-FFF2-40B4-BE49-F238E27FC236}">
                  <a16:creationId xmlns:a16="http://schemas.microsoft.com/office/drawing/2014/main" id="{6BF72FBF-BA65-4FC2-A0F5-A2D250E4666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149005" y="2492565"/>
              <a:ext cx="436111" cy="436111"/>
            </a:xfrm>
            <a:prstGeom prst="rect">
              <a:avLst/>
            </a:prstGeom>
          </p:spPr>
        </p:pic>
        <p:pic>
          <p:nvPicPr>
            <p:cNvPr id="2055" name="Graphic 2054" descr="Hashtag">
              <a:extLst>
                <a:ext uri="{FF2B5EF4-FFF2-40B4-BE49-F238E27FC236}">
                  <a16:creationId xmlns:a16="http://schemas.microsoft.com/office/drawing/2014/main" id="{8A90F3FE-841E-4595-9F68-F43910567FA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744474" y="2462330"/>
              <a:ext cx="477538" cy="477538"/>
            </a:xfrm>
            <a:prstGeom prst="rect">
              <a:avLst/>
            </a:prstGeom>
          </p:spPr>
        </p:pic>
      </p:grpSp>
    </p:spTree>
    <p:extLst>
      <p:ext uri="{BB962C8B-B14F-4D97-AF65-F5344CB8AC3E}">
        <p14:creationId xmlns:p14="http://schemas.microsoft.com/office/powerpoint/2010/main" val="3912541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4800" kern="1200" dirty="0" err="1">
                <a:solidFill>
                  <a:schemeClr val="tx1"/>
                </a:solidFill>
                <a:latin typeface="+mj-lt"/>
                <a:ea typeface="+mj-ea"/>
                <a:cs typeface="+mj-cs"/>
              </a:rPr>
              <a:t>Processo</a:t>
            </a:r>
            <a:r>
              <a:rPr lang="en-US" sz="4800" kern="1200" dirty="0">
                <a:solidFill>
                  <a:schemeClr val="tx1"/>
                </a:solidFill>
                <a:latin typeface="+mj-lt"/>
                <a:ea typeface="+mj-ea"/>
                <a:cs typeface="+mj-cs"/>
              </a:rPr>
              <a:t> di </a:t>
            </a:r>
            <a:r>
              <a:rPr lang="en-US" sz="4800" kern="1200" dirty="0" err="1">
                <a:solidFill>
                  <a:schemeClr val="tx1"/>
                </a:solidFill>
                <a:latin typeface="+mj-lt"/>
                <a:ea typeface="+mj-ea"/>
                <a:cs typeface="+mj-cs"/>
              </a:rPr>
              <a:t>ottimizzazione</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dei</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costi</a:t>
            </a:r>
            <a:r>
              <a:rPr lang="en-US" sz="4800" kern="1200" dirty="0">
                <a:solidFill>
                  <a:schemeClr val="tx1"/>
                </a:solidFill>
                <a:latin typeface="+mj-lt"/>
                <a:ea typeface="+mj-ea"/>
                <a:cs typeface="+mj-cs"/>
              </a:rPr>
              <a:t>	</a:t>
            </a:r>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graphicFrame>
        <p:nvGraphicFramePr>
          <p:cNvPr id="9" name="Diagram 8">
            <a:extLst>
              <a:ext uri="{FF2B5EF4-FFF2-40B4-BE49-F238E27FC236}">
                <a16:creationId xmlns:a16="http://schemas.microsoft.com/office/drawing/2014/main" id="{76D78145-ED3E-419F-8018-6B2048433AB4}"/>
              </a:ext>
            </a:extLst>
          </p:cNvPr>
          <p:cNvGraphicFramePr/>
          <p:nvPr>
            <p:extLst>
              <p:ext uri="{D42A27DB-BD31-4B8C-83A1-F6EECF244321}">
                <p14:modId xmlns:p14="http://schemas.microsoft.com/office/powerpoint/2010/main" val="3619467784"/>
              </p:ext>
            </p:extLst>
          </p:nvPr>
        </p:nvGraphicFramePr>
        <p:xfrm>
          <a:off x="4924389" y="1191614"/>
          <a:ext cx="7043174" cy="48748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a:extLst>
              <a:ext uri="{FF2B5EF4-FFF2-40B4-BE49-F238E27FC236}">
                <a16:creationId xmlns:a16="http://schemas.microsoft.com/office/drawing/2014/main" id="{7B0DF64E-EDFC-4B2C-B797-44632CD08277}"/>
              </a:ext>
            </a:extLst>
          </p:cNvPr>
          <p:cNvSpPr txBox="1"/>
          <p:nvPr/>
        </p:nvSpPr>
        <p:spPr>
          <a:xfrm>
            <a:off x="1071716" y="1779639"/>
            <a:ext cx="4857136" cy="2123658"/>
          </a:xfrm>
          <a:prstGeom prst="rect">
            <a:avLst/>
          </a:prstGeom>
          <a:noFill/>
        </p:spPr>
        <p:txBody>
          <a:bodyPr wrap="square" rtlCol="0">
            <a:spAutoFit/>
          </a:bodyPr>
          <a:lstStyle/>
          <a:p>
            <a:pPr marL="571500" indent="-571500">
              <a:buFont typeface="Arial" panose="020B0604020202020204" pitchFamily="34" charset="0"/>
              <a:buChar char="•"/>
            </a:pPr>
            <a:r>
              <a:rPr lang="en-US" sz="4400" dirty="0" err="1"/>
              <a:t>Visibilità</a:t>
            </a:r>
            <a:endParaRPr lang="en-US" sz="4400" dirty="0"/>
          </a:p>
          <a:p>
            <a:pPr marL="1028700" lvl="1" indent="-571500">
              <a:buFont typeface="Arial" panose="020B0604020202020204" pitchFamily="34" charset="0"/>
              <a:buChar char="•"/>
            </a:pPr>
            <a:r>
              <a:rPr lang="en-US" sz="4400" dirty="0" err="1"/>
              <a:t>Analisi</a:t>
            </a:r>
            <a:r>
              <a:rPr lang="en-US" sz="4400" dirty="0"/>
              <a:t> </a:t>
            </a:r>
            <a:r>
              <a:rPr lang="en-US" sz="4400" dirty="0" err="1"/>
              <a:t>dei</a:t>
            </a:r>
            <a:r>
              <a:rPr lang="en-US" sz="4400" dirty="0"/>
              <a:t> </a:t>
            </a:r>
            <a:r>
              <a:rPr lang="en-US" sz="4400" dirty="0" err="1"/>
              <a:t>costi</a:t>
            </a:r>
            <a:endParaRPr lang="en-US" sz="4400" dirty="0"/>
          </a:p>
          <a:p>
            <a:pPr marL="1028700" lvl="1" indent="-571500">
              <a:buFont typeface="Arial" panose="020B0604020202020204" pitchFamily="34" charset="0"/>
              <a:buChar char="•"/>
            </a:pPr>
            <a:r>
              <a:rPr lang="en-US" sz="4400" dirty="0" err="1"/>
              <a:t>Esportazione</a:t>
            </a:r>
            <a:endParaRPr lang="en-US" sz="4400" dirty="0"/>
          </a:p>
        </p:txBody>
      </p:sp>
    </p:spTree>
    <p:extLst>
      <p:ext uri="{BB962C8B-B14F-4D97-AF65-F5344CB8AC3E}">
        <p14:creationId xmlns:p14="http://schemas.microsoft.com/office/powerpoint/2010/main" val="41474870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4800" kern="1200" dirty="0" err="1">
                <a:solidFill>
                  <a:schemeClr val="tx1"/>
                </a:solidFill>
                <a:latin typeface="+mj-lt"/>
                <a:ea typeface="+mj-ea"/>
                <a:cs typeface="+mj-cs"/>
              </a:rPr>
              <a:t>Processo</a:t>
            </a:r>
            <a:r>
              <a:rPr lang="en-US" sz="4800" kern="1200" dirty="0">
                <a:solidFill>
                  <a:schemeClr val="tx1"/>
                </a:solidFill>
                <a:latin typeface="+mj-lt"/>
                <a:ea typeface="+mj-ea"/>
                <a:cs typeface="+mj-cs"/>
              </a:rPr>
              <a:t> di </a:t>
            </a:r>
            <a:r>
              <a:rPr lang="en-US" sz="4800" kern="1200" dirty="0" err="1">
                <a:solidFill>
                  <a:schemeClr val="tx1"/>
                </a:solidFill>
                <a:latin typeface="+mj-lt"/>
                <a:ea typeface="+mj-ea"/>
                <a:cs typeface="+mj-cs"/>
              </a:rPr>
              <a:t>ottimizzazione</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dei</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costi</a:t>
            </a:r>
            <a:r>
              <a:rPr lang="en-US" sz="4800" kern="1200" dirty="0">
                <a:solidFill>
                  <a:schemeClr val="tx1"/>
                </a:solidFill>
                <a:latin typeface="+mj-lt"/>
                <a:ea typeface="+mj-ea"/>
                <a:cs typeface="+mj-cs"/>
              </a:rPr>
              <a:t>	</a:t>
            </a:r>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sp>
        <p:nvSpPr>
          <p:cNvPr id="10" name="TextBox 9">
            <a:extLst>
              <a:ext uri="{FF2B5EF4-FFF2-40B4-BE49-F238E27FC236}">
                <a16:creationId xmlns:a16="http://schemas.microsoft.com/office/drawing/2014/main" id="{EBB4C7CA-0E0E-4C9B-BA61-6998F2974F38}"/>
              </a:ext>
            </a:extLst>
          </p:cNvPr>
          <p:cNvSpPr txBox="1"/>
          <p:nvPr/>
        </p:nvSpPr>
        <p:spPr>
          <a:xfrm>
            <a:off x="526967" y="1754937"/>
            <a:ext cx="4857136" cy="3477875"/>
          </a:xfrm>
          <a:prstGeom prst="rect">
            <a:avLst/>
          </a:prstGeom>
          <a:noFill/>
        </p:spPr>
        <p:txBody>
          <a:bodyPr wrap="square" rtlCol="0">
            <a:spAutoFit/>
          </a:bodyPr>
          <a:lstStyle/>
          <a:p>
            <a:pPr marL="571500" indent="-571500">
              <a:buFont typeface="Arial" panose="020B0604020202020204" pitchFamily="34" charset="0"/>
              <a:buChar char="•"/>
            </a:pPr>
            <a:r>
              <a:rPr lang="en-US" sz="4400" dirty="0" err="1"/>
              <a:t>Visibilità</a:t>
            </a:r>
            <a:endParaRPr lang="en-US" sz="4400" dirty="0"/>
          </a:p>
          <a:p>
            <a:pPr marL="1028700" lvl="1" indent="-571500">
              <a:buFont typeface="Arial" panose="020B0604020202020204" pitchFamily="34" charset="0"/>
              <a:buChar char="•"/>
            </a:pPr>
            <a:r>
              <a:rPr lang="en-US" sz="4400" dirty="0" err="1"/>
              <a:t>Analisi</a:t>
            </a:r>
            <a:r>
              <a:rPr lang="en-US" sz="4400" dirty="0"/>
              <a:t> </a:t>
            </a:r>
            <a:r>
              <a:rPr lang="en-US" sz="4400" dirty="0" err="1"/>
              <a:t>dei</a:t>
            </a:r>
            <a:r>
              <a:rPr lang="en-US" sz="4400" dirty="0"/>
              <a:t> </a:t>
            </a:r>
            <a:r>
              <a:rPr lang="en-US" sz="4400" dirty="0" err="1"/>
              <a:t>costi</a:t>
            </a:r>
            <a:endParaRPr lang="en-US" sz="4400" dirty="0"/>
          </a:p>
          <a:p>
            <a:pPr marL="1028700" lvl="1" indent="-571500">
              <a:buFont typeface="Arial" panose="020B0604020202020204" pitchFamily="34" charset="0"/>
              <a:buChar char="•"/>
            </a:pPr>
            <a:r>
              <a:rPr lang="en-US" sz="4400" dirty="0" err="1"/>
              <a:t>Esportazione</a:t>
            </a:r>
            <a:endParaRPr lang="en-US" sz="4400" dirty="0"/>
          </a:p>
          <a:p>
            <a:pPr marL="571500" indent="-571500">
              <a:buFont typeface="Arial" panose="020B0604020202020204" pitchFamily="34" charset="0"/>
              <a:buChar char="•"/>
            </a:pPr>
            <a:r>
              <a:rPr lang="en-US" sz="4400" dirty="0"/>
              <a:t>Accountability</a:t>
            </a:r>
          </a:p>
          <a:p>
            <a:pPr marL="1028700" lvl="1" indent="-571500">
              <a:buFont typeface="Arial" panose="020B0604020202020204" pitchFamily="34" charset="0"/>
              <a:buChar char="•"/>
            </a:pPr>
            <a:r>
              <a:rPr lang="en-US" sz="4400" dirty="0"/>
              <a:t>Budget</a:t>
            </a:r>
          </a:p>
        </p:txBody>
      </p:sp>
      <p:graphicFrame>
        <p:nvGraphicFramePr>
          <p:cNvPr id="3" name="Diagram 2">
            <a:extLst>
              <a:ext uri="{FF2B5EF4-FFF2-40B4-BE49-F238E27FC236}">
                <a16:creationId xmlns:a16="http://schemas.microsoft.com/office/drawing/2014/main" id="{EFE46468-47C4-4D43-BCA0-BAD8EB807653}"/>
              </a:ext>
            </a:extLst>
          </p:cNvPr>
          <p:cNvGraphicFramePr/>
          <p:nvPr>
            <p:extLst>
              <p:ext uri="{D42A27DB-BD31-4B8C-83A1-F6EECF244321}">
                <p14:modId xmlns:p14="http://schemas.microsoft.com/office/powerpoint/2010/main" val="3545085849"/>
              </p:ext>
            </p:extLst>
          </p:nvPr>
        </p:nvGraphicFramePr>
        <p:xfrm>
          <a:off x="4924389" y="1191614"/>
          <a:ext cx="7043174" cy="48748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358672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4800" kern="1200" dirty="0" err="1">
                <a:solidFill>
                  <a:schemeClr val="tx1"/>
                </a:solidFill>
                <a:latin typeface="+mj-lt"/>
                <a:ea typeface="+mj-ea"/>
                <a:cs typeface="+mj-cs"/>
              </a:rPr>
              <a:t>Processo</a:t>
            </a:r>
            <a:r>
              <a:rPr lang="en-US" sz="4800" kern="1200" dirty="0">
                <a:solidFill>
                  <a:schemeClr val="tx1"/>
                </a:solidFill>
                <a:latin typeface="+mj-lt"/>
                <a:ea typeface="+mj-ea"/>
                <a:cs typeface="+mj-cs"/>
              </a:rPr>
              <a:t> di </a:t>
            </a:r>
            <a:r>
              <a:rPr lang="en-US" sz="4800" kern="1200" dirty="0" err="1">
                <a:solidFill>
                  <a:schemeClr val="tx1"/>
                </a:solidFill>
                <a:latin typeface="+mj-lt"/>
                <a:ea typeface="+mj-ea"/>
                <a:cs typeface="+mj-cs"/>
              </a:rPr>
              <a:t>ottimizzazione</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dei</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costi</a:t>
            </a:r>
            <a:r>
              <a:rPr lang="en-US" sz="4800" kern="1200" dirty="0">
                <a:solidFill>
                  <a:schemeClr val="tx1"/>
                </a:solidFill>
                <a:latin typeface="+mj-lt"/>
                <a:ea typeface="+mj-ea"/>
                <a:cs typeface="+mj-cs"/>
              </a:rPr>
              <a:t>	</a:t>
            </a:r>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sp>
        <p:nvSpPr>
          <p:cNvPr id="10" name="TextBox 9">
            <a:extLst>
              <a:ext uri="{FF2B5EF4-FFF2-40B4-BE49-F238E27FC236}">
                <a16:creationId xmlns:a16="http://schemas.microsoft.com/office/drawing/2014/main" id="{EBB4C7CA-0E0E-4C9B-BA61-6998F2974F38}"/>
              </a:ext>
            </a:extLst>
          </p:cNvPr>
          <p:cNvSpPr txBox="1"/>
          <p:nvPr/>
        </p:nvSpPr>
        <p:spPr>
          <a:xfrm>
            <a:off x="526967" y="1754937"/>
            <a:ext cx="4857136" cy="4832092"/>
          </a:xfrm>
          <a:prstGeom prst="rect">
            <a:avLst/>
          </a:prstGeom>
          <a:noFill/>
        </p:spPr>
        <p:txBody>
          <a:bodyPr wrap="square" rtlCol="0">
            <a:spAutoFit/>
          </a:bodyPr>
          <a:lstStyle/>
          <a:p>
            <a:pPr marL="571500" indent="-571500">
              <a:buFont typeface="Arial" panose="020B0604020202020204" pitchFamily="34" charset="0"/>
              <a:buChar char="•"/>
            </a:pPr>
            <a:r>
              <a:rPr lang="en-US" sz="4400" dirty="0" err="1"/>
              <a:t>Visibilità</a:t>
            </a:r>
            <a:endParaRPr lang="en-US" sz="4400" dirty="0"/>
          </a:p>
          <a:p>
            <a:pPr marL="1028700" lvl="1" indent="-571500">
              <a:buFont typeface="Arial" panose="020B0604020202020204" pitchFamily="34" charset="0"/>
              <a:buChar char="•"/>
            </a:pPr>
            <a:r>
              <a:rPr lang="en-US" sz="4400" dirty="0" err="1"/>
              <a:t>Analisi</a:t>
            </a:r>
            <a:r>
              <a:rPr lang="en-US" sz="4400" dirty="0"/>
              <a:t> </a:t>
            </a:r>
            <a:r>
              <a:rPr lang="en-US" sz="4400" dirty="0" err="1"/>
              <a:t>dei</a:t>
            </a:r>
            <a:r>
              <a:rPr lang="en-US" sz="4400" dirty="0"/>
              <a:t> </a:t>
            </a:r>
            <a:r>
              <a:rPr lang="en-US" sz="4400" dirty="0" err="1"/>
              <a:t>costi</a:t>
            </a:r>
            <a:endParaRPr lang="en-US" sz="4400" dirty="0"/>
          </a:p>
          <a:p>
            <a:pPr marL="1028700" lvl="1" indent="-571500">
              <a:buFont typeface="Arial" panose="020B0604020202020204" pitchFamily="34" charset="0"/>
              <a:buChar char="•"/>
            </a:pPr>
            <a:r>
              <a:rPr lang="en-US" sz="4400" dirty="0" err="1"/>
              <a:t>Esportazione</a:t>
            </a:r>
            <a:endParaRPr lang="en-US" sz="4400" dirty="0"/>
          </a:p>
          <a:p>
            <a:pPr marL="571500" indent="-571500">
              <a:buFont typeface="Arial" panose="020B0604020202020204" pitchFamily="34" charset="0"/>
              <a:buChar char="•"/>
            </a:pPr>
            <a:r>
              <a:rPr lang="en-US" sz="4400" dirty="0"/>
              <a:t>Accountability</a:t>
            </a:r>
          </a:p>
          <a:p>
            <a:pPr marL="1028700" lvl="1" indent="-571500">
              <a:buFont typeface="Arial" panose="020B0604020202020204" pitchFamily="34" charset="0"/>
              <a:buChar char="•"/>
            </a:pPr>
            <a:r>
              <a:rPr lang="en-US" sz="4400" dirty="0"/>
              <a:t>Budget</a:t>
            </a:r>
          </a:p>
          <a:p>
            <a:pPr marL="571500" indent="-571500">
              <a:buFont typeface="Arial" panose="020B0604020202020204" pitchFamily="34" charset="0"/>
              <a:buChar char="•"/>
            </a:pPr>
            <a:r>
              <a:rPr lang="en-US" sz="4400" dirty="0" err="1"/>
              <a:t>Ottimizzare</a:t>
            </a:r>
            <a:endParaRPr lang="en-US" sz="4400" dirty="0"/>
          </a:p>
          <a:p>
            <a:pPr marL="1028700" lvl="1" indent="-571500">
              <a:buFont typeface="Arial" panose="020B0604020202020204" pitchFamily="34" charset="0"/>
              <a:buChar char="•"/>
            </a:pPr>
            <a:r>
              <a:rPr lang="en-US" sz="4400" dirty="0"/>
              <a:t>Advisor</a:t>
            </a:r>
          </a:p>
        </p:txBody>
      </p:sp>
      <p:graphicFrame>
        <p:nvGraphicFramePr>
          <p:cNvPr id="4" name="Diagram 3">
            <a:extLst>
              <a:ext uri="{FF2B5EF4-FFF2-40B4-BE49-F238E27FC236}">
                <a16:creationId xmlns:a16="http://schemas.microsoft.com/office/drawing/2014/main" id="{CF298480-6613-4DAC-B9DF-819502792061}"/>
              </a:ext>
            </a:extLst>
          </p:cNvPr>
          <p:cNvGraphicFramePr/>
          <p:nvPr>
            <p:extLst>
              <p:ext uri="{D42A27DB-BD31-4B8C-83A1-F6EECF244321}">
                <p14:modId xmlns:p14="http://schemas.microsoft.com/office/powerpoint/2010/main" val="128866036"/>
              </p:ext>
            </p:extLst>
          </p:nvPr>
        </p:nvGraphicFramePr>
        <p:xfrm>
          <a:off x="4924389" y="1191614"/>
          <a:ext cx="7043174" cy="48748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886844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4800" kern="1200" dirty="0">
                <a:solidFill>
                  <a:schemeClr val="tx1"/>
                </a:solidFill>
                <a:latin typeface="+mj-lt"/>
                <a:ea typeface="+mj-ea"/>
                <a:cs typeface="+mj-cs"/>
              </a:rPr>
              <a:t>Cost managers</a:t>
            </a:r>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graphicFrame>
        <p:nvGraphicFramePr>
          <p:cNvPr id="9" name="Diagram 8">
            <a:extLst>
              <a:ext uri="{FF2B5EF4-FFF2-40B4-BE49-F238E27FC236}">
                <a16:creationId xmlns:a16="http://schemas.microsoft.com/office/drawing/2014/main" id="{76D78145-ED3E-419F-8018-6B2048433AB4}"/>
              </a:ext>
            </a:extLst>
          </p:cNvPr>
          <p:cNvGraphicFramePr/>
          <p:nvPr/>
        </p:nvGraphicFramePr>
        <p:xfrm>
          <a:off x="4924389" y="1191614"/>
          <a:ext cx="7043174" cy="48748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TextBox 9">
            <a:extLst>
              <a:ext uri="{FF2B5EF4-FFF2-40B4-BE49-F238E27FC236}">
                <a16:creationId xmlns:a16="http://schemas.microsoft.com/office/drawing/2014/main" id="{EBB4C7CA-0E0E-4C9B-BA61-6998F2974F38}"/>
              </a:ext>
            </a:extLst>
          </p:cNvPr>
          <p:cNvSpPr txBox="1"/>
          <p:nvPr/>
        </p:nvSpPr>
        <p:spPr>
          <a:xfrm>
            <a:off x="1071716" y="1779639"/>
            <a:ext cx="4857136" cy="1754326"/>
          </a:xfrm>
          <a:prstGeom prst="rect">
            <a:avLst/>
          </a:prstGeom>
          <a:noFill/>
        </p:spPr>
        <p:txBody>
          <a:bodyPr wrap="square" rtlCol="0">
            <a:spAutoFit/>
          </a:bodyPr>
          <a:lstStyle/>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err="1"/>
              <a:t>Espongono</a:t>
            </a:r>
            <a:r>
              <a:rPr lang="en-US" sz="3600" dirty="0"/>
              <a:t> API</a:t>
            </a:r>
          </a:p>
          <a:p>
            <a:pPr marL="571500" indent="-571500">
              <a:buFont typeface="Arial" panose="020B0604020202020204" pitchFamily="34" charset="0"/>
              <a:buChar char="•"/>
            </a:pPr>
            <a:r>
              <a:rPr lang="en-US" sz="3600" dirty="0" err="1"/>
              <a:t>Supporto</a:t>
            </a:r>
            <a:r>
              <a:rPr lang="en-US" sz="3600" dirty="0"/>
              <a:t> </a:t>
            </a:r>
            <a:r>
              <a:rPr lang="en-US" sz="3600" dirty="0" err="1"/>
              <a:t>multicloud</a:t>
            </a:r>
            <a:endParaRPr lang="en-US" sz="3600" dirty="0"/>
          </a:p>
        </p:txBody>
      </p:sp>
      <p:pic>
        <p:nvPicPr>
          <p:cNvPr id="11" name="Picture 10">
            <a:extLst>
              <a:ext uri="{FF2B5EF4-FFF2-40B4-BE49-F238E27FC236}">
                <a16:creationId xmlns:a16="http://schemas.microsoft.com/office/drawing/2014/main" id="{A8921931-C0A8-418F-BA97-CD6CDC74CF74}"/>
              </a:ext>
            </a:extLst>
          </p:cNvPr>
          <p:cNvPicPr>
            <a:picLocks noChangeAspect="1"/>
          </p:cNvPicPr>
          <p:nvPr/>
        </p:nvPicPr>
        <p:blipFill>
          <a:blip r:embed="rId9"/>
          <a:stretch>
            <a:fillRect/>
          </a:stretch>
        </p:blipFill>
        <p:spPr>
          <a:xfrm>
            <a:off x="10402138" y="0"/>
            <a:ext cx="1200318" cy="523948"/>
          </a:xfrm>
          <a:prstGeom prst="rect">
            <a:avLst/>
          </a:prstGeom>
        </p:spPr>
      </p:pic>
    </p:spTree>
    <p:extLst>
      <p:ext uri="{BB962C8B-B14F-4D97-AF65-F5344CB8AC3E}">
        <p14:creationId xmlns:p14="http://schemas.microsoft.com/office/powerpoint/2010/main" val="18066260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a:extLst>
              <a:ext uri="{FF2B5EF4-FFF2-40B4-BE49-F238E27FC236}">
                <a16:creationId xmlns:a16="http://schemas.microsoft.com/office/drawing/2014/main" id="{BC35E61A-18B2-4408-9E49-0DB36083A65D}"/>
              </a:ext>
            </a:extLst>
          </p:cNvPr>
          <p:cNvGrpSpPr/>
          <p:nvPr/>
        </p:nvGrpSpPr>
        <p:grpSpPr>
          <a:xfrm>
            <a:off x="4416473" y="4486273"/>
            <a:ext cx="1071563" cy="1048592"/>
            <a:chOff x="7134225" y="4327616"/>
            <a:chExt cx="1071563" cy="1048592"/>
          </a:xfrm>
        </p:grpSpPr>
        <p:pic>
          <p:nvPicPr>
            <p:cNvPr id="82" name="Graphic 21">
              <a:extLst>
                <a:ext uri="{FF2B5EF4-FFF2-40B4-BE49-F238E27FC236}">
                  <a16:creationId xmlns:a16="http://schemas.microsoft.com/office/drawing/2014/main" id="{71BF3170-FCC7-4249-904C-94CDC04BA2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056" y="432761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TextBox 82">
              <a:extLst>
                <a:ext uri="{FF2B5EF4-FFF2-40B4-BE49-F238E27FC236}">
                  <a16:creationId xmlns:a16="http://schemas.microsoft.com/office/drawing/2014/main" id="{B48F69AC-DD81-4132-A0B5-AA3E14CE6A04}"/>
                </a:ext>
              </a:extLst>
            </p:cNvPr>
            <p:cNvSpPr txBox="1">
              <a:spLocks noChangeArrowheads="1"/>
            </p:cNvSpPr>
            <p:nvPr/>
          </p:nvSpPr>
          <p:spPr bwMode="auto">
            <a:xfrm>
              <a:off x="7134225" y="4852988"/>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Build servers</a:t>
              </a:r>
            </a:p>
          </p:txBody>
        </p:sp>
      </p:grpSp>
      <p:sp>
        <p:nvSpPr>
          <p:cNvPr id="13" name="Rectangle: Rounded Corners 12">
            <a:extLst>
              <a:ext uri="{FF2B5EF4-FFF2-40B4-BE49-F238E27FC236}">
                <a16:creationId xmlns:a16="http://schemas.microsoft.com/office/drawing/2014/main" id="{74999D2C-703F-4055-829E-44043B61C1A5}"/>
              </a:ext>
            </a:extLst>
          </p:cNvPr>
          <p:cNvSpPr/>
          <p:nvPr/>
        </p:nvSpPr>
        <p:spPr>
          <a:xfrm>
            <a:off x="3690159" y="4512903"/>
            <a:ext cx="1097929" cy="1052148"/>
          </a:xfrm>
          <a:prstGeom prst="roundRect">
            <a:avLst/>
          </a:prstGeom>
          <a:solidFill>
            <a:srgbClr val="C00000">
              <a:alpha val="50000"/>
            </a:srgbClr>
          </a:solidFill>
          <a:ln>
            <a:solidFill>
              <a:schemeClr val="accent2">
                <a:shade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986C5012-23C0-4FA3-BBB9-B8247085D27E}"/>
              </a:ext>
            </a:extLst>
          </p:cNvPr>
          <p:cNvSpPr/>
          <p:nvPr/>
        </p:nvSpPr>
        <p:spPr>
          <a:xfrm>
            <a:off x="8177055" y="2540674"/>
            <a:ext cx="1097929" cy="1052148"/>
          </a:xfrm>
          <a:prstGeom prst="roundRect">
            <a:avLst/>
          </a:prstGeom>
          <a:solidFill>
            <a:srgbClr val="00B050">
              <a:alpha val="50000"/>
            </a:srgbClr>
          </a:solidFill>
          <a:ln>
            <a:solidFill>
              <a:schemeClr val="accent2">
                <a:shade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6BFE7EFF-07C7-4651-8751-79D1AF729365}"/>
              </a:ext>
            </a:extLst>
          </p:cNvPr>
          <p:cNvSpPr/>
          <p:nvPr/>
        </p:nvSpPr>
        <p:spPr>
          <a:xfrm>
            <a:off x="6080192" y="5690382"/>
            <a:ext cx="2241603" cy="1052148"/>
          </a:xfrm>
          <a:prstGeom prst="roundRect">
            <a:avLst/>
          </a:prstGeom>
          <a:solidFill>
            <a:schemeClr val="accent4">
              <a:alpha val="50000"/>
            </a:schemeClr>
          </a:solidFill>
          <a:ln>
            <a:solidFill>
              <a:schemeClr val="accent2">
                <a:shade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83033956-ADF8-4850-A55C-702B6A83B343}"/>
              </a:ext>
            </a:extLst>
          </p:cNvPr>
          <p:cNvSpPr/>
          <p:nvPr/>
        </p:nvSpPr>
        <p:spPr>
          <a:xfrm>
            <a:off x="6744084" y="4407947"/>
            <a:ext cx="833041" cy="1098761"/>
          </a:xfrm>
          <a:prstGeom prst="roundRect">
            <a:avLst/>
          </a:prstGeom>
          <a:solidFill>
            <a:srgbClr val="7030A0">
              <a:alpha val="50000"/>
            </a:srgbClr>
          </a:solidFill>
          <a:ln>
            <a:solidFill>
              <a:schemeClr val="accent2">
                <a:shade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3" name="Rectangle: Rounded Corners 22">
            <a:extLst>
              <a:ext uri="{FF2B5EF4-FFF2-40B4-BE49-F238E27FC236}">
                <a16:creationId xmlns:a16="http://schemas.microsoft.com/office/drawing/2014/main" id="{087E209F-94C0-4D8C-8332-1D5F46D13F6D}"/>
              </a:ext>
            </a:extLst>
          </p:cNvPr>
          <p:cNvSpPr/>
          <p:nvPr/>
        </p:nvSpPr>
        <p:spPr>
          <a:xfrm>
            <a:off x="5195610" y="4470150"/>
            <a:ext cx="845720" cy="1052148"/>
          </a:xfrm>
          <a:prstGeom prst="roundRect">
            <a:avLst/>
          </a:prstGeom>
          <a:solidFill>
            <a:schemeClr val="accent4">
              <a:alpha val="50000"/>
            </a:schemeClr>
          </a:solidFill>
          <a:ln>
            <a:solidFill>
              <a:schemeClr val="accent2">
                <a:shade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B8229D1E-CDF2-4AC1-99E0-301D38D77AC8}"/>
              </a:ext>
            </a:extLst>
          </p:cNvPr>
          <p:cNvSpPr/>
          <p:nvPr/>
        </p:nvSpPr>
        <p:spPr>
          <a:xfrm>
            <a:off x="5230663" y="2040658"/>
            <a:ext cx="845720" cy="1052148"/>
          </a:xfrm>
          <a:prstGeom prst="roundRect">
            <a:avLst/>
          </a:prstGeom>
          <a:solidFill>
            <a:srgbClr val="00B050">
              <a:alpha val="50000"/>
            </a:srgbClr>
          </a:solidFill>
          <a:ln>
            <a:solidFill>
              <a:schemeClr val="accent2">
                <a:shade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26FE60EB-95B5-449A-A5DB-D5CCE51710BD}"/>
              </a:ext>
            </a:extLst>
          </p:cNvPr>
          <p:cNvSpPr/>
          <p:nvPr/>
        </p:nvSpPr>
        <p:spPr>
          <a:xfrm>
            <a:off x="2704289" y="2809960"/>
            <a:ext cx="2083799" cy="1297262"/>
          </a:xfrm>
          <a:prstGeom prst="roundRect">
            <a:avLst/>
          </a:prstGeom>
          <a:solidFill>
            <a:srgbClr val="0070C0">
              <a:alpha val="50000"/>
            </a:srgbClr>
          </a:solidFill>
          <a:ln>
            <a:solidFill>
              <a:schemeClr val="accent2">
                <a:shade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4800" kern="1200" dirty="0">
                <a:solidFill>
                  <a:schemeClr val="tx1"/>
                </a:solidFill>
                <a:latin typeface="+mj-lt"/>
                <a:ea typeface="+mj-ea"/>
                <a:cs typeface="+mj-cs"/>
              </a:rPr>
              <a:t>Scenario	</a:t>
            </a:r>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grpSp>
        <p:nvGrpSpPr>
          <p:cNvPr id="9" name="Group 8">
            <a:extLst>
              <a:ext uri="{FF2B5EF4-FFF2-40B4-BE49-F238E27FC236}">
                <a16:creationId xmlns:a16="http://schemas.microsoft.com/office/drawing/2014/main" id="{9F4C6A3E-E440-41A6-8436-21161F8C1364}"/>
              </a:ext>
            </a:extLst>
          </p:cNvPr>
          <p:cNvGrpSpPr/>
          <p:nvPr/>
        </p:nvGrpSpPr>
        <p:grpSpPr>
          <a:xfrm>
            <a:off x="2671532" y="1586366"/>
            <a:ext cx="7067553" cy="4030661"/>
            <a:chOff x="9899650" y="2979738"/>
            <a:chExt cx="1765300" cy="1143000"/>
          </a:xfrm>
        </p:grpSpPr>
        <p:sp>
          <p:nvSpPr>
            <p:cNvPr id="10" name="Rectangle 9">
              <a:extLst>
                <a:ext uri="{FF2B5EF4-FFF2-40B4-BE49-F238E27FC236}">
                  <a16:creationId xmlns:a16="http://schemas.microsoft.com/office/drawing/2014/main" id="{66E8192B-9B8A-4E67-84BF-62F57C6E3270}"/>
                </a:ext>
              </a:extLst>
            </p:cNvPr>
            <p:cNvSpPr/>
            <p:nvPr/>
          </p:nvSpPr>
          <p:spPr>
            <a:xfrm>
              <a:off x="9899650" y="2979738"/>
              <a:ext cx="1765300" cy="1143000"/>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nchor="ctr" anchorCtr="1"/>
            <a:lstStyle/>
            <a:p>
              <a:pP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Corporate </a:t>
              </a:r>
            </a:p>
            <a:p>
              <a:pP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data center</a:t>
              </a:r>
            </a:p>
          </p:txBody>
        </p:sp>
        <p:pic>
          <p:nvPicPr>
            <p:cNvPr id="11" name="Graphic 22">
              <a:extLst>
                <a:ext uri="{FF2B5EF4-FFF2-40B4-BE49-F238E27FC236}">
                  <a16:creationId xmlns:a16="http://schemas.microsoft.com/office/drawing/2014/main" id="{42CE10E1-5EEF-4CC2-82C1-EBD00C1F76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2825" y="29797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 name="Group 17">
            <a:extLst>
              <a:ext uri="{FF2B5EF4-FFF2-40B4-BE49-F238E27FC236}">
                <a16:creationId xmlns:a16="http://schemas.microsoft.com/office/drawing/2014/main" id="{82C363DD-5676-4ABD-B1E0-E3B8DC9F322B}"/>
              </a:ext>
            </a:extLst>
          </p:cNvPr>
          <p:cNvGrpSpPr/>
          <p:nvPr/>
        </p:nvGrpSpPr>
        <p:grpSpPr>
          <a:xfrm>
            <a:off x="2671532" y="2881312"/>
            <a:ext cx="1071563" cy="1094720"/>
            <a:chOff x="7134225" y="4281488"/>
            <a:chExt cx="1071563" cy="1094720"/>
          </a:xfrm>
        </p:grpSpPr>
        <p:pic>
          <p:nvPicPr>
            <p:cNvPr id="19" name="Graphic 21">
              <a:extLst>
                <a:ext uri="{FF2B5EF4-FFF2-40B4-BE49-F238E27FC236}">
                  <a16:creationId xmlns:a16="http://schemas.microsoft.com/office/drawing/2014/main" id="{3B9C26D9-533F-4714-ABCA-BF2CB6BED0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850"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38">
              <a:extLst>
                <a:ext uri="{FF2B5EF4-FFF2-40B4-BE49-F238E27FC236}">
                  <a16:creationId xmlns:a16="http://schemas.microsoft.com/office/drawing/2014/main" id="{92175C13-EB29-484B-AF5A-9423A7521104}"/>
                </a:ext>
              </a:extLst>
            </p:cNvPr>
            <p:cNvSpPr txBox="1">
              <a:spLocks noChangeArrowheads="1"/>
            </p:cNvSpPr>
            <p:nvPr/>
          </p:nvSpPr>
          <p:spPr bwMode="auto">
            <a:xfrm>
              <a:off x="7134225" y="4852988"/>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Web servers</a:t>
              </a:r>
            </a:p>
          </p:txBody>
        </p:sp>
      </p:grpSp>
      <p:pic>
        <p:nvPicPr>
          <p:cNvPr id="17" name="Graphic 12">
            <a:extLst>
              <a:ext uri="{FF2B5EF4-FFF2-40B4-BE49-F238E27FC236}">
                <a16:creationId xmlns:a16="http://schemas.microsoft.com/office/drawing/2014/main" id="{130A2374-9391-4106-B280-567839E4F9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2924" y="333228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9">
            <a:extLst>
              <a:ext uri="{FF2B5EF4-FFF2-40B4-BE49-F238E27FC236}">
                <a16:creationId xmlns:a16="http://schemas.microsoft.com/office/drawing/2014/main" id="{701C59EA-3489-4ADD-88CF-F3A688986D5F}"/>
              </a:ext>
            </a:extLst>
          </p:cNvPr>
          <p:cNvSpPr txBox="1">
            <a:spLocks noChangeArrowheads="1"/>
          </p:cNvSpPr>
          <p:nvPr/>
        </p:nvSpPr>
        <p:spPr bwMode="auto">
          <a:xfrm>
            <a:off x="1091299" y="3860918"/>
            <a:ext cx="1073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Internet</a:t>
            </a:r>
          </a:p>
        </p:txBody>
      </p:sp>
      <p:pic>
        <p:nvPicPr>
          <p:cNvPr id="24" name="Graphic 23">
            <a:extLst>
              <a:ext uri="{FF2B5EF4-FFF2-40B4-BE49-F238E27FC236}">
                <a16:creationId xmlns:a16="http://schemas.microsoft.com/office/drawing/2014/main" id="{C2E31866-AEC3-4F08-8CFC-9452088009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273952" y="3274312"/>
            <a:ext cx="482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40">
            <a:extLst>
              <a:ext uri="{FF2B5EF4-FFF2-40B4-BE49-F238E27FC236}">
                <a16:creationId xmlns:a16="http://schemas.microsoft.com/office/drawing/2014/main" id="{7265AF27-0050-47F2-89A2-549E749F1223}"/>
              </a:ext>
            </a:extLst>
          </p:cNvPr>
          <p:cNvSpPr txBox="1">
            <a:spLocks noChangeArrowheads="1"/>
          </p:cNvSpPr>
          <p:nvPr/>
        </p:nvSpPr>
        <p:spPr bwMode="auto">
          <a:xfrm>
            <a:off x="-21323" y="3822044"/>
            <a:ext cx="1073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End </a:t>
            </a:r>
          </a:p>
          <a:p>
            <a:pPr algn="ctr" eaLnBrk="1" hangingPunct="1"/>
            <a:r>
              <a:rPr lang="en-US" altLang="en-US" sz="1400" dirty="0">
                <a:solidFill>
                  <a:srgbClr val="000000"/>
                </a:solidFill>
                <a:latin typeface="Arial" panose="020B0604020202020204" pitchFamily="34" charset="0"/>
                <a:cs typeface="Arial" panose="020B0604020202020204" pitchFamily="34" charset="0"/>
              </a:rPr>
              <a:t>users</a:t>
            </a:r>
          </a:p>
        </p:txBody>
      </p:sp>
      <p:sp>
        <p:nvSpPr>
          <p:cNvPr id="28" name="TextBox 45">
            <a:extLst>
              <a:ext uri="{FF2B5EF4-FFF2-40B4-BE49-F238E27FC236}">
                <a16:creationId xmlns:a16="http://schemas.microsoft.com/office/drawing/2014/main" id="{F2FB34A7-5F9D-4DD6-90B3-6F49A4E0C7E1}"/>
              </a:ext>
            </a:extLst>
          </p:cNvPr>
          <p:cNvSpPr txBox="1">
            <a:spLocks noChangeArrowheads="1"/>
          </p:cNvSpPr>
          <p:nvPr/>
        </p:nvSpPr>
        <p:spPr bwMode="auto">
          <a:xfrm>
            <a:off x="2714849" y="4805361"/>
            <a:ext cx="1073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solidFill>
                  <a:srgbClr val="000000"/>
                </a:solidFill>
                <a:latin typeface="Arial" panose="020B0604020202020204" pitchFamily="34" charset="0"/>
                <a:cs typeface="Arial" panose="020B0604020202020204" pitchFamily="34" charset="0"/>
              </a:rPr>
              <a:t>Firewall</a:t>
            </a:r>
          </a:p>
        </p:txBody>
      </p:sp>
      <p:pic>
        <p:nvPicPr>
          <p:cNvPr id="30" name="Graphic 6">
            <a:extLst>
              <a:ext uri="{FF2B5EF4-FFF2-40B4-BE49-F238E27FC236}">
                <a16:creationId xmlns:a16="http://schemas.microsoft.com/office/drawing/2014/main" id="{585BD484-A72B-4A80-BCAC-CC93E99967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29174" y="42640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11">
            <a:extLst>
              <a:ext uri="{FF2B5EF4-FFF2-40B4-BE49-F238E27FC236}">
                <a16:creationId xmlns:a16="http://schemas.microsoft.com/office/drawing/2014/main" id="{82EF8A13-DF68-42C3-BB12-3A3AC780FAD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96187" y="2888862"/>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28">
            <a:extLst>
              <a:ext uri="{FF2B5EF4-FFF2-40B4-BE49-F238E27FC236}">
                <a16:creationId xmlns:a16="http://schemas.microsoft.com/office/drawing/2014/main" id="{42443A9B-5F44-48C8-84AC-8EA37DF38C9A}"/>
              </a:ext>
            </a:extLst>
          </p:cNvPr>
          <p:cNvSpPr txBox="1">
            <a:spLocks noChangeArrowheads="1"/>
          </p:cNvSpPr>
          <p:nvPr/>
        </p:nvSpPr>
        <p:spPr bwMode="auto">
          <a:xfrm>
            <a:off x="3694562" y="3452812"/>
            <a:ext cx="10731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database</a:t>
            </a:r>
          </a:p>
        </p:txBody>
      </p:sp>
      <p:grpSp>
        <p:nvGrpSpPr>
          <p:cNvPr id="37" name="Group 36">
            <a:extLst>
              <a:ext uri="{FF2B5EF4-FFF2-40B4-BE49-F238E27FC236}">
                <a16:creationId xmlns:a16="http://schemas.microsoft.com/office/drawing/2014/main" id="{F990161E-2080-426B-B935-6533F251D6A7}"/>
              </a:ext>
            </a:extLst>
          </p:cNvPr>
          <p:cNvGrpSpPr/>
          <p:nvPr/>
        </p:nvGrpSpPr>
        <p:grpSpPr>
          <a:xfrm>
            <a:off x="5102273" y="4486273"/>
            <a:ext cx="1071563" cy="1048592"/>
            <a:chOff x="7134225" y="4327616"/>
            <a:chExt cx="1071563" cy="1048592"/>
          </a:xfrm>
        </p:grpSpPr>
        <p:pic>
          <p:nvPicPr>
            <p:cNvPr id="38" name="Graphic 21">
              <a:extLst>
                <a:ext uri="{FF2B5EF4-FFF2-40B4-BE49-F238E27FC236}">
                  <a16:creationId xmlns:a16="http://schemas.microsoft.com/office/drawing/2014/main" id="{C9AA878B-C3E0-4AFB-BF5C-E96DED1B47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056" y="432761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8">
              <a:extLst>
                <a:ext uri="{FF2B5EF4-FFF2-40B4-BE49-F238E27FC236}">
                  <a16:creationId xmlns:a16="http://schemas.microsoft.com/office/drawing/2014/main" id="{9FE6A3BF-B771-4EFA-9D87-83059355FFBC}"/>
                </a:ext>
              </a:extLst>
            </p:cNvPr>
            <p:cNvSpPr txBox="1">
              <a:spLocks noChangeArrowheads="1"/>
            </p:cNvSpPr>
            <p:nvPr/>
          </p:nvSpPr>
          <p:spPr bwMode="auto">
            <a:xfrm>
              <a:off x="7134225" y="4852988"/>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FTP servers</a:t>
              </a:r>
            </a:p>
          </p:txBody>
        </p:sp>
      </p:grpSp>
      <p:grpSp>
        <p:nvGrpSpPr>
          <p:cNvPr id="40" name="Group 39">
            <a:extLst>
              <a:ext uri="{FF2B5EF4-FFF2-40B4-BE49-F238E27FC236}">
                <a16:creationId xmlns:a16="http://schemas.microsoft.com/office/drawing/2014/main" id="{35DBA73D-5806-4E71-B80A-82BEA82D6689}"/>
              </a:ext>
            </a:extLst>
          </p:cNvPr>
          <p:cNvGrpSpPr/>
          <p:nvPr/>
        </p:nvGrpSpPr>
        <p:grpSpPr>
          <a:xfrm>
            <a:off x="5872011" y="4470216"/>
            <a:ext cx="1071563" cy="1064649"/>
            <a:chOff x="7134225" y="4311559"/>
            <a:chExt cx="1071563" cy="1064649"/>
          </a:xfrm>
        </p:grpSpPr>
        <p:pic>
          <p:nvPicPr>
            <p:cNvPr id="41" name="Graphic 21">
              <a:extLst>
                <a:ext uri="{FF2B5EF4-FFF2-40B4-BE49-F238E27FC236}">
                  <a16:creationId xmlns:a16="http://schemas.microsoft.com/office/drawing/2014/main" id="{8AE4C86F-AA76-4C82-AEA5-11FC07802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5232" y="431155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38">
              <a:extLst>
                <a:ext uri="{FF2B5EF4-FFF2-40B4-BE49-F238E27FC236}">
                  <a16:creationId xmlns:a16="http://schemas.microsoft.com/office/drawing/2014/main" id="{75679035-B344-4C77-942E-7ADC84643D5B}"/>
                </a:ext>
              </a:extLst>
            </p:cNvPr>
            <p:cNvSpPr txBox="1">
              <a:spLocks noChangeArrowheads="1"/>
            </p:cNvSpPr>
            <p:nvPr/>
          </p:nvSpPr>
          <p:spPr bwMode="auto">
            <a:xfrm>
              <a:off x="7134225" y="4852988"/>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ERP servers</a:t>
              </a:r>
            </a:p>
          </p:txBody>
        </p:sp>
      </p:grpSp>
      <p:grpSp>
        <p:nvGrpSpPr>
          <p:cNvPr id="43" name="Group 42">
            <a:extLst>
              <a:ext uri="{FF2B5EF4-FFF2-40B4-BE49-F238E27FC236}">
                <a16:creationId xmlns:a16="http://schemas.microsoft.com/office/drawing/2014/main" id="{A17C017D-793E-41FC-B83D-42601F2D147D}"/>
              </a:ext>
            </a:extLst>
          </p:cNvPr>
          <p:cNvGrpSpPr/>
          <p:nvPr/>
        </p:nvGrpSpPr>
        <p:grpSpPr>
          <a:xfrm>
            <a:off x="6643536" y="4470259"/>
            <a:ext cx="1071563" cy="1036449"/>
            <a:chOff x="7091740" y="4339759"/>
            <a:chExt cx="1071563" cy="1036449"/>
          </a:xfrm>
        </p:grpSpPr>
        <p:pic>
          <p:nvPicPr>
            <p:cNvPr id="44" name="Graphic 21">
              <a:extLst>
                <a:ext uri="{FF2B5EF4-FFF2-40B4-BE49-F238E27FC236}">
                  <a16:creationId xmlns:a16="http://schemas.microsoft.com/office/drawing/2014/main" id="{93D69E91-EE41-488D-AD87-E06365BDF2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3858" y="433975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38">
              <a:extLst>
                <a:ext uri="{FF2B5EF4-FFF2-40B4-BE49-F238E27FC236}">
                  <a16:creationId xmlns:a16="http://schemas.microsoft.com/office/drawing/2014/main" id="{330CDBCB-AB91-44F2-A9A3-B5E94D2824CD}"/>
                </a:ext>
              </a:extLst>
            </p:cNvPr>
            <p:cNvSpPr txBox="1">
              <a:spLocks noChangeArrowheads="1"/>
            </p:cNvSpPr>
            <p:nvPr/>
          </p:nvSpPr>
          <p:spPr bwMode="auto">
            <a:xfrm>
              <a:off x="7091740" y="4852988"/>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CRM servers</a:t>
              </a:r>
            </a:p>
          </p:txBody>
        </p:sp>
      </p:grpSp>
      <p:grpSp>
        <p:nvGrpSpPr>
          <p:cNvPr id="49" name="Group 48">
            <a:extLst>
              <a:ext uri="{FF2B5EF4-FFF2-40B4-BE49-F238E27FC236}">
                <a16:creationId xmlns:a16="http://schemas.microsoft.com/office/drawing/2014/main" id="{45D14F87-CADF-47E2-83FF-98473FCEC67B}"/>
              </a:ext>
            </a:extLst>
          </p:cNvPr>
          <p:cNvGrpSpPr/>
          <p:nvPr/>
        </p:nvGrpSpPr>
        <p:grpSpPr>
          <a:xfrm>
            <a:off x="8166286" y="3802180"/>
            <a:ext cx="1073150" cy="988829"/>
            <a:chOff x="8447318" y="3274312"/>
            <a:chExt cx="1073150" cy="988829"/>
          </a:xfrm>
        </p:grpSpPr>
        <p:pic>
          <p:nvPicPr>
            <p:cNvPr id="36" name="Graphic 23">
              <a:extLst>
                <a:ext uri="{FF2B5EF4-FFF2-40B4-BE49-F238E27FC236}">
                  <a16:creationId xmlns:a16="http://schemas.microsoft.com/office/drawing/2014/main" id="{4219CDE4-EDD4-4D4C-922A-8256819ECC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8752566" y="3274312"/>
              <a:ext cx="482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40">
              <a:extLst>
                <a:ext uri="{FF2B5EF4-FFF2-40B4-BE49-F238E27FC236}">
                  <a16:creationId xmlns:a16="http://schemas.microsoft.com/office/drawing/2014/main" id="{0E90E520-B642-44FA-8D54-BA019E52ADCA}"/>
                </a:ext>
              </a:extLst>
            </p:cNvPr>
            <p:cNvSpPr txBox="1">
              <a:spLocks noChangeArrowheads="1"/>
            </p:cNvSpPr>
            <p:nvPr/>
          </p:nvSpPr>
          <p:spPr bwMode="auto">
            <a:xfrm>
              <a:off x="8447318" y="3739921"/>
              <a:ext cx="1073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Business </a:t>
              </a:r>
            </a:p>
            <a:p>
              <a:pPr algn="ctr" eaLnBrk="1" hangingPunct="1"/>
              <a:r>
                <a:rPr lang="en-US" altLang="en-US" sz="1400" dirty="0">
                  <a:solidFill>
                    <a:srgbClr val="000000"/>
                  </a:solidFill>
                  <a:latin typeface="Arial" panose="020B0604020202020204" pitchFamily="34" charset="0"/>
                  <a:cs typeface="Arial" panose="020B0604020202020204" pitchFamily="34" charset="0"/>
                </a:rPr>
                <a:t>operations</a:t>
              </a:r>
            </a:p>
          </p:txBody>
        </p:sp>
      </p:grpSp>
      <p:grpSp>
        <p:nvGrpSpPr>
          <p:cNvPr id="51" name="Group 50">
            <a:extLst>
              <a:ext uri="{FF2B5EF4-FFF2-40B4-BE49-F238E27FC236}">
                <a16:creationId xmlns:a16="http://schemas.microsoft.com/office/drawing/2014/main" id="{CCA4339E-2400-4A3B-AA0D-857DACD668A9}"/>
              </a:ext>
            </a:extLst>
          </p:cNvPr>
          <p:cNvGrpSpPr/>
          <p:nvPr/>
        </p:nvGrpSpPr>
        <p:grpSpPr>
          <a:xfrm>
            <a:off x="8172401" y="2605203"/>
            <a:ext cx="1073150" cy="988829"/>
            <a:chOff x="8447318" y="3274312"/>
            <a:chExt cx="1073150" cy="988829"/>
          </a:xfrm>
        </p:grpSpPr>
        <p:pic>
          <p:nvPicPr>
            <p:cNvPr id="52" name="Graphic 23">
              <a:extLst>
                <a:ext uri="{FF2B5EF4-FFF2-40B4-BE49-F238E27FC236}">
                  <a16:creationId xmlns:a16="http://schemas.microsoft.com/office/drawing/2014/main" id="{033CFBCE-2C5C-49E3-81D6-3D1FC87B68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8752566" y="3274312"/>
              <a:ext cx="482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40">
              <a:extLst>
                <a:ext uri="{FF2B5EF4-FFF2-40B4-BE49-F238E27FC236}">
                  <a16:creationId xmlns:a16="http://schemas.microsoft.com/office/drawing/2014/main" id="{19163EA3-B786-408E-A987-F69DBEC08525}"/>
                </a:ext>
              </a:extLst>
            </p:cNvPr>
            <p:cNvSpPr txBox="1">
              <a:spLocks noChangeArrowheads="1"/>
            </p:cNvSpPr>
            <p:nvPr/>
          </p:nvSpPr>
          <p:spPr bwMode="auto">
            <a:xfrm>
              <a:off x="8447318" y="3739921"/>
              <a:ext cx="1073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IT </a:t>
              </a:r>
            </a:p>
            <a:p>
              <a:pPr algn="ctr" eaLnBrk="1" hangingPunct="1"/>
              <a:r>
                <a:rPr lang="en-US" altLang="en-US" sz="1400" dirty="0">
                  <a:solidFill>
                    <a:srgbClr val="000000"/>
                  </a:solidFill>
                  <a:latin typeface="Arial" panose="020B0604020202020204" pitchFamily="34" charset="0"/>
                  <a:cs typeface="Arial" panose="020B0604020202020204" pitchFamily="34" charset="0"/>
                </a:rPr>
                <a:t>operations</a:t>
              </a:r>
            </a:p>
          </p:txBody>
        </p:sp>
      </p:grpSp>
      <p:grpSp>
        <p:nvGrpSpPr>
          <p:cNvPr id="54" name="Group 53">
            <a:extLst>
              <a:ext uri="{FF2B5EF4-FFF2-40B4-BE49-F238E27FC236}">
                <a16:creationId xmlns:a16="http://schemas.microsoft.com/office/drawing/2014/main" id="{17266E6E-E2EE-457F-B500-1A5D90D77299}"/>
              </a:ext>
            </a:extLst>
          </p:cNvPr>
          <p:cNvGrpSpPr/>
          <p:nvPr/>
        </p:nvGrpSpPr>
        <p:grpSpPr>
          <a:xfrm>
            <a:off x="5133965" y="2089100"/>
            <a:ext cx="1071563" cy="1030000"/>
            <a:chOff x="6931025" y="4290886"/>
            <a:chExt cx="1071563" cy="1030000"/>
          </a:xfrm>
        </p:grpSpPr>
        <p:pic>
          <p:nvPicPr>
            <p:cNvPr id="55" name="Graphic 21">
              <a:extLst>
                <a:ext uri="{FF2B5EF4-FFF2-40B4-BE49-F238E27FC236}">
                  <a16:creationId xmlns:a16="http://schemas.microsoft.com/office/drawing/2014/main" id="{459173CC-C3BB-4534-AD5C-6AFA59EBF6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1063" y="429088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55">
              <a:extLst>
                <a:ext uri="{FF2B5EF4-FFF2-40B4-BE49-F238E27FC236}">
                  <a16:creationId xmlns:a16="http://schemas.microsoft.com/office/drawing/2014/main" id="{20B301F6-6B50-4498-A198-29E66FD54C8A}"/>
                </a:ext>
              </a:extLst>
            </p:cNvPr>
            <p:cNvSpPr txBox="1">
              <a:spLocks noChangeArrowheads="1"/>
            </p:cNvSpPr>
            <p:nvPr/>
          </p:nvSpPr>
          <p:spPr bwMode="auto">
            <a:xfrm>
              <a:off x="6931025" y="4797666"/>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Log servers</a:t>
              </a:r>
            </a:p>
          </p:txBody>
        </p:sp>
      </p:grpSp>
      <p:sp>
        <p:nvSpPr>
          <p:cNvPr id="59" name="TextBox 38">
            <a:extLst>
              <a:ext uri="{FF2B5EF4-FFF2-40B4-BE49-F238E27FC236}">
                <a16:creationId xmlns:a16="http://schemas.microsoft.com/office/drawing/2014/main" id="{18E6E9AA-9CA1-4EB9-B628-04528FFC3622}"/>
              </a:ext>
            </a:extLst>
          </p:cNvPr>
          <p:cNvSpPr txBox="1">
            <a:spLocks noChangeArrowheads="1"/>
          </p:cNvSpPr>
          <p:nvPr/>
        </p:nvSpPr>
        <p:spPr bwMode="auto">
          <a:xfrm>
            <a:off x="6089578" y="2515364"/>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SMTP server</a:t>
            </a:r>
          </a:p>
        </p:txBody>
      </p:sp>
      <p:grpSp>
        <p:nvGrpSpPr>
          <p:cNvPr id="60" name="Group 59">
            <a:extLst>
              <a:ext uri="{FF2B5EF4-FFF2-40B4-BE49-F238E27FC236}">
                <a16:creationId xmlns:a16="http://schemas.microsoft.com/office/drawing/2014/main" id="{AC20D4BA-1947-40F5-809F-8B576B2020F9}"/>
              </a:ext>
            </a:extLst>
          </p:cNvPr>
          <p:cNvGrpSpPr/>
          <p:nvPr/>
        </p:nvGrpSpPr>
        <p:grpSpPr>
          <a:xfrm>
            <a:off x="6686021" y="2079702"/>
            <a:ext cx="1071563" cy="1094720"/>
            <a:chOff x="7134225" y="4281488"/>
            <a:chExt cx="1071563" cy="1094720"/>
          </a:xfrm>
        </p:grpSpPr>
        <p:pic>
          <p:nvPicPr>
            <p:cNvPr id="61" name="Graphic 21">
              <a:extLst>
                <a:ext uri="{FF2B5EF4-FFF2-40B4-BE49-F238E27FC236}">
                  <a16:creationId xmlns:a16="http://schemas.microsoft.com/office/drawing/2014/main" id="{E4ABF4AB-6E16-4E8A-B374-076CB6661C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850"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Box 38">
              <a:extLst>
                <a:ext uri="{FF2B5EF4-FFF2-40B4-BE49-F238E27FC236}">
                  <a16:creationId xmlns:a16="http://schemas.microsoft.com/office/drawing/2014/main" id="{8532DAD6-9689-445B-89E9-A74378B7FB96}"/>
                </a:ext>
              </a:extLst>
            </p:cNvPr>
            <p:cNvSpPr txBox="1">
              <a:spLocks noChangeArrowheads="1"/>
            </p:cNvSpPr>
            <p:nvPr/>
          </p:nvSpPr>
          <p:spPr bwMode="auto">
            <a:xfrm>
              <a:off x="7134225" y="4852988"/>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File </a:t>
              </a:r>
              <a:br>
                <a:rPr lang="en-US" altLang="en-US" sz="1400" dirty="0">
                  <a:solidFill>
                    <a:srgbClr val="000000"/>
                  </a:solidFill>
                  <a:latin typeface="Arial" panose="020B0604020202020204" pitchFamily="34" charset="0"/>
                  <a:cs typeface="Arial" panose="020B0604020202020204" pitchFamily="34" charset="0"/>
                </a:rPr>
              </a:br>
              <a:r>
                <a:rPr lang="en-US" altLang="en-US" sz="1400" dirty="0">
                  <a:solidFill>
                    <a:srgbClr val="000000"/>
                  </a:solidFill>
                  <a:latin typeface="Arial" panose="020B0604020202020204" pitchFamily="34" charset="0"/>
                  <a:cs typeface="Arial" panose="020B0604020202020204" pitchFamily="34" charset="0"/>
                </a:rPr>
                <a:t>server</a:t>
              </a:r>
            </a:p>
          </p:txBody>
        </p:sp>
      </p:grpSp>
      <p:pic>
        <p:nvPicPr>
          <p:cNvPr id="50" name="Graphic 15">
            <a:extLst>
              <a:ext uri="{FF2B5EF4-FFF2-40B4-BE49-F238E27FC236}">
                <a16:creationId xmlns:a16="http://schemas.microsoft.com/office/drawing/2014/main" id="{8B146121-498A-4677-86C6-061A64F8947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83674" y="579878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32">
            <a:extLst>
              <a:ext uri="{FF2B5EF4-FFF2-40B4-BE49-F238E27FC236}">
                <a16:creationId xmlns:a16="http://schemas.microsoft.com/office/drawing/2014/main" id="{2199A0F9-7FF7-4C08-B5DE-C5A11B0FACB4}"/>
              </a:ext>
            </a:extLst>
          </p:cNvPr>
          <p:cNvSpPr txBox="1">
            <a:spLocks noChangeArrowheads="1"/>
          </p:cNvSpPr>
          <p:nvPr/>
        </p:nvSpPr>
        <p:spPr bwMode="auto">
          <a:xfrm>
            <a:off x="6082049" y="6327424"/>
            <a:ext cx="10731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Dealer app</a:t>
            </a:r>
          </a:p>
        </p:txBody>
      </p:sp>
      <p:pic>
        <p:nvPicPr>
          <p:cNvPr id="66" name="Graphic 50">
            <a:extLst>
              <a:ext uri="{FF2B5EF4-FFF2-40B4-BE49-F238E27FC236}">
                <a16:creationId xmlns:a16="http://schemas.microsoft.com/office/drawing/2014/main" id="{858DF725-B111-4B33-A0C1-D3C9A23B9E5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93466" y="209000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9" name="Group 68">
            <a:extLst>
              <a:ext uri="{FF2B5EF4-FFF2-40B4-BE49-F238E27FC236}">
                <a16:creationId xmlns:a16="http://schemas.microsoft.com/office/drawing/2014/main" id="{9DD3A146-33B9-44C4-AFDA-BD8EAE2F481C}"/>
              </a:ext>
            </a:extLst>
          </p:cNvPr>
          <p:cNvGrpSpPr/>
          <p:nvPr/>
        </p:nvGrpSpPr>
        <p:grpSpPr>
          <a:xfrm>
            <a:off x="7083156" y="5833009"/>
            <a:ext cx="1073150" cy="988829"/>
            <a:chOff x="8447318" y="3274312"/>
            <a:chExt cx="1073150" cy="988829"/>
          </a:xfrm>
        </p:grpSpPr>
        <p:pic>
          <p:nvPicPr>
            <p:cNvPr id="70" name="Graphic 23">
              <a:extLst>
                <a:ext uri="{FF2B5EF4-FFF2-40B4-BE49-F238E27FC236}">
                  <a16:creationId xmlns:a16="http://schemas.microsoft.com/office/drawing/2014/main" id="{162F0C8B-5744-41AD-B922-02EB642957A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8752566" y="3274312"/>
              <a:ext cx="482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TextBox 40">
              <a:extLst>
                <a:ext uri="{FF2B5EF4-FFF2-40B4-BE49-F238E27FC236}">
                  <a16:creationId xmlns:a16="http://schemas.microsoft.com/office/drawing/2014/main" id="{426EE87B-944A-4C76-90E4-6AAFEB92885C}"/>
                </a:ext>
              </a:extLst>
            </p:cNvPr>
            <p:cNvSpPr txBox="1">
              <a:spLocks noChangeArrowheads="1"/>
            </p:cNvSpPr>
            <p:nvPr/>
          </p:nvSpPr>
          <p:spPr bwMode="auto">
            <a:xfrm>
              <a:off x="8447318" y="3739921"/>
              <a:ext cx="1073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Dealers </a:t>
              </a:r>
            </a:p>
            <a:p>
              <a:pPr algn="ctr" eaLnBrk="1" hangingPunct="1"/>
              <a:endParaRPr lang="en-US" altLang="en-US" sz="1400" dirty="0">
                <a:solidFill>
                  <a:srgbClr val="000000"/>
                </a:solidFill>
                <a:latin typeface="Arial" panose="020B0604020202020204" pitchFamily="34" charset="0"/>
                <a:cs typeface="Arial" panose="020B0604020202020204" pitchFamily="34" charset="0"/>
              </a:endParaRPr>
            </a:p>
          </p:txBody>
        </p:sp>
      </p:grpSp>
      <p:cxnSp>
        <p:nvCxnSpPr>
          <p:cNvPr id="72" name="Straight Arrow Connector 71">
            <a:extLst>
              <a:ext uri="{FF2B5EF4-FFF2-40B4-BE49-F238E27FC236}">
                <a16:creationId xmlns:a16="http://schemas.microsoft.com/office/drawing/2014/main" id="{17D5F828-0FF7-466A-8B36-A4B9D475739F}"/>
              </a:ext>
            </a:extLst>
          </p:cNvPr>
          <p:cNvCxnSpPr>
            <a:cxnSpLocks/>
          </p:cNvCxnSpPr>
          <p:nvPr/>
        </p:nvCxnSpPr>
        <p:spPr>
          <a:xfrm>
            <a:off x="731747" y="3594032"/>
            <a:ext cx="60189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E7B50326-B0A5-4EA9-9B9B-FF290EC9085E}"/>
              </a:ext>
            </a:extLst>
          </p:cNvPr>
          <p:cNvCxnSpPr>
            <a:cxnSpLocks/>
          </p:cNvCxnSpPr>
          <p:nvPr/>
        </p:nvCxnSpPr>
        <p:spPr>
          <a:xfrm>
            <a:off x="1912970" y="3594032"/>
            <a:ext cx="60189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1591D59C-0F00-449B-B384-BB3CD35A38F1}"/>
              </a:ext>
            </a:extLst>
          </p:cNvPr>
          <p:cNvGrpSpPr/>
          <p:nvPr/>
        </p:nvGrpSpPr>
        <p:grpSpPr>
          <a:xfrm>
            <a:off x="7320048" y="3180044"/>
            <a:ext cx="1073150" cy="1051858"/>
            <a:chOff x="2271713" y="2847975"/>
            <a:chExt cx="1073150" cy="1051858"/>
          </a:xfrm>
        </p:grpSpPr>
        <p:pic>
          <p:nvPicPr>
            <p:cNvPr id="76" name="Graphic 24">
              <a:extLst>
                <a:ext uri="{FF2B5EF4-FFF2-40B4-BE49-F238E27FC236}">
                  <a16:creationId xmlns:a16="http://schemas.microsoft.com/office/drawing/2014/main" id="{51233BBF-51DF-4007-BC06-50E6B842533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733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TextBox 25">
              <a:extLst>
                <a:ext uri="{FF2B5EF4-FFF2-40B4-BE49-F238E27FC236}">
                  <a16:creationId xmlns:a16="http://schemas.microsoft.com/office/drawing/2014/main" id="{8FF7815F-10DC-4004-8F44-45FD7400D4AF}"/>
                </a:ext>
              </a:extLst>
            </p:cNvPr>
            <p:cNvSpPr txBox="1">
              <a:spLocks noChangeArrowheads="1"/>
            </p:cNvSpPr>
            <p:nvPr/>
          </p:nvSpPr>
          <p:spPr bwMode="auto">
            <a:xfrm>
              <a:off x="2271713" y="3376613"/>
              <a:ext cx="1073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Client</a:t>
              </a:r>
              <a:br>
                <a:rPr lang="en-US" altLang="en-US" sz="1400" dirty="0">
                  <a:solidFill>
                    <a:srgbClr val="000000"/>
                  </a:solidFill>
                  <a:latin typeface="Arial" panose="020B0604020202020204" pitchFamily="34" charset="0"/>
                  <a:cs typeface="Arial" panose="020B0604020202020204" pitchFamily="34" charset="0"/>
                </a:rPr>
              </a:br>
              <a:r>
                <a:rPr lang="en-US" altLang="en-US" sz="1400" dirty="0">
                  <a:solidFill>
                    <a:srgbClr val="000000"/>
                  </a:solidFill>
                  <a:latin typeface="Arial" panose="020B0604020202020204" pitchFamily="34" charset="0"/>
                  <a:cs typeface="Arial" panose="020B0604020202020204" pitchFamily="34" charset="0"/>
                </a:rPr>
                <a:t>apps</a:t>
              </a:r>
            </a:p>
          </p:txBody>
        </p:sp>
      </p:grpSp>
      <p:grpSp>
        <p:nvGrpSpPr>
          <p:cNvPr id="79" name="Group 78">
            <a:extLst>
              <a:ext uri="{FF2B5EF4-FFF2-40B4-BE49-F238E27FC236}">
                <a16:creationId xmlns:a16="http://schemas.microsoft.com/office/drawing/2014/main" id="{D53FF2DE-7D3D-4645-8571-9124F6E5E611}"/>
              </a:ext>
            </a:extLst>
          </p:cNvPr>
          <p:cNvGrpSpPr/>
          <p:nvPr/>
        </p:nvGrpSpPr>
        <p:grpSpPr>
          <a:xfrm>
            <a:off x="4832340" y="3185008"/>
            <a:ext cx="1071563" cy="1033165"/>
            <a:chOff x="7134225" y="4281488"/>
            <a:chExt cx="1071563" cy="1033165"/>
          </a:xfrm>
        </p:grpSpPr>
        <p:pic>
          <p:nvPicPr>
            <p:cNvPr id="80" name="Graphic 21">
              <a:extLst>
                <a:ext uri="{FF2B5EF4-FFF2-40B4-BE49-F238E27FC236}">
                  <a16:creationId xmlns:a16="http://schemas.microsoft.com/office/drawing/2014/main" id="{BA84FB82-87B9-404B-9E61-87A3B6BDC6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850"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Box 38">
              <a:extLst>
                <a:ext uri="{FF2B5EF4-FFF2-40B4-BE49-F238E27FC236}">
                  <a16:creationId xmlns:a16="http://schemas.microsoft.com/office/drawing/2014/main" id="{D41F259F-FDDF-4C65-A2DF-E2437624C4C3}"/>
                </a:ext>
              </a:extLst>
            </p:cNvPr>
            <p:cNvSpPr txBox="1">
              <a:spLocks noChangeArrowheads="1"/>
            </p:cNvSpPr>
            <p:nvPr/>
          </p:nvSpPr>
          <p:spPr bwMode="auto">
            <a:xfrm>
              <a:off x="7134225" y="4852988"/>
              <a:ext cx="10715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cs typeface="Arial" panose="020B0604020202020204" pitchFamily="34" charset="0"/>
                </a:rPr>
                <a:t>LOB</a:t>
              </a:r>
              <a:br>
                <a:rPr lang="en-US" altLang="en-US" sz="1200" dirty="0">
                  <a:solidFill>
                    <a:srgbClr val="000000"/>
                  </a:solidFill>
                  <a:latin typeface="Arial" panose="020B0604020202020204" pitchFamily="34" charset="0"/>
                  <a:cs typeface="Arial" panose="020B0604020202020204" pitchFamily="34" charset="0"/>
                </a:rPr>
              </a:br>
              <a:r>
                <a:rPr lang="en-US" altLang="en-US" sz="1200" dirty="0">
                  <a:solidFill>
                    <a:srgbClr val="000000"/>
                  </a:solidFill>
                  <a:latin typeface="Arial" panose="020B0604020202020204" pitchFamily="34" charset="0"/>
                  <a:cs typeface="Arial" panose="020B0604020202020204" pitchFamily="34" charset="0"/>
                </a:rPr>
                <a:t>applications</a:t>
              </a:r>
            </a:p>
          </p:txBody>
        </p:sp>
      </p:grpSp>
      <p:sp>
        <p:nvSpPr>
          <p:cNvPr id="6" name="Speech Bubble: Rectangle with Corners Rounded 5">
            <a:extLst>
              <a:ext uri="{FF2B5EF4-FFF2-40B4-BE49-F238E27FC236}">
                <a16:creationId xmlns:a16="http://schemas.microsoft.com/office/drawing/2014/main" id="{B61CCA7A-3D9E-4771-BF4E-D4EE8BD9D329}"/>
              </a:ext>
            </a:extLst>
          </p:cNvPr>
          <p:cNvSpPr/>
          <p:nvPr/>
        </p:nvSpPr>
        <p:spPr>
          <a:xfrm>
            <a:off x="0" y="5245098"/>
            <a:ext cx="2452915" cy="1165221"/>
          </a:xfrm>
          <a:prstGeom prst="wedgeRoundRectCallout">
            <a:avLst>
              <a:gd name="adj1" fmla="val 63043"/>
              <a:gd name="adj2" fmla="val -156574"/>
              <a:gd name="adj3" fmla="val 16667"/>
            </a:avLst>
          </a:prstGeom>
          <a:solidFill>
            <a:srgbClr val="0070C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eaLnBrk="1" hangingPunct="1">
              <a:buFont typeface="Arial" panose="020B0604020202020204" pitchFamily="34" charset="0"/>
              <a:buChar char="•"/>
            </a:pPr>
            <a:r>
              <a:rPr lang="en-US" altLang="en-US" sz="1400" dirty="0" err="1">
                <a:solidFill>
                  <a:srgbClr val="000000"/>
                </a:solidFill>
                <a:latin typeface="Arial" panose="020B0604020202020204" pitchFamily="34" charset="0"/>
                <a:cs typeface="Arial" panose="020B0604020202020204" pitchFamily="34" charset="0"/>
              </a:rPr>
              <a:t>Licenze</a:t>
            </a:r>
            <a:r>
              <a:rPr lang="en-US" altLang="en-US" sz="1400" dirty="0">
                <a:solidFill>
                  <a:srgbClr val="000000"/>
                </a:solidFill>
                <a:latin typeface="Arial" panose="020B0604020202020204" pitchFamily="34" charset="0"/>
                <a:cs typeface="Arial" panose="020B0604020202020204" pitchFamily="34" charset="0"/>
              </a:rPr>
              <a:t> in </a:t>
            </a:r>
            <a:r>
              <a:rPr lang="en-US" altLang="en-US" sz="1400" dirty="0" err="1">
                <a:solidFill>
                  <a:srgbClr val="000000"/>
                </a:solidFill>
                <a:latin typeface="Arial" panose="020B0604020202020204" pitchFamily="34" charset="0"/>
                <a:cs typeface="Arial" panose="020B0604020202020204" pitchFamily="34" charset="0"/>
              </a:rPr>
              <a:t>scadenza</a:t>
            </a:r>
            <a:endParaRPr lang="en-US" altLang="en-US" sz="1400" dirty="0">
              <a:solidFill>
                <a:srgbClr val="000000"/>
              </a:solidFill>
              <a:latin typeface="Arial" panose="020B0604020202020204" pitchFamily="34" charset="0"/>
              <a:cs typeface="Arial" panose="020B0604020202020204" pitchFamily="34" charset="0"/>
            </a:endParaRPr>
          </a:p>
          <a:p>
            <a:pPr marL="285750" indent="-285750" eaLnBrk="1" hangingPunct="1">
              <a:buFont typeface="Arial" panose="020B0604020202020204" pitchFamily="34" charset="0"/>
              <a:buChar char="•"/>
            </a:pPr>
            <a:r>
              <a:rPr lang="en-US" altLang="en-US" sz="1400" dirty="0">
                <a:solidFill>
                  <a:srgbClr val="000000"/>
                </a:solidFill>
                <a:latin typeface="Arial" panose="020B0604020202020204" pitchFamily="34" charset="0"/>
                <a:cs typeface="Arial" panose="020B0604020202020204" pitchFamily="34" charset="0"/>
              </a:rPr>
              <a:t>Hardware </a:t>
            </a:r>
            <a:r>
              <a:rPr lang="en-US" altLang="en-US" sz="1400" dirty="0" err="1">
                <a:solidFill>
                  <a:srgbClr val="000000"/>
                </a:solidFill>
                <a:latin typeface="Arial" panose="020B0604020202020204" pitchFamily="34" charset="0"/>
                <a:cs typeface="Arial" panose="020B0604020202020204" pitchFamily="34" charset="0"/>
              </a:rPr>
              <a:t>obsoleto</a:t>
            </a:r>
            <a:endParaRPr lang="en-US" altLang="en-US" sz="1400" dirty="0">
              <a:solidFill>
                <a:srgbClr val="000000"/>
              </a:solidFill>
              <a:latin typeface="Arial" panose="020B0604020202020204" pitchFamily="34" charset="0"/>
              <a:cs typeface="Arial" panose="020B0604020202020204" pitchFamily="34" charset="0"/>
            </a:endParaRPr>
          </a:p>
          <a:p>
            <a:pPr marL="285750" indent="-285750" eaLnBrk="1" hangingPunct="1">
              <a:buFont typeface="Arial" panose="020B0604020202020204" pitchFamily="34" charset="0"/>
              <a:buChar char="•"/>
            </a:pPr>
            <a:r>
              <a:rPr lang="en-US" altLang="en-US" sz="1400" dirty="0" err="1">
                <a:solidFill>
                  <a:srgbClr val="000000"/>
                </a:solidFill>
                <a:latin typeface="Arial" panose="020B0604020202020204" pitchFamily="34" charset="0"/>
                <a:cs typeface="Arial" panose="020B0604020202020204" pitchFamily="34" charset="0"/>
              </a:rPr>
              <a:t>Aumentare</a:t>
            </a:r>
            <a:r>
              <a:rPr lang="en-US" altLang="en-US" sz="1400" dirty="0">
                <a:solidFill>
                  <a:srgbClr val="000000"/>
                </a:solidFill>
                <a:latin typeface="Arial" panose="020B0604020202020204" pitchFamily="34" charset="0"/>
                <a:cs typeface="Arial" panose="020B0604020202020204" pitchFamily="34" charset="0"/>
              </a:rPr>
              <a:t> la </a:t>
            </a:r>
            <a:r>
              <a:rPr lang="en-US" altLang="en-US" sz="1400" dirty="0" err="1">
                <a:solidFill>
                  <a:srgbClr val="000000"/>
                </a:solidFill>
                <a:latin typeface="Arial" panose="020B0604020202020204" pitchFamily="34" charset="0"/>
                <a:cs typeface="Arial" panose="020B0604020202020204" pitchFamily="34" charset="0"/>
              </a:rPr>
              <a:t>capacità</a:t>
            </a:r>
            <a:endParaRPr lang="en-US" altLang="en-US" sz="1400" dirty="0">
              <a:solidFill>
                <a:srgbClr val="000000"/>
              </a:solidFill>
              <a:latin typeface="Arial" panose="020B0604020202020204" pitchFamily="34" charset="0"/>
              <a:cs typeface="Arial" panose="020B0604020202020204" pitchFamily="34" charset="0"/>
            </a:endParaRPr>
          </a:p>
        </p:txBody>
      </p:sp>
      <p:sp>
        <p:nvSpPr>
          <p:cNvPr id="12" name="Speech Bubble: Rectangle with Corners Rounded 11">
            <a:extLst>
              <a:ext uri="{FF2B5EF4-FFF2-40B4-BE49-F238E27FC236}">
                <a16:creationId xmlns:a16="http://schemas.microsoft.com/office/drawing/2014/main" id="{0A29A41D-13D2-4735-AF18-75BF069B3E2B}"/>
              </a:ext>
            </a:extLst>
          </p:cNvPr>
          <p:cNvSpPr/>
          <p:nvPr/>
        </p:nvSpPr>
        <p:spPr>
          <a:xfrm>
            <a:off x="9938918" y="4301746"/>
            <a:ext cx="1965451" cy="745191"/>
          </a:xfrm>
          <a:prstGeom prst="wedgeRoundRectCallout">
            <a:avLst>
              <a:gd name="adj1" fmla="val -164264"/>
              <a:gd name="adj2" fmla="val 68367"/>
              <a:gd name="adj3" fmla="val 16667"/>
            </a:avLst>
          </a:prstGeom>
          <a:solidFill>
            <a:srgbClr val="7030A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eaLnBrk="1" hangingPunct="1">
              <a:buFont typeface="Arial" panose="020B0604020202020204" pitchFamily="34" charset="0"/>
              <a:buChar char="•"/>
            </a:pPr>
            <a:r>
              <a:rPr lang="en-US" altLang="en-US" sz="1400" dirty="0">
                <a:solidFill>
                  <a:srgbClr val="000000"/>
                </a:solidFill>
                <a:latin typeface="Arial" panose="020B0604020202020204" pitchFamily="34" charset="0"/>
                <a:cs typeface="Arial" panose="020B0604020202020204" pitchFamily="34" charset="0"/>
              </a:rPr>
              <a:t>Nuovo </a:t>
            </a:r>
            <a:r>
              <a:rPr lang="en-US" altLang="en-US" sz="1400" dirty="0" err="1">
                <a:solidFill>
                  <a:srgbClr val="000000"/>
                </a:solidFill>
                <a:latin typeface="Arial" panose="020B0604020202020204" pitchFamily="34" charset="0"/>
                <a:cs typeface="Arial" panose="020B0604020202020204" pitchFamily="34" charset="0"/>
              </a:rPr>
              <a:t>prodotto</a:t>
            </a:r>
            <a:r>
              <a:rPr lang="en-US" altLang="en-US" sz="1400" dirty="0">
                <a:solidFill>
                  <a:srgbClr val="000000"/>
                </a:solidFill>
                <a:latin typeface="Arial" panose="020B0604020202020204" pitchFamily="34" charset="0"/>
                <a:cs typeface="Arial" panose="020B0604020202020204" pitchFamily="34" charset="0"/>
              </a:rPr>
              <a:t> in due anni</a:t>
            </a:r>
          </a:p>
        </p:txBody>
      </p:sp>
      <p:grpSp>
        <p:nvGrpSpPr>
          <p:cNvPr id="67" name="Group 66">
            <a:extLst>
              <a:ext uri="{FF2B5EF4-FFF2-40B4-BE49-F238E27FC236}">
                <a16:creationId xmlns:a16="http://schemas.microsoft.com/office/drawing/2014/main" id="{CC606ACA-04FE-46B9-9EB1-71493866576E}"/>
              </a:ext>
            </a:extLst>
          </p:cNvPr>
          <p:cNvGrpSpPr/>
          <p:nvPr/>
        </p:nvGrpSpPr>
        <p:grpSpPr>
          <a:xfrm>
            <a:off x="3672911" y="4729798"/>
            <a:ext cx="1073150" cy="958052"/>
            <a:chOff x="8447318" y="3274312"/>
            <a:chExt cx="1073150" cy="958052"/>
          </a:xfrm>
        </p:grpSpPr>
        <p:pic>
          <p:nvPicPr>
            <p:cNvPr id="68" name="Graphic 23">
              <a:extLst>
                <a:ext uri="{FF2B5EF4-FFF2-40B4-BE49-F238E27FC236}">
                  <a16:creationId xmlns:a16="http://schemas.microsoft.com/office/drawing/2014/main" id="{49E912C7-EAE3-4C62-A407-5BD2287A78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8752566" y="3274312"/>
              <a:ext cx="482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40">
              <a:extLst>
                <a:ext uri="{FF2B5EF4-FFF2-40B4-BE49-F238E27FC236}">
                  <a16:creationId xmlns:a16="http://schemas.microsoft.com/office/drawing/2014/main" id="{F725FB83-B313-4EDE-BD68-D2221667690E}"/>
                </a:ext>
              </a:extLst>
            </p:cNvPr>
            <p:cNvSpPr txBox="1">
              <a:spLocks noChangeArrowheads="1"/>
            </p:cNvSpPr>
            <p:nvPr/>
          </p:nvSpPr>
          <p:spPr bwMode="auto">
            <a:xfrm>
              <a:off x="8447318" y="3739921"/>
              <a:ext cx="107315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cs typeface="Arial" panose="020B0604020202020204" pitchFamily="34" charset="0"/>
                </a:rPr>
                <a:t>Developers</a:t>
              </a:r>
            </a:p>
            <a:p>
              <a:pPr algn="ctr" eaLnBrk="1" hangingPunct="1"/>
              <a:endParaRPr lang="en-US" altLang="en-US" sz="1400" dirty="0">
                <a:solidFill>
                  <a:srgbClr val="000000"/>
                </a:solidFill>
                <a:latin typeface="Arial" panose="020B0604020202020204" pitchFamily="34" charset="0"/>
                <a:cs typeface="Arial" panose="020B0604020202020204" pitchFamily="34" charset="0"/>
              </a:endParaRPr>
            </a:p>
          </p:txBody>
        </p:sp>
      </p:grpSp>
      <p:sp>
        <p:nvSpPr>
          <p:cNvPr id="14" name="Speech Bubble: Rectangle with Corners Rounded 13">
            <a:extLst>
              <a:ext uri="{FF2B5EF4-FFF2-40B4-BE49-F238E27FC236}">
                <a16:creationId xmlns:a16="http://schemas.microsoft.com/office/drawing/2014/main" id="{E17800F7-FB42-4B6F-825F-6F32DD204812}"/>
              </a:ext>
            </a:extLst>
          </p:cNvPr>
          <p:cNvSpPr/>
          <p:nvPr/>
        </p:nvSpPr>
        <p:spPr>
          <a:xfrm>
            <a:off x="4067348" y="6006041"/>
            <a:ext cx="1965451" cy="745191"/>
          </a:xfrm>
          <a:prstGeom prst="wedgeRoundRectCallout">
            <a:avLst>
              <a:gd name="adj1" fmla="val -39232"/>
              <a:gd name="adj2" fmla="val -110580"/>
              <a:gd name="adj3" fmla="val 16667"/>
            </a:avLst>
          </a:prstGeom>
          <a:solidFill>
            <a:srgbClr val="C0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eaLnBrk="1" hangingPunct="1">
              <a:buFont typeface="Arial" panose="020B0604020202020204" pitchFamily="34" charset="0"/>
              <a:buChar char="•"/>
            </a:pPr>
            <a:r>
              <a:rPr lang="en-US" altLang="en-US" sz="1400" dirty="0" err="1">
                <a:solidFill>
                  <a:srgbClr val="000000"/>
                </a:solidFill>
                <a:latin typeface="Arial" panose="020B0604020202020204" pitchFamily="34" charset="0"/>
                <a:cs typeface="Arial" panose="020B0604020202020204" pitchFamily="34" charset="0"/>
              </a:rPr>
              <a:t>Ambienti</a:t>
            </a:r>
            <a:r>
              <a:rPr lang="en-US" altLang="en-US" sz="1400" dirty="0">
                <a:solidFill>
                  <a:srgbClr val="000000"/>
                </a:solidFill>
                <a:latin typeface="Arial" panose="020B0604020202020204" pitchFamily="34" charset="0"/>
                <a:cs typeface="Arial" panose="020B0604020202020204" pitchFamily="34" charset="0"/>
              </a:rPr>
              <a:t> di test</a:t>
            </a:r>
          </a:p>
          <a:p>
            <a:pPr marL="285750" indent="-285750" eaLnBrk="1" hangingPunct="1">
              <a:buFont typeface="Arial" panose="020B0604020202020204" pitchFamily="34" charset="0"/>
              <a:buChar char="•"/>
            </a:pPr>
            <a:r>
              <a:rPr lang="en-US" altLang="en-US" sz="1400" dirty="0" err="1">
                <a:solidFill>
                  <a:srgbClr val="000000"/>
                </a:solidFill>
                <a:latin typeface="Arial" panose="020B0604020202020204" pitchFamily="34" charset="0"/>
                <a:cs typeface="Arial" panose="020B0604020202020204" pitchFamily="34" charset="0"/>
              </a:rPr>
              <a:t>Automazione</a:t>
            </a:r>
            <a:endParaRPr lang="en-US" altLang="en-US" sz="1400" dirty="0">
              <a:solidFill>
                <a:srgbClr val="000000"/>
              </a:solidFill>
              <a:latin typeface="Arial" panose="020B0604020202020204" pitchFamily="34" charset="0"/>
              <a:cs typeface="Arial" panose="020B0604020202020204" pitchFamily="34" charset="0"/>
            </a:endParaRPr>
          </a:p>
        </p:txBody>
      </p:sp>
      <p:sp>
        <p:nvSpPr>
          <p:cNvPr id="16" name="Speech Bubble: Rectangle with Corners Rounded 15">
            <a:extLst>
              <a:ext uri="{FF2B5EF4-FFF2-40B4-BE49-F238E27FC236}">
                <a16:creationId xmlns:a16="http://schemas.microsoft.com/office/drawing/2014/main" id="{BFDD2272-6535-4074-A483-21719409507E}"/>
              </a:ext>
            </a:extLst>
          </p:cNvPr>
          <p:cNvSpPr/>
          <p:nvPr/>
        </p:nvSpPr>
        <p:spPr>
          <a:xfrm>
            <a:off x="9895757" y="1587208"/>
            <a:ext cx="1965451" cy="745191"/>
          </a:xfrm>
          <a:prstGeom prst="wedgeRoundRectCallout">
            <a:avLst>
              <a:gd name="adj1" fmla="val -80425"/>
              <a:gd name="adj2" fmla="val 125886"/>
              <a:gd name="adj3" fmla="val 16667"/>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eaLnBrk="1" hangingPunct="1">
              <a:buFont typeface="Arial" panose="020B0604020202020204" pitchFamily="34" charset="0"/>
              <a:buChar char="•"/>
            </a:pPr>
            <a:r>
              <a:rPr lang="en-US" altLang="en-US" sz="1400" dirty="0" err="1">
                <a:solidFill>
                  <a:srgbClr val="000000"/>
                </a:solidFill>
                <a:latin typeface="Arial" panose="020B0604020202020204" pitchFamily="34" charset="0"/>
                <a:cs typeface="Arial" panose="020B0604020202020204" pitchFamily="34" charset="0"/>
              </a:rPr>
              <a:t>Produttività</a:t>
            </a:r>
            <a:endParaRPr lang="en-US" altLang="en-US" sz="1400" dirty="0">
              <a:solidFill>
                <a:srgbClr val="000000"/>
              </a:solidFill>
              <a:latin typeface="Arial" panose="020B0604020202020204" pitchFamily="34" charset="0"/>
              <a:cs typeface="Arial" panose="020B0604020202020204" pitchFamily="34" charset="0"/>
            </a:endParaRPr>
          </a:p>
          <a:p>
            <a:pPr marL="285750" indent="-285750" eaLnBrk="1" hangingPunct="1">
              <a:buFont typeface="Arial" panose="020B0604020202020204" pitchFamily="34" charset="0"/>
              <a:buChar char="•"/>
            </a:pPr>
            <a:r>
              <a:rPr lang="en-US" altLang="en-US" sz="1400" dirty="0" err="1">
                <a:solidFill>
                  <a:srgbClr val="000000"/>
                </a:solidFill>
                <a:latin typeface="Arial" panose="020B0604020202020204" pitchFamily="34" charset="0"/>
                <a:cs typeface="Arial" panose="020B0604020202020204" pitchFamily="34" charset="0"/>
              </a:rPr>
              <a:t>Maggior</a:t>
            </a:r>
            <a:r>
              <a:rPr lang="en-US" altLang="en-US" sz="1400" dirty="0">
                <a:solidFill>
                  <a:srgbClr val="000000"/>
                </a:solidFill>
                <a:latin typeface="Arial" panose="020B0604020202020204" pitchFamily="34" charset="0"/>
                <a:cs typeface="Arial" panose="020B0604020202020204" pitchFamily="34" charset="0"/>
              </a:rPr>
              <a:t> </a:t>
            </a:r>
            <a:r>
              <a:rPr lang="en-US" altLang="en-US" sz="1400" dirty="0" err="1">
                <a:solidFill>
                  <a:srgbClr val="000000"/>
                </a:solidFill>
                <a:latin typeface="Arial" panose="020B0604020202020204" pitchFamily="34" charset="0"/>
                <a:cs typeface="Arial" panose="020B0604020202020204" pitchFamily="34" charset="0"/>
              </a:rPr>
              <a:t>proattività</a:t>
            </a:r>
            <a:endParaRPr lang="en-US" altLang="en-US" sz="14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48086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4800" dirty="0"/>
              <a:t>1.a/Re-host</a:t>
            </a:r>
            <a:r>
              <a:rPr lang="en-US" sz="4800" kern="1200" dirty="0">
                <a:solidFill>
                  <a:schemeClr val="tx1"/>
                </a:solidFill>
                <a:latin typeface="+mj-lt"/>
                <a:ea typeface="+mj-ea"/>
                <a:cs typeface="+mj-cs"/>
              </a:rPr>
              <a:t>	</a:t>
            </a:r>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grpSp>
        <p:nvGrpSpPr>
          <p:cNvPr id="9" name="Group 8">
            <a:extLst>
              <a:ext uri="{FF2B5EF4-FFF2-40B4-BE49-F238E27FC236}">
                <a16:creationId xmlns:a16="http://schemas.microsoft.com/office/drawing/2014/main" id="{9F4C6A3E-E440-41A6-8436-21161F8C1364}"/>
              </a:ext>
            </a:extLst>
          </p:cNvPr>
          <p:cNvGrpSpPr/>
          <p:nvPr/>
        </p:nvGrpSpPr>
        <p:grpSpPr>
          <a:xfrm>
            <a:off x="4862282" y="1586366"/>
            <a:ext cx="7067553" cy="4030661"/>
            <a:chOff x="9899650" y="2979738"/>
            <a:chExt cx="1765300" cy="1143000"/>
          </a:xfrm>
        </p:grpSpPr>
        <p:sp>
          <p:nvSpPr>
            <p:cNvPr id="10" name="Rectangle 9">
              <a:extLst>
                <a:ext uri="{FF2B5EF4-FFF2-40B4-BE49-F238E27FC236}">
                  <a16:creationId xmlns:a16="http://schemas.microsoft.com/office/drawing/2014/main" id="{66E8192B-9B8A-4E67-84BF-62F57C6E3270}"/>
                </a:ext>
              </a:extLst>
            </p:cNvPr>
            <p:cNvSpPr/>
            <p:nvPr/>
          </p:nvSpPr>
          <p:spPr>
            <a:xfrm>
              <a:off x="9899650" y="2979738"/>
              <a:ext cx="1765300" cy="1143000"/>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nchor="ctr" anchorCtr="1"/>
            <a:lstStyle/>
            <a:p>
              <a:pP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 </a:t>
              </a:r>
            </a:p>
            <a:p>
              <a:pPr eaLnBrk="1" fontAlgn="auto" hangingPunct="1">
                <a:spcBef>
                  <a:spcPts val="0"/>
                </a:spcBef>
                <a:spcAft>
                  <a:spcPts val="0"/>
                </a:spcAft>
                <a:defRPr/>
              </a:pPr>
              <a:endParaRPr lang="en-US" sz="1200" dirty="0">
                <a:solidFill>
                  <a:srgbClr val="5A6B86"/>
                </a:solidFill>
                <a:latin typeface="Arial" panose="020B0604020202020204" pitchFamily="34" charset="0"/>
                <a:cs typeface="Arial" panose="020B0604020202020204" pitchFamily="34" charset="0"/>
              </a:endParaRPr>
            </a:p>
          </p:txBody>
        </p:sp>
        <p:pic>
          <p:nvPicPr>
            <p:cNvPr id="11" name="Graphic 22">
              <a:extLst>
                <a:ext uri="{FF2B5EF4-FFF2-40B4-BE49-F238E27FC236}">
                  <a16:creationId xmlns:a16="http://schemas.microsoft.com/office/drawing/2014/main" id="{42CE10E1-5EEF-4CC2-82C1-EBD00C1F76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2825" y="2979738"/>
              <a:ext cx="139898" cy="13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7" name="Graphic 12">
            <a:extLst>
              <a:ext uri="{FF2B5EF4-FFF2-40B4-BE49-F238E27FC236}">
                <a16:creationId xmlns:a16="http://schemas.microsoft.com/office/drawing/2014/main" id="{130A2374-9391-4106-B280-567839E4F9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2924" y="333228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9">
            <a:extLst>
              <a:ext uri="{FF2B5EF4-FFF2-40B4-BE49-F238E27FC236}">
                <a16:creationId xmlns:a16="http://schemas.microsoft.com/office/drawing/2014/main" id="{701C59EA-3489-4ADD-88CF-F3A688986D5F}"/>
              </a:ext>
            </a:extLst>
          </p:cNvPr>
          <p:cNvSpPr txBox="1">
            <a:spLocks noChangeArrowheads="1"/>
          </p:cNvSpPr>
          <p:nvPr/>
        </p:nvSpPr>
        <p:spPr bwMode="auto">
          <a:xfrm>
            <a:off x="1091299" y="3860918"/>
            <a:ext cx="1073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Internet</a:t>
            </a:r>
          </a:p>
        </p:txBody>
      </p:sp>
      <p:pic>
        <p:nvPicPr>
          <p:cNvPr id="24" name="Graphic 23">
            <a:extLst>
              <a:ext uri="{FF2B5EF4-FFF2-40B4-BE49-F238E27FC236}">
                <a16:creationId xmlns:a16="http://schemas.microsoft.com/office/drawing/2014/main" id="{C2E31866-AEC3-4F08-8CFC-9452088009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273952" y="3274312"/>
            <a:ext cx="482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40">
            <a:extLst>
              <a:ext uri="{FF2B5EF4-FFF2-40B4-BE49-F238E27FC236}">
                <a16:creationId xmlns:a16="http://schemas.microsoft.com/office/drawing/2014/main" id="{7265AF27-0050-47F2-89A2-549E749F1223}"/>
              </a:ext>
            </a:extLst>
          </p:cNvPr>
          <p:cNvSpPr txBox="1">
            <a:spLocks noChangeArrowheads="1"/>
          </p:cNvSpPr>
          <p:nvPr/>
        </p:nvSpPr>
        <p:spPr bwMode="auto">
          <a:xfrm>
            <a:off x="-21323" y="3822044"/>
            <a:ext cx="1073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End </a:t>
            </a:r>
          </a:p>
          <a:p>
            <a:pPr algn="ctr" eaLnBrk="1" hangingPunct="1"/>
            <a:r>
              <a:rPr lang="en-US" altLang="en-US" sz="1400" dirty="0">
                <a:solidFill>
                  <a:srgbClr val="000000"/>
                </a:solidFill>
                <a:latin typeface="Arial" panose="020B0604020202020204" pitchFamily="34" charset="0"/>
                <a:cs typeface="Arial" panose="020B0604020202020204" pitchFamily="34" charset="0"/>
              </a:rPr>
              <a:t>users</a:t>
            </a:r>
          </a:p>
        </p:txBody>
      </p:sp>
      <p:sp>
        <p:nvSpPr>
          <p:cNvPr id="28" name="TextBox 45">
            <a:extLst>
              <a:ext uri="{FF2B5EF4-FFF2-40B4-BE49-F238E27FC236}">
                <a16:creationId xmlns:a16="http://schemas.microsoft.com/office/drawing/2014/main" id="{F2FB34A7-5F9D-4DD6-90B3-6F49A4E0C7E1}"/>
              </a:ext>
            </a:extLst>
          </p:cNvPr>
          <p:cNvSpPr txBox="1">
            <a:spLocks noChangeArrowheads="1"/>
          </p:cNvSpPr>
          <p:nvPr/>
        </p:nvSpPr>
        <p:spPr bwMode="auto">
          <a:xfrm>
            <a:off x="4905599" y="4805361"/>
            <a:ext cx="1073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solidFill>
                  <a:srgbClr val="000000"/>
                </a:solidFill>
                <a:latin typeface="Arial" panose="020B0604020202020204" pitchFamily="34" charset="0"/>
                <a:cs typeface="Arial" panose="020B0604020202020204" pitchFamily="34" charset="0"/>
              </a:rPr>
              <a:t>Firewall</a:t>
            </a:r>
          </a:p>
        </p:txBody>
      </p:sp>
      <p:pic>
        <p:nvPicPr>
          <p:cNvPr id="30" name="Graphic 6">
            <a:extLst>
              <a:ext uri="{FF2B5EF4-FFF2-40B4-BE49-F238E27FC236}">
                <a16:creationId xmlns:a16="http://schemas.microsoft.com/office/drawing/2014/main" id="{585BD484-A72B-4A80-BCAC-CC93E99967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19924" y="42640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 name="Group 36">
            <a:extLst>
              <a:ext uri="{FF2B5EF4-FFF2-40B4-BE49-F238E27FC236}">
                <a16:creationId xmlns:a16="http://schemas.microsoft.com/office/drawing/2014/main" id="{F990161E-2080-426B-B935-6533F251D6A7}"/>
              </a:ext>
            </a:extLst>
          </p:cNvPr>
          <p:cNvGrpSpPr/>
          <p:nvPr/>
        </p:nvGrpSpPr>
        <p:grpSpPr>
          <a:xfrm>
            <a:off x="7293023" y="4486273"/>
            <a:ext cx="1071563" cy="1048592"/>
            <a:chOff x="7134225" y="4327616"/>
            <a:chExt cx="1071563" cy="1048592"/>
          </a:xfrm>
        </p:grpSpPr>
        <p:pic>
          <p:nvPicPr>
            <p:cNvPr id="38" name="Graphic 21">
              <a:extLst>
                <a:ext uri="{FF2B5EF4-FFF2-40B4-BE49-F238E27FC236}">
                  <a16:creationId xmlns:a16="http://schemas.microsoft.com/office/drawing/2014/main" id="{C9AA878B-C3E0-4AFB-BF5C-E96DED1B47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5056" y="432761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8">
              <a:extLst>
                <a:ext uri="{FF2B5EF4-FFF2-40B4-BE49-F238E27FC236}">
                  <a16:creationId xmlns:a16="http://schemas.microsoft.com/office/drawing/2014/main" id="{9FE6A3BF-B771-4EFA-9D87-83059355FFBC}"/>
                </a:ext>
              </a:extLst>
            </p:cNvPr>
            <p:cNvSpPr txBox="1">
              <a:spLocks noChangeArrowheads="1"/>
            </p:cNvSpPr>
            <p:nvPr/>
          </p:nvSpPr>
          <p:spPr bwMode="auto">
            <a:xfrm>
              <a:off x="7134225" y="4852988"/>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FTP servers</a:t>
              </a:r>
            </a:p>
          </p:txBody>
        </p:sp>
      </p:grpSp>
      <p:grpSp>
        <p:nvGrpSpPr>
          <p:cNvPr id="40" name="Group 39">
            <a:extLst>
              <a:ext uri="{FF2B5EF4-FFF2-40B4-BE49-F238E27FC236}">
                <a16:creationId xmlns:a16="http://schemas.microsoft.com/office/drawing/2014/main" id="{35DBA73D-5806-4E71-B80A-82BEA82D6689}"/>
              </a:ext>
            </a:extLst>
          </p:cNvPr>
          <p:cNvGrpSpPr/>
          <p:nvPr/>
        </p:nvGrpSpPr>
        <p:grpSpPr>
          <a:xfrm>
            <a:off x="8062761" y="4470216"/>
            <a:ext cx="1071563" cy="1064649"/>
            <a:chOff x="7134225" y="4311559"/>
            <a:chExt cx="1071563" cy="1064649"/>
          </a:xfrm>
        </p:grpSpPr>
        <p:pic>
          <p:nvPicPr>
            <p:cNvPr id="41" name="Graphic 21">
              <a:extLst>
                <a:ext uri="{FF2B5EF4-FFF2-40B4-BE49-F238E27FC236}">
                  <a16:creationId xmlns:a16="http://schemas.microsoft.com/office/drawing/2014/main" id="{8AE4C86F-AA76-4C82-AEA5-11FC078025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15232" y="431155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38">
              <a:extLst>
                <a:ext uri="{FF2B5EF4-FFF2-40B4-BE49-F238E27FC236}">
                  <a16:creationId xmlns:a16="http://schemas.microsoft.com/office/drawing/2014/main" id="{75679035-B344-4C77-942E-7ADC84643D5B}"/>
                </a:ext>
              </a:extLst>
            </p:cNvPr>
            <p:cNvSpPr txBox="1">
              <a:spLocks noChangeArrowheads="1"/>
            </p:cNvSpPr>
            <p:nvPr/>
          </p:nvSpPr>
          <p:spPr bwMode="auto">
            <a:xfrm>
              <a:off x="7134225" y="4852988"/>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ERP servers</a:t>
              </a:r>
            </a:p>
          </p:txBody>
        </p:sp>
      </p:grpSp>
      <p:grpSp>
        <p:nvGrpSpPr>
          <p:cNvPr id="43" name="Group 42">
            <a:extLst>
              <a:ext uri="{FF2B5EF4-FFF2-40B4-BE49-F238E27FC236}">
                <a16:creationId xmlns:a16="http://schemas.microsoft.com/office/drawing/2014/main" id="{A17C017D-793E-41FC-B83D-42601F2D147D}"/>
              </a:ext>
            </a:extLst>
          </p:cNvPr>
          <p:cNvGrpSpPr/>
          <p:nvPr/>
        </p:nvGrpSpPr>
        <p:grpSpPr>
          <a:xfrm>
            <a:off x="8834286" y="4470259"/>
            <a:ext cx="1071563" cy="1036449"/>
            <a:chOff x="7091740" y="4339759"/>
            <a:chExt cx="1071563" cy="1036449"/>
          </a:xfrm>
        </p:grpSpPr>
        <p:pic>
          <p:nvPicPr>
            <p:cNvPr id="44" name="Graphic 21">
              <a:extLst>
                <a:ext uri="{FF2B5EF4-FFF2-40B4-BE49-F238E27FC236}">
                  <a16:creationId xmlns:a16="http://schemas.microsoft.com/office/drawing/2014/main" id="{93D69E91-EE41-488D-AD87-E06365BDF2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73858" y="433975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38">
              <a:extLst>
                <a:ext uri="{FF2B5EF4-FFF2-40B4-BE49-F238E27FC236}">
                  <a16:creationId xmlns:a16="http://schemas.microsoft.com/office/drawing/2014/main" id="{330CDBCB-AB91-44F2-A9A3-B5E94D2824CD}"/>
                </a:ext>
              </a:extLst>
            </p:cNvPr>
            <p:cNvSpPr txBox="1">
              <a:spLocks noChangeArrowheads="1"/>
            </p:cNvSpPr>
            <p:nvPr/>
          </p:nvSpPr>
          <p:spPr bwMode="auto">
            <a:xfrm>
              <a:off x="7091740" y="4852988"/>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CRM servers</a:t>
              </a:r>
            </a:p>
          </p:txBody>
        </p:sp>
      </p:grpSp>
      <p:grpSp>
        <p:nvGrpSpPr>
          <p:cNvPr id="49" name="Group 48">
            <a:extLst>
              <a:ext uri="{FF2B5EF4-FFF2-40B4-BE49-F238E27FC236}">
                <a16:creationId xmlns:a16="http://schemas.microsoft.com/office/drawing/2014/main" id="{45D14F87-CADF-47E2-83FF-98473FCEC67B}"/>
              </a:ext>
            </a:extLst>
          </p:cNvPr>
          <p:cNvGrpSpPr/>
          <p:nvPr/>
        </p:nvGrpSpPr>
        <p:grpSpPr>
          <a:xfrm>
            <a:off x="10357036" y="3802180"/>
            <a:ext cx="1073150" cy="988829"/>
            <a:chOff x="8447318" y="3274312"/>
            <a:chExt cx="1073150" cy="988829"/>
          </a:xfrm>
        </p:grpSpPr>
        <p:pic>
          <p:nvPicPr>
            <p:cNvPr id="36" name="Graphic 23">
              <a:extLst>
                <a:ext uri="{FF2B5EF4-FFF2-40B4-BE49-F238E27FC236}">
                  <a16:creationId xmlns:a16="http://schemas.microsoft.com/office/drawing/2014/main" id="{4219CDE4-EDD4-4D4C-922A-8256819ECC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8752566" y="3274312"/>
              <a:ext cx="482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40">
              <a:extLst>
                <a:ext uri="{FF2B5EF4-FFF2-40B4-BE49-F238E27FC236}">
                  <a16:creationId xmlns:a16="http://schemas.microsoft.com/office/drawing/2014/main" id="{0E90E520-B642-44FA-8D54-BA019E52ADCA}"/>
                </a:ext>
              </a:extLst>
            </p:cNvPr>
            <p:cNvSpPr txBox="1">
              <a:spLocks noChangeArrowheads="1"/>
            </p:cNvSpPr>
            <p:nvPr/>
          </p:nvSpPr>
          <p:spPr bwMode="auto">
            <a:xfrm>
              <a:off x="8447318" y="3739921"/>
              <a:ext cx="1073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Business </a:t>
              </a:r>
            </a:p>
            <a:p>
              <a:pPr algn="ctr" eaLnBrk="1" hangingPunct="1"/>
              <a:r>
                <a:rPr lang="en-US" altLang="en-US" sz="1400" dirty="0">
                  <a:solidFill>
                    <a:srgbClr val="000000"/>
                  </a:solidFill>
                  <a:latin typeface="Arial" panose="020B0604020202020204" pitchFamily="34" charset="0"/>
                  <a:cs typeface="Arial" panose="020B0604020202020204" pitchFamily="34" charset="0"/>
                </a:rPr>
                <a:t>operations</a:t>
              </a:r>
            </a:p>
          </p:txBody>
        </p:sp>
      </p:grpSp>
      <p:grpSp>
        <p:nvGrpSpPr>
          <p:cNvPr id="51" name="Group 50">
            <a:extLst>
              <a:ext uri="{FF2B5EF4-FFF2-40B4-BE49-F238E27FC236}">
                <a16:creationId xmlns:a16="http://schemas.microsoft.com/office/drawing/2014/main" id="{CCA4339E-2400-4A3B-AA0D-857DACD668A9}"/>
              </a:ext>
            </a:extLst>
          </p:cNvPr>
          <p:cNvGrpSpPr/>
          <p:nvPr/>
        </p:nvGrpSpPr>
        <p:grpSpPr>
          <a:xfrm>
            <a:off x="10363151" y="2605203"/>
            <a:ext cx="1073150" cy="988829"/>
            <a:chOff x="8447318" y="3274312"/>
            <a:chExt cx="1073150" cy="988829"/>
          </a:xfrm>
        </p:grpSpPr>
        <p:pic>
          <p:nvPicPr>
            <p:cNvPr id="52" name="Graphic 23">
              <a:extLst>
                <a:ext uri="{FF2B5EF4-FFF2-40B4-BE49-F238E27FC236}">
                  <a16:creationId xmlns:a16="http://schemas.microsoft.com/office/drawing/2014/main" id="{033CFBCE-2C5C-49E3-81D6-3D1FC87B68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8752566" y="3274312"/>
              <a:ext cx="482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40">
              <a:extLst>
                <a:ext uri="{FF2B5EF4-FFF2-40B4-BE49-F238E27FC236}">
                  <a16:creationId xmlns:a16="http://schemas.microsoft.com/office/drawing/2014/main" id="{19163EA3-B786-408E-A987-F69DBEC08525}"/>
                </a:ext>
              </a:extLst>
            </p:cNvPr>
            <p:cNvSpPr txBox="1">
              <a:spLocks noChangeArrowheads="1"/>
            </p:cNvSpPr>
            <p:nvPr/>
          </p:nvSpPr>
          <p:spPr bwMode="auto">
            <a:xfrm>
              <a:off x="8447318" y="3739921"/>
              <a:ext cx="1073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IT </a:t>
              </a:r>
            </a:p>
            <a:p>
              <a:pPr algn="ctr" eaLnBrk="1" hangingPunct="1"/>
              <a:r>
                <a:rPr lang="en-US" altLang="en-US" sz="1400" dirty="0">
                  <a:solidFill>
                    <a:srgbClr val="000000"/>
                  </a:solidFill>
                  <a:latin typeface="Arial" panose="020B0604020202020204" pitchFamily="34" charset="0"/>
                  <a:cs typeface="Arial" panose="020B0604020202020204" pitchFamily="34" charset="0"/>
                </a:rPr>
                <a:t>operations</a:t>
              </a:r>
            </a:p>
          </p:txBody>
        </p:sp>
      </p:grpSp>
      <p:grpSp>
        <p:nvGrpSpPr>
          <p:cNvPr id="54" name="Group 53">
            <a:extLst>
              <a:ext uri="{FF2B5EF4-FFF2-40B4-BE49-F238E27FC236}">
                <a16:creationId xmlns:a16="http://schemas.microsoft.com/office/drawing/2014/main" id="{17266E6E-E2EE-457F-B500-1A5D90D77299}"/>
              </a:ext>
            </a:extLst>
          </p:cNvPr>
          <p:cNvGrpSpPr/>
          <p:nvPr/>
        </p:nvGrpSpPr>
        <p:grpSpPr>
          <a:xfrm>
            <a:off x="7324715" y="2089100"/>
            <a:ext cx="1071563" cy="1030000"/>
            <a:chOff x="6931025" y="4290886"/>
            <a:chExt cx="1071563" cy="1030000"/>
          </a:xfrm>
        </p:grpSpPr>
        <p:pic>
          <p:nvPicPr>
            <p:cNvPr id="55" name="Graphic 21">
              <a:extLst>
                <a:ext uri="{FF2B5EF4-FFF2-40B4-BE49-F238E27FC236}">
                  <a16:creationId xmlns:a16="http://schemas.microsoft.com/office/drawing/2014/main" id="{459173CC-C3BB-4534-AD5C-6AFA59EBF6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31063" y="429088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55">
              <a:extLst>
                <a:ext uri="{FF2B5EF4-FFF2-40B4-BE49-F238E27FC236}">
                  <a16:creationId xmlns:a16="http://schemas.microsoft.com/office/drawing/2014/main" id="{20B301F6-6B50-4498-A198-29E66FD54C8A}"/>
                </a:ext>
              </a:extLst>
            </p:cNvPr>
            <p:cNvSpPr txBox="1">
              <a:spLocks noChangeArrowheads="1"/>
            </p:cNvSpPr>
            <p:nvPr/>
          </p:nvSpPr>
          <p:spPr bwMode="auto">
            <a:xfrm>
              <a:off x="6931025" y="4797666"/>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Log servers</a:t>
              </a:r>
            </a:p>
          </p:txBody>
        </p:sp>
      </p:grpSp>
      <p:sp>
        <p:nvSpPr>
          <p:cNvPr id="59" name="TextBox 38">
            <a:extLst>
              <a:ext uri="{FF2B5EF4-FFF2-40B4-BE49-F238E27FC236}">
                <a16:creationId xmlns:a16="http://schemas.microsoft.com/office/drawing/2014/main" id="{18E6E9AA-9CA1-4EB9-B628-04528FFC3622}"/>
              </a:ext>
            </a:extLst>
          </p:cNvPr>
          <p:cNvSpPr txBox="1">
            <a:spLocks noChangeArrowheads="1"/>
          </p:cNvSpPr>
          <p:nvPr/>
        </p:nvSpPr>
        <p:spPr bwMode="auto">
          <a:xfrm>
            <a:off x="8280328" y="2515364"/>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SMTP server</a:t>
            </a:r>
          </a:p>
        </p:txBody>
      </p:sp>
      <p:grpSp>
        <p:nvGrpSpPr>
          <p:cNvPr id="60" name="Group 59">
            <a:extLst>
              <a:ext uri="{FF2B5EF4-FFF2-40B4-BE49-F238E27FC236}">
                <a16:creationId xmlns:a16="http://schemas.microsoft.com/office/drawing/2014/main" id="{AC20D4BA-1947-40F5-809F-8B576B2020F9}"/>
              </a:ext>
            </a:extLst>
          </p:cNvPr>
          <p:cNvGrpSpPr/>
          <p:nvPr/>
        </p:nvGrpSpPr>
        <p:grpSpPr>
          <a:xfrm>
            <a:off x="8876771" y="2079702"/>
            <a:ext cx="1071563" cy="1094720"/>
            <a:chOff x="7134225" y="4281488"/>
            <a:chExt cx="1071563" cy="1094720"/>
          </a:xfrm>
        </p:grpSpPr>
        <p:pic>
          <p:nvPicPr>
            <p:cNvPr id="61" name="Graphic 21">
              <a:extLst>
                <a:ext uri="{FF2B5EF4-FFF2-40B4-BE49-F238E27FC236}">
                  <a16:creationId xmlns:a16="http://schemas.microsoft.com/office/drawing/2014/main" id="{E4ABF4AB-6E16-4E8A-B374-076CB6661CE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5850"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Box 38">
              <a:extLst>
                <a:ext uri="{FF2B5EF4-FFF2-40B4-BE49-F238E27FC236}">
                  <a16:creationId xmlns:a16="http://schemas.microsoft.com/office/drawing/2014/main" id="{8532DAD6-9689-445B-89E9-A74378B7FB96}"/>
                </a:ext>
              </a:extLst>
            </p:cNvPr>
            <p:cNvSpPr txBox="1">
              <a:spLocks noChangeArrowheads="1"/>
            </p:cNvSpPr>
            <p:nvPr/>
          </p:nvSpPr>
          <p:spPr bwMode="auto">
            <a:xfrm>
              <a:off x="7134225" y="4852988"/>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File </a:t>
              </a:r>
              <a:br>
                <a:rPr lang="en-US" altLang="en-US" sz="1400" dirty="0">
                  <a:solidFill>
                    <a:srgbClr val="000000"/>
                  </a:solidFill>
                  <a:latin typeface="Arial" panose="020B0604020202020204" pitchFamily="34" charset="0"/>
                  <a:cs typeface="Arial" panose="020B0604020202020204" pitchFamily="34" charset="0"/>
                </a:rPr>
              </a:br>
              <a:r>
                <a:rPr lang="en-US" altLang="en-US" sz="1400" dirty="0">
                  <a:solidFill>
                    <a:srgbClr val="000000"/>
                  </a:solidFill>
                  <a:latin typeface="Arial" panose="020B0604020202020204" pitchFamily="34" charset="0"/>
                  <a:cs typeface="Arial" panose="020B0604020202020204" pitchFamily="34" charset="0"/>
                </a:rPr>
                <a:t>server</a:t>
              </a:r>
            </a:p>
          </p:txBody>
        </p:sp>
      </p:grpSp>
      <p:pic>
        <p:nvPicPr>
          <p:cNvPr id="50" name="Graphic 15">
            <a:extLst>
              <a:ext uri="{FF2B5EF4-FFF2-40B4-BE49-F238E27FC236}">
                <a16:creationId xmlns:a16="http://schemas.microsoft.com/office/drawing/2014/main" id="{8B146121-498A-4677-86C6-061A64F894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74424" y="579878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32">
            <a:extLst>
              <a:ext uri="{FF2B5EF4-FFF2-40B4-BE49-F238E27FC236}">
                <a16:creationId xmlns:a16="http://schemas.microsoft.com/office/drawing/2014/main" id="{2199A0F9-7FF7-4C08-B5DE-C5A11B0FACB4}"/>
              </a:ext>
            </a:extLst>
          </p:cNvPr>
          <p:cNvSpPr txBox="1">
            <a:spLocks noChangeArrowheads="1"/>
          </p:cNvSpPr>
          <p:nvPr/>
        </p:nvSpPr>
        <p:spPr bwMode="auto">
          <a:xfrm>
            <a:off x="8272799" y="6327424"/>
            <a:ext cx="10731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Dealer app</a:t>
            </a:r>
          </a:p>
        </p:txBody>
      </p:sp>
      <p:pic>
        <p:nvPicPr>
          <p:cNvPr id="66" name="Graphic 50">
            <a:extLst>
              <a:ext uri="{FF2B5EF4-FFF2-40B4-BE49-F238E27FC236}">
                <a16:creationId xmlns:a16="http://schemas.microsoft.com/office/drawing/2014/main" id="{858DF725-B111-4B33-A0C1-D3C9A23B9E5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84216" y="209000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9" name="Group 68">
            <a:extLst>
              <a:ext uri="{FF2B5EF4-FFF2-40B4-BE49-F238E27FC236}">
                <a16:creationId xmlns:a16="http://schemas.microsoft.com/office/drawing/2014/main" id="{9DD3A146-33B9-44C4-AFDA-BD8EAE2F481C}"/>
              </a:ext>
            </a:extLst>
          </p:cNvPr>
          <p:cNvGrpSpPr/>
          <p:nvPr/>
        </p:nvGrpSpPr>
        <p:grpSpPr>
          <a:xfrm>
            <a:off x="9178396" y="5855384"/>
            <a:ext cx="1073150" cy="988829"/>
            <a:chOff x="8447318" y="3274312"/>
            <a:chExt cx="1073150" cy="988829"/>
          </a:xfrm>
        </p:grpSpPr>
        <p:pic>
          <p:nvPicPr>
            <p:cNvPr id="70" name="Graphic 23">
              <a:extLst>
                <a:ext uri="{FF2B5EF4-FFF2-40B4-BE49-F238E27FC236}">
                  <a16:creationId xmlns:a16="http://schemas.microsoft.com/office/drawing/2014/main" id="{162F0C8B-5744-41AD-B922-02EB642957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8752566" y="3274312"/>
              <a:ext cx="482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TextBox 40">
              <a:extLst>
                <a:ext uri="{FF2B5EF4-FFF2-40B4-BE49-F238E27FC236}">
                  <a16:creationId xmlns:a16="http://schemas.microsoft.com/office/drawing/2014/main" id="{426EE87B-944A-4C76-90E4-6AAFEB92885C}"/>
                </a:ext>
              </a:extLst>
            </p:cNvPr>
            <p:cNvSpPr txBox="1">
              <a:spLocks noChangeArrowheads="1"/>
            </p:cNvSpPr>
            <p:nvPr/>
          </p:nvSpPr>
          <p:spPr bwMode="auto">
            <a:xfrm>
              <a:off x="8447318" y="3739921"/>
              <a:ext cx="1073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Dealers </a:t>
              </a:r>
            </a:p>
            <a:p>
              <a:pPr algn="ctr" eaLnBrk="1" hangingPunct="1"/>
              <a:endParaRPr lang="en-US" altLang="en-US" sz="1400" dirty="0">
                <a:solidFill>
                  <a:srgbClr val="000000"/>
                </a:solidFill>
                <a:latin typeface="Arial" panose="020B0604020202020204" pitchFamily="34" charset="0"/>
                <a:cs typeface="Arial" panose="020B0604020202020204" pitchFamily="34" charset="0"/>
              </a:endParaRPr>
            </a:p>
          </p:txBody>
        </p:sp>
      </p:grpSp>
      <p:cxnSp>
        <p:nvCxnSpPr>
          <p:cNvPr id="72" name="Straight Arrow Connector 71">
            <a:extLst>
              <a:ext uri="{FF2B5EF4-FFF2-40B4-BE49-F238E27FC236}">
                <a16:creationId xmlns:a16="http://schemas.microsoft.com/office/drawing/2014/main" id="{17D5F828-0FF7-466A-8B36-A4B9D475739F}"/>
              </a:ext>
            </a:extLst>
          </p:cNvPr>
          <p:cNvCxnSpPr>
            <a:cxnSpLocks/>
          </p:cNvCxnSpPr>
          <p:nvPr/>
        </p:nvCxnSpPr>
        <p:spPr>
          <a:xfrm>
            <a:off x="731747" y="3594032"/>
            <a:ext cx="60189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E7B50326-B0A5-4EA9-9B9B-FF290EC9085E}"/>
              </a:ext>
            </a:extLst>
          </p:cNvPr>
          <p:cNvCxnSpPr>
            <a:cxnSpLocks/>
          </p:cNvCxnSpPr>
          <p:nvPr/>
        </p:nvCxnSpPr>
        <p:spPr>
          <a:xfrm>
            <a:off x="1912970" y="3594032"/>
            <a:ext cx="60189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1591D59C-0F00-449B-B384-BB3CD35A38F1}"/>
              </a:ext>
            </a:extLst>
          </p:cNvPr>
          <p:cNvGrpSpPr/>
          <p:nvPr/>
        </p:nvGrpSpPr>
        <p:grpSpPr>
          <a:xfrm>
            <a:off x="9510798" y="3180044"/>
            <a:ext cx="1073150" cy="1051858"/>
            <a:chOff x="2271713" y="2847975"/>
            <a:chExt cx="1073150" cy="1051858"/>
          </a:xfrm>
        </p:grpSpPr>
        <p:pic>
          <p:nvPicPr>
            <p:cNvPr id="76" name="Graphic 24">
              <a:extLst>
                <a:ext uri="{FF2B5EF4-FFF2-40B4-BE49-F238E27FC236}">
                  <a16:creationId xmlns:a16="http://schemas.microsoft.com/office/drawing/2014/main" id="{51233BBF-51DF-4007-BC06-50E6B842533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733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TextBox 25">
              <a:extLst>
                <a:ext uri="{FF2B5EF4-FFF2-40B4-BE49-F238E27FC236}">
                  <a16:creationId xmlns:a16="http://schemas.microsoft.com/office/drawing/2014/main" id="{8FF7815F-10DC-4004-8F44-45FD7400D4AF}"/>
                </a:ext>
              </a:extLst>
            </p:cNvPr>
            <p:cNvSpPr txBox="1">
              <a:spLocks noChangeArrowheads="1"/>
            </p:cNvSpPr>
            <p:nvPr/>
          </p:nvSpPr>
          <p:spPr bwMode="auto">
            <a:xfrm>
              <a:off x="2271713" y="3376613"/>
              <a:ext cx="1073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Client</a:t>
              </a:r>
              <a:br>
                <a:rPr lang="en-US" altLang="en-US" sz="1400" dirty="0">
                  <a:solidFill>
                    <a:srgbClr val="000000"/>
                  </a:solidFill>
                  <a:latin typeface="Arial" panose="020B0604020202020204" pitchFamily="34" charset="0"/>
                  <a:cs typeface="Arial" panose="020B0604020202020204" pitchFamily="34" charset="0"/>
                </a:rPr>
              </a:br>
              <a:r>
                <a:rPr lang="en-US" altLang="en-US" sz="1400" dirty="0">
                  <a:solidFill>
                    <a:srgbClr val="000000"/>
                  </a:solidFill>
                  <a:latin typeface="Arial" panose="020B0604020202020204" pitchFamily="34" charset="0"/>
                  <a:cs typeface="Arial" panose="020B0604020202020204" pitchFamily="34" charset="0"/>
                </a:rPr>
                <a:t>apps</a:t>
              </a:r>
            </a:p>
          </p:txBody>
        </p:sp>
      </p:grpSp>
      <p:grpSp>
        <p:nvGrpSpPr>
          <p:cNvPr id="79" name="Group 78">
            <a:extLst>
              <a:ext uri="{FF2B5EF4-FFF2-40B4-BE49-F238E27FC236}">
                <a16:creationId xmlns:a16="http://schemas.microsoft.com/office/drawing/2014/main" id="{D53FF2DE-7D3D-4645-8571-9124F6E5E611}"/>
              </a:ext>
            </a:extLst>
          </p:cNvPr>
          <p:cNvGrpSpPr/>
          <p:nvPr/>
        </p:nvGrpSpPr>
        <p:grpSpPr>
          <a:xfrm>
            <a:off x="7023090" y="3185008"/>
            <a:ext cx="1071563" cy="1033165"/>
            <a:chOff x="7134225" y="4281488"/>
            <a:chExt cx="1071563" cy="1033165"/>
          </a:xfrm>
        </p:grpSpPr>
        <p:pic>
          <p:nvPicPr>
            <p:cNvPr id="80" name="Graphic 21">
              <a:extLst>
                <a:ext uri="{FF2B5EF4-FFF2-40B4-BE49-F238E27FC236}">
                  <a16:creationId xmlns:a16="http://schemas.microsoft.com/office/drawing/2014/main" id="{BA84FB82-87B9-404B-9E61-87A3B6BDC6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5850"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Box 38">
              <a:extLst>
                <a:ext uri="{FF2B5EF4-FFF2-40B4-BE49-F238E27FC236}">
                  <a16:creationId xmlns:a16="http://schemas.microsoft.com/office/drawing/2014/main" id="{D41F259F-FDDF-4C65-A2DF-E2437624C4C3}"/>
                </a:ext>
              </a:extLst>
            </p:cNvPr>
            <p:cNvSpPr txBox="1">
              <a:spLocks noChangeArrowheads="1"/>
            </p:cNvSpPr>
            <p:nvPr/>
          </p:nvSpPr>
          <p:spPr bwMode="auto">
            <a:xfrm>
              <a:off x="7134225" y="4852988"/>
              <a:ext cx="10715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cs typeface="Arial" panose="020B0604020202020204" pitchFamily="34" charset="0"/>
                </a:rPr>
                <a:t>LOB</a:t>
              </a:r>
              <a:br>
                <a:rPr lang="en-US" altLang="en-US" sz="1200" dirty="0">
                  <a:solidFill>
                    <a:srgbClr val="000000"/>
                  </a:solidFill>
                  <a:latin typeface="Arial" panose="020B0604020202020204" pitchFamily="34" charset="0"/>
                  <a:cs typeface="Arial" panose="020B0604020202020204" pitchFamily="34" charset="0"/>
                </a:rPr>
              </a:br>
              <a:r>
                <a:rPr lang="en-US" altLang="en-US" sz="1200" dirty="0">
                  <a:solidFill>
                    <a:srgbClr val="000000"/>
                  </a:solidFill>
                  <a:latin typeface="Arial" panose="020B0604020202020204" pitchFamily="34" charset="0"/>
                  <a:cs typeface="Arial" panose="020B0604020202020204" pitchFamily="34" charset="0"/>
                </a:rPr>
                <a:t>applications</a:t>
              </a:r>
            </a:p>
          </p:txBody>
        </p:sp>
      </p:grpSp>
      <p:grpSp>
        <p:nvGrpSpPr>
          <p:cNvPr id="67" name="Group 66">
            <a:extLst>
              <a:ext uri="{FF2B5EF4-FFF2-40B4-BE49-F238E27FC236}">
                <a16:creationId xmlns:a16="http://schemas.microsoft.com/office/drawing/2014/main" id="{CC606ACA-04FE-46B9-9EB1-71493866576E}"/>
              </a:ext>
            </a:extLst>
          </p:cNvPr>
          <p:cNvGrpSpPr/>
          <p:nvPr/>
        </p:nvGrpSpPr>
        <p:grpSpPr>
          <a:xfrm>
            <a:off x="5863661" y="4729798"/>
            <a:ext cx="1073150" cy="958052"/>
            <a:chOff x="8447318" y="3274312"/>
            <a:chExt cx="1073150" cy="958052"/>
          </a:xfrm>
        </p:grpSpPr>
        <p:pic>
          <p:nvPicPr>
            <p:cNvPr id="68" name="Graphic 23">
              <a:extLst>
                <a:ext uri="{FF2B5EF4-FFF2-40B4-BE49-F238E27FC236}">
                  <a16:creationId xmlns:a16="http://schemas.microsoft.com/office/drawing/2014/main" id="{49E912C7-EAE3-4C62-A407-5BD2287A78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8752566" y="3274312"/>
              <a:ext cx="482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40">
              <a:extLst>
                <a:ext uri="{FF2B5EF4-FFF2-40B4-BE49-F238E27FC236}">
                  <a16:creationId xmlns:a16="http://schemas.microsoft.com/office/drawing/2014/main" id="{F725FB83-B313-4EDE-BD68-D2221667690E}"/>
                </a:ext>
              </a:extLst>
            </p:cNvPr>
            <p:cNvSpPr txBox="1">
              <a:spLocks noChangeArrowheads="1"/>
            </p:cNvSpPr>
            <p:nvPr/>
          </p:nvSpPr>
          <p:spPr bwMode="auto">
            <a:xfrm>
              <a:off x="8447318" y="3739921"/>
              <a:ext cx="107315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cs typeface="Arial" panose="020B0604020202020204" pitchFamily="34" charset="0"/>
                </a:rPr>
                <a:t>Developers</a:t>
              </a:r>
            </a:p>
            <a:p>
              <a:pPr algn="ctr" eaLnBrk="1" hangingPunct="1"/>
              <a:endParaRPr lang="en-US" altLang="en-US" sz="1400" dirty="0">
                <a:solidFill>
                  <a:srgbClr val="000000"/>
                </a:solidFill>
                <a:latin typeface="Arial" panose="020B0604020202020204" pitchFamily="34" charset="0"/>
                <a:cs typeface="Arial" panose="020B0604020202020204" pitchFamily="34" charset="0"/>
              </a:endParaRPr>
            </a:p>
          </p:txBody>
        </p:sp>
      </p:grpSp>
      <p:pic>
        <p:nvPicPr>
          <p:cNvPr id="3" name="Graphic 19">
            <a:extLst>
              <a:ext uri="{FF2B5EF4-FFF2-40B4-BE49-F238E27FC236}">
                <a16:creationId xmlns:a16="http://schemas.microsoft.com/office/drawing/2014/main" id="{6B657DAD-1B55-432F-918C-3382B670EB2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94876" y="1579310"/>
            <a:ext cx="476950" cy="47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0DE8F394-0936-47FC-BA6A-888817D82448}"/>
              </a:ext>
            </a:extLst>
          </p:cNvPr>
          <p:cNvSpPr/>
          <p:nvPr/>
        </p:nvSpPr>
        <p:spPr>
          <a:xfrm>
            <a:off x="2694876" y="1579309"/>
            <a:ext cx="1801154" cy="403065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nchor="ctr" anchorCtr="1"/>
          <a:lstStyle/>
          <a:p>
            <a:pPr eaLnBrk="1" fontAlgn="auto" hangingPunct="1">
              <a:spcBef>
                <a:spcPts val="0"/>
              </a:spcBef>
              <a:spcAft>
                <a:spcPts val="0"/>
              </a:spcAft>
              <a:defRPr/>
            </a:pPr>
            <a:endParaRPr lang="en-US" sz="1200" dirty="0">
              <a:ln w="0"/>
              <a:solidFill>
                <a:sysClr val="windowText" lastClr="000000"/>
              </a:solidFill>
              <a:latin typeface="Arial" panose="020B0604020202020204" pitchFamily="34" charset="0"/>
              <a:cs typeface="Arial" panose="020B0604020202020204" pitchFamily="34" charset="0"/>
            </a:endParaRPr>
          </a:p>
        </p:txBody>
      </p:sp>
      <p:sp>
        <p:nvSpPr>
          <p:cNvPr id="7" name="TextBox 52">
            <a:extLst>
              <a:ext uri="{FF2B5EF4-FFF2-40B4-BE49-F238E27FC236}">
                <a16:creationId xmlns:a16="http://schemas.microsoft.com/office/drawing/2014/main" id="{E7EE2A7D-4485-4FEB-AFF5-2572CB261C99}"/>
              </a:ext>
            </a:extLst>
          </p:cNvPr>
          <p:cNvSpPr txBox="1">
            <a:spLocks noChangeArrowheads="1"/>
          </p:cNvSpPr>
          <p:nvPr/>
        </p:nvSpPr>
        <p:spPr bwMode="auto">
          <a:xfrm>
            <a:off x="2335888" y="3044825"/>
            <a:ext cx="15113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Web</a:t>
            </a:r>
          </a:p>
        </p:txBody>
      </p:sp>
      <p:pic>
        <p:nvPicPr>
          <p:cNvPr id="8" name="Graphic 60">
            <a:extLst>
              <a:ext uri="{FF2B5EF4-FFF2-40B4-BE49-F238E27FC236}">
                <a16:creationId xmlns:a16="http://schemas.microsoft.com/office/drawing/2014/main" id="{A4808DB7-2A97-478A-8C24-47F86ABE957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61351" y="26527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2">
            <a:extLst>
              <a:ext uri="{FF2B5EF4-FFF2-40B4-BE49-F238E27FC236}">
                <a16:creationId xmlns:a16="http://schemas.microsoft.com/office/drawing/2014/main" id="{B83C07A6-84F6-41EA-ADAE-3D7D8BE175A6}"/>
              </a:ext>
            </a:extLst>
          </p:cNvPr>
          <p:cNvSpPr txBox="1">
            <a:spLocks noChangeArrowheads="1"/>
          </p:cNvSpPr>
          <p:nvPr/>
        </p:nvSpPr>
        <p:spPr bwMode="auto">
          <a:xfrm>
            <a:off x="3131952" y="3130212"/>
            <a:ext cx="15113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cxnSp>
        <p:nvCxnSpPr>
          <p:cNvPr id="21" name="Connector: Curved 20">
            <a:extLst>
              <a:ext uri="{FF2B5EF4-FFF2-40B4-BE49-F238E27FC236}">
                <a16:creationId xmlns:a16="http://schemas.microsoft.com/office/drawing/2014/main" id="{580C7E27-9C32-4E29-9861-82FD01248CC2}"/>
              </a:ext>
            </a:extLst>
          </p:cNvPr>
          <p:cNvCxnSpPr>
            <a:endCxn id="80" idx="0"/>
          </p:cNvCxnSpPr>
          <p:nvPr/>
        </p:nvCxnSpPr>
        <p:spPr>
          <a:xfrm rot="16200000" flipH="1">
            <a:off x="5458912" y="1084256"/>
            <a:ext cx="524746" cy="3676759"/>
          </a:xfrm>
          <a:prstGeom prst="curvedConnector3">
            <a:avLst>
              <a:gd name="adj1" fmla="val -43564"/>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AEC35D5-B153-4D1B-925F-D8CAE068B82D}"/>
              </a:ext>
            </a:extLst>
          </p:cNvPr>
          <p:cNvSpPr txBox="1">
            <a:spLocks noChangeArrowheads="1"/>
          </p:cNvSpPr>
          <p:nvPr/>
        </p:nvSpPr>
        <p:spPr bwMode="auto">
          <a:xfrm>
            <a:off x="4831571" y="2458649"/>
            <a:ext cx="15113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err="1">
                <a:latin typeface="Arial" panose="020B0604020202020204" pitchFamily="34" charset="0"/>
                <a:ea typeface="Amazon Ember" panose="020B0603020204020204" pitchFamily="34" charset="0"/>
                <a:cs typeface="Arial" panose="020B0604020202020204" pitchFamily="34" charset="0"/>
              </a:rPr>
              <a:t>Internet+Firewall</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VPN/Private link</a:t>
            </a:r>
          </a:p>
        </p:txBody>
      </p:sp>
      <p:pic>
        <p:nvPicPr>
          <p:cNvPr id="25" name="Graphic 60">
            <a:extLst>
              <a:ext uri="{FF2B5EF4-FFF2-40B4-BE49-F238E27FC236}">
                <a16:creationId xmlns:a16="http://schemas.microsoft.com/office/drawing/2014/main" id="{388BC4A3-0D86-4BD1-9DEF-ECED28793F0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23799" y="266026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3" name="Group 82">
            <a:extLst>
              <a:ext uri="{FF2B5EF4-FFF2-40B4-BE49-F238E27FC236}">
                <a16:creationId xmlns:a16="http://schemas.microsoft.com/office/drawing/2014/main" id="{0E2E0DCE-F311-44D4-AD02-80217B180C20}"/>
              </a:ext>
            </a:extLst>
          </p:cNvPr>
          <p:cNvGrpSpPr/>
          <p:nvPr/>
        </p:nvGrpSpPr>
        <p:grpSpPr>
          <a:xfrm>
            <a:off x="6647727" y="4478971"/>
            <a:ext cx="1071563" cy="1048592"/>
            <a:chOff x="7134225" y="4327616"/>
            <a:chExt cx="1071563" cy="1048592"/>
          </a:xfrm>
        </p:grpSpPr>
        <p:pic>
          <p:nvPicPr>
            <p:cNvPr id="84" name="Graphic 21">
              <a:extLst>
                <a:ext uri="{FF2B5EF4-FFF2-40B4-BE49-F238E27FC236}">
                  <a16:creationId xmlns:a16="http://schemas.microsoft.com/office/drawing/2014/main" id="{2F09AD88-A328-489B-86E8-A7CFBF623D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5056" y="432761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TextBox 84">
              <a:extLst>
                <a:ext uri="{FF2B5EF4-FFF2-40B4-BE49-F238E27FC236}">
                  <a16:creationId xmlns:a16="http://schemas.microsoft.com/office/drawing/2014/main" id="{CFB0E033-F41C-41E8-8D7C-215F4BA633F2}"/>
                </a:ext>
              </a:extLst>
            </p:cNvPr>
            <p:cNvSpPr txBox="1">
              <a:spLocks noChangeArrowheads="1"/>
            </p:cNvSpPr>
            <p:nvPr/>
          </p:nvSpPr>
          <p:spPr bwMode="auto">
            <a:xfrm>
              <a:off x="7134225" y="4852988"/>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Build servers</a:t>
              </a:r>
            </a:p>
          </p:txBody>
        </p:sp>
      </p:grpSp>
    </p:spTree>
    <p:extLst>
      <p:ext uri="{BB962C8B-B14F-4D97-AF65-F5344CB8AC3E}">
        <p14:creationId xmlns:p14="http://schemas.microsoft.com/office/powerpoint/2010/main" val="29147474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4800" dirty="0"/>
              <a:t>1.b/</a:t>
            </a:r>
            <a:r>
              <a:rPr lang="en-US" sz="4800" dirty="0" err="1"/>
              <a:t>Re-host+Re-platform</a:t>
            </a:r>
            <a:r>
              <a:rPr lang="en-US" sz="4800" kern="1200" dirty="0">
                <a:solidFill>
                  <a:schemeClr val="tx1"/>
                </a:solidFill>
                <a:latin typeface="+mj-lt"/>
                <a:ea typeface="+mj-ea"/>
                <a:cs typeface="+mj-cs"/>
              </a:rPr>
              <a:t>	</a:t>
            </a:r>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grpSp>
        <p:nvGrpSpPr>
          <p:cNvPr id="9" name="Group 8">
            <a:extLst>
              <a:ext uri="{FF2B5EF4-FFF2-40B4-BE49-F238E27FC236}">
                <a16:creationId xmlns:a16="http://schemas.microsoft.com/office/drawing/2014/main" id="{9F4C6A3E-E440-41A6-8436-21161F8C1364}"/>
              </a:ext>
            </a:extLst>
          </p:cNvPr>
          <p:cNvGrpSpPr/>
          <p:nvPr/>
        </p:nvGrpSpPr>
        <p:grpSpPr>
          <a:xfrm>
            <a:off x="4862282" y="1586366"/>
            <a:ext cx="7067553" cy="4030661"/>
            <a:chOff x="9899650" y="2979738"/>
            <a:chExt cx="1765300" cy="1143000"/>
          </a:xfrm>
        </p:grpSpPr>
        <p:sp>
          <p:nvSpPr>
            <p:cNvPr id="10" name="Rectangle 9">
              <a:extLst>
                <a:ext uri="{FF2B5EF4-FFF2-40B4-BE49-F238E27FC236}">
                  <a16:creationId xmlns:a16="http://schemas.microsoft.com/office/drawing/2014/main" id="{66E8192B-9B8A-4E67-84BF-62F57C6E3270}"/>
                </a:ext>
              </a:extLst>
            </p:cNvPr>
            <p:cNvSpPr/>
            <p:nvPr/>
          </p:nvSpPr>
          <p:spPr>
            <a:xfrm>
              <a:off x="9899650" y="2979738"/>
              <a:ext cx="1765300" cy="1143000"/>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nchor="ctr" anchorCtr="1"/>
            <a:lstStyle/>
            <a:p>
              <a:pP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 </a:t>
              </a:r>
            </a:p>
            <a:p>
              <a:pPr eaLnBrk="1" fontAlgn="auto" hangingPunct="1">
                <a:spcBef>
                  <a:spcPts val="0"/>
                </a:spcBef>
                <a:spcAft>
                  <a:spcPts val="0"/>
                </a:spcAft>
                <a:defRPr/>
              </a:pPr>
              <a:endParaRPr lang="en-US" sz="1200" dirty="0">
                <a:solidFill>
                  <a:srgbClr val="5A6B86"/>
                </a:solidFill>
                <a:latin typeface="Arial" panose="020B0604020202020204" pitchFamily="34" charset="0"/>
                <a:cs typeface="Arial" panose="020B0604020202020204" pitchFamily="34" charset="0"/>
              </a:endParaRPr>
            </a:p>
          </p:txBody>
        </p:sp>
        <p:pic>
          <p:nvPicPr>
            <p:cNvPr id="11" name="Graphic 22">
              <a:extLst>
                <a:ext uri="{FF2B5EF4-FFF2-40B4-BE49-F238E27FC236}">
                  <a16:creationId xmlns:a16="http://schemas.microsoft.com/office/drawing/2014/main" id="{42CE10E1-5EEF-4CC2-82C1-EBD00C1F76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2825" y="2979738"/>
              <a:ext cx="139898" cy="13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7" name="Graphic 12">
            <a:extLst>
              <a:ext uri="{FF2B5EF4-FFF2-40B4-BE49-F238E27FC236}">
                <a16:creationId xmlns:a16="http://schemas.microsoft.com/office/drawing/2014/main" id="{130A2374-9391-4106-B280-567839E4F9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2924" y="333228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9">
            <a:extLst>
              <a:ext uri="{FF2B5EF4-FFF2-40B4-BE49-F238E27FC236}">
                <a16:creationId xmlns:a16="http://schemas.microsoft.com/office/drawing/2014/main" id="{701C59EA-3489-4ADD-88CF-F3A688986D5F}"/>
              </a:ext>
            </a:extLst>
          </p:cNvPr>
          <p:cNvSpPr txBox="1">
            <a:spLocks noChangeArrowheads="1"/>
          </p:cNvSpPr>
          <p:nvPr/>
        </p:nvSpPr>
        <p:spPr bwMode="auto">
          <a:xfrm>
            <a:off x="1091299" y="3860918"/>
            <a:ext cx="1073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Internet</a:t>
            </a:r>
          </a:p>
        </p:txBody>
      </p:sp>
      <p:pic>
        <p:nvPicPr>
          <p:cNvPr id="24" name="Graphic 23">
            <a:extLst>
              <a:ext uri="{FF2B5EF4-FFF2-40B4-BE49-F238E27FC236}">
                <a16:creationId xmlns:a16="http://schemas.microsoft.com/office/drawing/2014/main" id="{C2E31866-AEC3-4F08-8CFC-9452088009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273952" y="3274312"/>
            <a:ext cx="482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40">
            <a:extLst>
              <a:ext uri="{FF2B5EF4-FFF2-40B4-BE49-F238E27FC236}">
                <a16:creationId xmlns:a16="http://schemas.microsoft.com/office/drawing/2014/main" id="{7265AF27-0050-47F2-89A2-549E749F1223}"/>
              </a:ext>
            </a:extLst>
          </p:cNvPr>
          <p:cNvSpPr txBox="1">
            <a:spLocks noChangeArrowheads="1"/>
          </p:cNvSpPr>
          <p:nvPr/>
        </p:nvSpPr>
        <p:spPr bwMode="auto">
          <a:xfrm>
            <a:off x="-21323" y="3822044"/>
            <a:ext cx="1073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End </a:t>
            </a:r>
          </a:p>
          <a:p>
            <a:pPr algn="ctr" eaLnBrk="1" hangingPunct="1"/>
            <a:r>
              <a:rPr lang="en-US" altLang="en-US" sz="1400" dirty="0">
                <a:solidFill>
                  <a:srgbClr val="000000"/>
                </a:solidFill>
                <a:latin typeface="Arial" panose="020B0604020202020204" pitchFamily="34" charset="0"/>
                <a:cs typeface="Arial" panose="020B0604020202020204" pitchFamily="34" charset="0"/>
              </a:rPr>
              <a:t>users</a:t>
            </a:r>
          </a:p>
        </p:txBody>
      </p:sp>
      <p:sp>
        <p:nvSpPr>
          <p:cNvPr id="28" name="TextBox 45">
            <a:extLst>
              <a:ext uri="{FF2B5EF4-FFF2-40B4-BE49-F238E27FC236}">
                <a16:creationId xmlns:a16="http://schemas.microsoft.com/office/drawing/2014/main" id="{F2FB34A7-5F9D-4DD6-90B3-6F49A4E0C7E1}"/>
              </a:ext>
            </a:extLst>
          </p:cNvPr>
          <p:cNvSpPr txBox="1">
            <a:spLocks noChangeArrowheads="1"/>
          </p:cNvSpPr>
          <p:nvPr/>
        </p:nvSpPr>
        <p:spPr bwMode="auto">
          <a:xfrm>
            <a:off x="4905599" y="4805361"/>
            <a:ext cx="1073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solidFill>
                  <a:srgbClr val="000000"/>
                </a:solidFill>
                <a:latin typeface="Arial" panose="020B0604020202020204" pitchFamily="34" charset="0"/>
                <a:cs typeface="Arial" panose="020B0604020202020204" pitchFamily="34" charset="0"/>
              </a:rPr>
              <a:t>Firewall</a:t>
            </a:r>
          </a:p>
        </p:txBody>
      </p:sp>
      <p:pic>
        <p:nvPicPr>
          <p:cNvPr id="30" name="Graphic 6">
            <a:extLst>
              <a:ext uri="{FF2B5EF4-FFF2-40B4-BE49-F238E27FC236}">
                <a16:creationId xmlns:a16="http://schemas.microsoft.com/office/drawing/2014/main" id="{585BD484-A72B-4A80-BCAC-CC93E99967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19924" y="42640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 name="Group 36">
            <a:extLst>
              <a:ext uri="{FF2B5EF4-FFF2-40B4-BE49-F238E27FC236}">
                <a16:creationId xmlns:a16="http://schemas.microsoft.com/office/drawing/2014/main" id="{F990161E-2080-426B-B935-6533F251D6A7}"/>
              </a:ext>
            </a:extLst>
          </p:cNvPr>
          <p:cNvGrpSpPr/>
          <p:nvPr/>
        </p:nvGrpSpPr>
        <p:grpSpPr>
          <a:xfrm>
            <a:off x="7293023" y="4486273"/>
            <a:ext cx="1071563" cy="1048592"/>
            <a:chOff x="7134225" y="4327616"/>
            <a:chExt cx="1071563" cy="1048592"/>
          </a:xfrm>
        </p:grpSpPr>
        <p:pic>
          <p:nvPicPr>
            <p:cNvPr id="38" name="Graphic 21">
              <a:extLst>
                <a:ext uri="{FF2B5EF4-FFF2-40B4-BE49-F238E27FC236}">
                  <a16:creationId xmlns:a16="http://schemas.microsoft.com/office/drawing/2014/main" id="{C9AA878B-C3E0-4AFB-BF5C-E96DED1B47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5056" y="432761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8">
              <a:extLst>
                <a:ext uri="{FF2B5EF4-FFF2-40B4-BE49-F238E27FC236}">
                  <a16:creationId xmlns:a16="http://schemas.microsoft.com/office/drawing/2014/main" id="{9FE6A3BF-B771-4EFA-9D87-83059355FFBC}"/>
                </a:ext>
              </a:extLst>
            </p:cNvPr>
            <p:cNvSpPr txBox="1">
              <a:spLocks noChangeArrowheads="1"/>
            </p:cNvSpPr>
            <p:nvPr/>
          </p:nvSpPr>
          <p:spPr bwMode="auto">
            <a:xfrm>
              <a:off x="7134225" y="4852988"/>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FTP servers</a:t>
              </a:r>
            </a:p>
          </p:txBody>
        </p:sp>
      </p:grpSp>
      <p:grpSp>
        <p:nvGrpSpPr>
          <p:cNvPr id="40" name="Group 39">
            <a:extLst>
              <a:ext uri="{FF2B5EF4-FFF2-40B4-BE49-F238E27FC236}">
                <a16:creationId xmlns:a16="http://schemas.microsoft.com/office/drawing/2014/main" id="{35DBA73D-5806-4E71-B80A-82BEA82D6689}"/>
              </a:ext>
            </a:extLst>
          </p:cNvPr>
          <p:cNvGrpSpPr/>
          <p:nvPr/>
        </p:nvGrpSpPr>
        <p:grpSpPr>
          <a:xfrm>
            <a:off x="8062761" y="4470216"/>
            <a:ext cx="1071563" cy="1064649"/>
            <a:chOff x="7134225" y="4311559"/>
            <a:chExt cx="1071563" cy="1064649"/>
          </a:xfrm>
        </p:grpSpPr>
        <p:pic>
          <p:nvPicPr>
            <p:cNvPr id="41" name="Graphic 21">
              <a:extLst>
                <a:ext uri="{FF2B5EF4-FFF2-40B4-BE49-F238E27FC236}">
                  <a16:creationId xmlns:a16="http://schemas.microsoft.com/office/drawing/2014/main" id="{8AE4C86F-AA76-4C82-AEA5-11FC078025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15232" y="431155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38">
              <a:extLst>
                <a:ext uri="{FF2B5EF4-FFF2-40B4-BE49-F238E27FC236}">
                  <a16:creationId xmlns:a16="http://schemas.microsoft.com/office/drawing/2014/main" id="{75679035-B344-4C77-942E-7ADC84643D5B}"/>
                </a:ext>
              </a:extLst>
            </p:cNvPr>
            <p:cNvSpPr txBox="1">
              <a:spLocks noChangeArrowheads="1"/>
            </p:cNvSpPr>
            <p:nvPr/>
          </p:nvSpPr>
          <p:spPr bwMode="auto">
            <a:xfrm>
              <a:off x="7134225" y="4852988"/>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ERP servers</a:t>
              </a:r>
            </a:p>
          </p:txBody>
        </p:sp>
      </p:grpSp>
      <p:grpSp>
        <p:nvGrpSpPr>
          <p:cNvPr id="43" name="Group 42">
            <a:extLst>
              <a:ext uri="{FF2B5EF4-FFF2-40B4-BE49-F238E27FC236}">
                <a16:creationId xmlns:a16="http://schemas.microsoft.com/office/drawing/2014/main" id="{A17C017D-793E-41FC-B83D-42601F2D147D}"/>
              </a:ext>
            </a:extLst>
          </p:cNvPr>
          <p:cNvGrpSpPr/>
          <p:nvPr/>
        </p:nvGrpSpPr>
        <p:grpSpPr>
          <a:xfrm>
            <a:off x="8834286" y="4470259"/>
            <a:ext cx="1071563" cy="1036449"/>
            <a:chOff x="7091740" y="4339759"/>
            <a:chExt cx="1071563" cy="1036449"/>
          </a:xfrm>
        </p:grpSpPr>
        <p:pic>
          <p:nvPicPr>
            <p:cNvPr id="44" name="Graphic 21">
              <a:extLst>
                <a:ext uri="{FF2B5EF4-FFF2-40B4-BE49-F238E27FC236}">
                  <a16:creationId xmlns:a16="http://schemas.microsoft.com/office/drawing/2014/main" id="{93D69E91-EE41-488D-AD87-E06365BDF2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73858" y="433975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38">
              <a:extLst>
                <a:ext uri="{FF2B5EF4-FFF2-40B4-BE49-F238E27FC236}">
                  <a16:creationId xmlns:a16="http://schemas.microsoft.com/office/drawing/2014/main" id="{330CDBCB-AB91-44F2-A9A3-B5E94D2824CD}"/>
                </a:ext>
              </a:extLst>
            </p:cNvPr>
            <p:cNvSpPr txBox="1">
              <a:spLocks noChangeArrowheads="1"/>
            </p:cNvSpPr>
            <p:nvPr/>
          </p:nvSpPr>
          <p:spPr bwMode="auto">
            <a:xfrm>
              <a:off x="7091740" y="4852988"/>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CRM servers</a:t>
              </a:r>
            </a:p>
          </p:txBody>
        </p:sp>
      </p:grpSp>
      <p:grpSp>
        <p:nvGrpSpPr>
          <p:cNvPr id="49" name="Group 48">
            <a:extLst>
              <a:ext uri="{FF2B5EF4-FFF2-40B4-BE49-F238E27FC236}">
                <a16:creationId xmlns:a16="http://schemas.microsoft.com/office/drawing/2014/main" id="{45D14F87-CADF-47E2-83FF-98473FCEC67B}"/>
              </a:ext>
            </a:extLst>
          </p:cNvPr>
          <p:cNvGrpSpPr/>
          <p:nvPr/>
        </p:nvGrpSpPr>
        <p:grpSpPr>
          <a:xfrm>
            <a:off x="10357036" y="3802180"/>
            <a:ext cx="1073150" cy="988829"/>
            <a:chOff x="8447318" y="3274312"/>
            <a:chExt cx="1073150" cy="988829"/>
          </a:xfrm>
        </p:grpSpPr>
        <p:pic>
          <p:nvPicPr>
            <p:cNvPr id="36" name="Graphic 23">
              <a:extLst>
                <a:ext uri="{FF2B5EF4-FFF2-40B4-BE49-F238E27FC236}">
                  <a16:creationId xmlns:a16="http://schemas.microsoft.com/office/drawing/2014/main" id="{4219CDE4-EDD4-4D4C-922A-8256819ECC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8752566" y="3274312"/>
              <a:ext cx="482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40">
              <a:extLst>
                <a:ext uri="{FF2B5EF4-FFF2-40B4-BE49-F238E27FC236}">
                  <a16:creationId xmlns:a16="http://schemas.microsoft.com/office/drawing/2014/main" id="{0E90E520-B642-44FA-8D54-BA019E52ADCA}"/>
                </a:ext>
              </a:extLst>
            </p:cNvPr>
            <p:cNvSpPr txBox="1">
              <a:spLocks noChangeArrowheads="1"/>
            </p:cNvSpPr>
            <p:nvPr/>
          </p:nvSpPr>
          <p:spPr bwMode="auto">
            <a:xfrm>
              <a:off x="8447318" y="3739921"/>
              <a:ext cx="1073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Business </a:t>
              </a:r>
            </a:p>
            <a:p>
              <a:pPr algn="ctr" eaLnBrk="1" hangingPunct="1"/>
              <a:r>
                <a:rPr lang="en-US" altLang="en-US" sz="1400" dirty="0">
                  <a:solidFill>
                    <a:srgbClr val="000000"/>
                  </a:solidFill>
                  <a:latin typeface="Arial" panose="020B0604020202020204" pitchFamily="34" charset="0"/>
                  <a:cs typeface="Arial" panose="020B0604020202020204" pitchFamily="34" charset="0"/>
                </a:rPr>
                <a:t>operations</a:t>
              </a:r>
            </a:p>
          </p:txBody>
        </p:sp>
      </p:grpSp>
      <p:grpSp>
        <p:nvGrpSpPr>
          <p:cNvPr id="51" name="Group 50">
            <a:extLst>
              <a:ext uri="{FF2B5EF4-FFF2-40B4-BE49-F238E27FC236}">
                <a16:creationId xmlns:a16="http://schemas.microsoft.com/office/drawing/2014/main" id="{CCA4339E-2400-4A3B-AA0D-857DACD668A9}"/>
              </a:ext>
            </a:extLst>
          </p:cNvPr>
          <p:cNvGrpSpPr/>
          <p:nvPr/>
        </p:nvGrpSpPr>
        <p:grpSpPr>
          <a:xfrm>
            <a:off x="10363151" y="2605203"/>
            <a:ext cx="1073150" cy="988829"/>
            <a:chOff x="8447318" y="3274312"/>
            <a:chExt cx="1073150" cy="988829"/>
          </a:xfrm>
        </p:grpSpPr>
        <p:pic>
          <p:nvPicPr>
            <p:cNvPr id="52" name="Graphic 23">
              <a:extLst>
                <a:ext uri="{FF2B5EF4-FFF2-40B4-BE49-F238E27FC236}">
                  <a16:creationId xmlns:a16="http://schemas.microsoft.com/office/drawing/2014/main" id="{033CFBCE-2C5C-49E3-81D6-3D1FC87B68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8752566" y="3274312"/>
              <a:ext cx="482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40">
              <a:extLst>
                <a:ext uri="{FF2B5EF4-FFF2-40B4-BE49-F238E27FC236}">
                  <a16:creationId xmlns:a16="http://schemas.microsoft.com/office/drawing/2014/main" id="{19163EA3-B786-408E-A987-F69DBEC08525}"/>
                </a:ext>
              </a:extLst>
            </p:cNvPr>
            <p:cNvSpPr txBox="1">
              <a:spLocks noChangeArrowheads="1"/>
            </p:cNvSpPr>
            <p:nvPr/>
          </p:nvSpPr>
          <p:spPr bwMode="auto">
            <a:xfrm>
              <a:off x="8447318" y="3739921"/>
              <a:ext cx="1073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IT </a:t>
              </a:r>
            </a:p>
            <a:p>
              <a:pPr algn="ctr" eaLnBrk="1" hangingPunct="1"/>
              <a:r>
                <a:rPr lang="en-US" altLang="en-US" sz="1400" dirty="0">
                  <a:solidFill>
                    <a:srgbClr val="000000"/>
                  </a:solidFill>
                  <a:latin typeface="Arial" panose="020B0604020202020204" pitchFamily="34" charset="0"/>
                  <a:cs typeface="Arial" panose="020B0604020202020204" pitchFamily="34" charset="0"/>
                </a:rPr>
                <a:t>operations</a:t>
              </a:r>
            </a:p>
          </p:txBody>
        </p:sp>
      </p:grpSp>
      <p:grpSp>
        <p:nvGrpSpPr>
          <p:cNvPr id="54" name="Group 53">
            <a:extLst>
              <a:ext uri="{FF2B5EF4-FFF2-40B4-BE49-F238E27FC236}">
                <a16:creationId xmlns:a16="http://schemas.microsoft.com/office/drawing/2014/main" id="{17266E6E-E2EE-457F-B500-1A5D90D77299}"/>
              </a:ext>
            </a:extLst>
          </p:cNvPr>
          <p:cNvGrpSpPr/>
          <p:nvPr/>
        </p:nvGrpSpPr>
        <p:grpSpPr>
          <a:xfrm>
            <a:off x="7324715" y="2089100"/>
            <a:ext cx="1071563" cy="1030000"/>
            <a:chOff x="6931025" y="4290886"/>
            <a:chExt cx="1071563" cy="1030000"/>
          </a:xfrm>
        </p:grpSpPr>
        <p:pic>
          <p:nvPicPr>
            <p:cNvPr id="55" name="Graphic 21">
              <a:extLst>
                <a:ext uri="{FF2B5EF4-FFF2-40B4-BE49-F238E27FC236}">
                  <a16:creationId xmlns:a16="http://schemas.microsoft.com/office/drawing/2014/main" id="{459173CC-C3BB-4534-AD5C-6AFA59EBF6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31063" y="429088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55">
              <a:extLst>
                <a:ext uri="{FF2B5EF4-FFF2-40B4-BE49-F238E27FC236}">
                  <a16:creationId xmlns:a16="http://schemas.microsoft.com/office/drawing/2014/main" id="{20B301F6-6B50-4498-A198-29E66FD54C8A}"/>
                </a:ext>
              </a:extLst>
            </p:cNvPr>
            <p:cNvSpPr txBox="1">
              <a:spLocks noChangeArrowheads="1"/>
            </p:cNvSpPr>
            <p:nvPr/>
          </p:nvSpPr>
          <p:spPr bwMode="auto">
            <a:xfrm>
              <a:off x="6931025" y="4797666"/>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Log servers</a:t>
              </a:r>
            </a:p>
          </p:txBody>
        </p:sp>
      </p:grpSp>
      <p:sp>
        <p:nvSpPr>
          <p:cNvPr id="59" name="TextBox 38">
            <a:extLst>
              <a:ext uri="{FF2B5EF4-FFF2-40B4-BE49-F238E27FC236}">
                <a16:creationId xmlns:a16="http://schemas.microsoft.com/office/drawing/2014/main" id="{18E6E9AA-9CA1-4EB9-B628-04528FFC3622}"/>
              </a:ext>
            </a:extLst>
          </p:cNvPr>
          <p:cNvSpPr txBox="1">
            <a:spLocks noChangeArrowheads="1"/>
          </p:cNvSpPr>
          <p:nvPr/>
        </p:nvSpPr>
        <p:spPr bwMode="auto">
          <a:xfrm>
            <a:off x="8280328" y="2515364"/>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SMTP server</a:t>
            </a:r>
          </a:p>
        </p:txBody>
      </p:sp>
      <p:grpSp>
        <p:nvGrpSpPr>
          <p:cNvPr id="60" name="Group 59">
            <a:extLst>
              <a:ext uri="{FF2B5EF4-FFF2-40B4-BE49-F238E27FC236}">
                <a16:creationId xmlns:a16="http://schemas.microsoft.com/office/drawing/2014/main" id="{AC20D4BA-1947-40F5-809F-8B576B2020F9}"/>
              </a:ext>
            </a:extLst>
          </p:cNvPr>
          <p:cNvGrpSpPr/>
          <p:nvPr/>
        </p:nvGrpSpPr>
        <p:grpSpPr>
          <a:xfrm>
            <a:off x="8876771" y="2079702"/>
            <a:ext cx="1071563" cy="1094720"/>
            <a:chOff x="7134225" y="4281488"/>
            <a:chExt cx="1071563" cy="1094720"/>
          </a:xfrm>
        </p:grpSpPr>
        <p:pic>
          <p:nvPicPr>
            <p:cNvPr id="61" name="Graphic 21">
              <a:extLst>
                <a:ext uri="{FF2B5EF4-FFF2-40B4-BE49-F238E27FC236}">
                  <a16:creationId xmlns:a16="http://schemas.microsoft.com/office/drawing/2014/main" id="{E4ABF4AB-6E16-4E8A-B374-076CB6661CE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5850"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Box 38">
              <a:extLst>
                <a:ext uri="{FF2B5EF4-FFF2-40B4-BE49-F238E27FC236}">
                  <a16:creationId xmlns:a16="http://schemas.microsoft.com/office/drawing/2014/main" id="{8532DAD6-9689-445B-89E9-A74378B7FB96}"/>
                </a:ext>
              </a:extLst>
            </p:cNvPr>
            <p:cNvSpPr txBox="1">
              <a:spLocks noChangeArrowheads="1"/>
            </p:cNvSpPr>
            <p:nvPr/>
          </p:nvSpPr>
          <p:spPr bwMode="auto">
            <a:xfrm>
              <a:off x="7134225" y="4852988"/>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File </a:t>
              </a:r>
              <a:br>
                <a:rPr lang="en-US" altLang="en-US" sz="1400" dirty="0">
                  <a:solidFill>
                    <a:srgbClr val="000000"/>
                  </a:solidFill>
                  <a:latin typeface="Arial" panose="020B0604020202020204" pitchFamily="34" charset="0"/>
                  <a:cs typeface="Arial" panose="020B0604020202020204" pitchFamily="34" charset="0"/>
                </a:rPr>
              </a:br>
              <a:r>
                <a:rPr lang="en-US" altLang="en-US" sz="1400" dirty="0">
                  <a:solidFill>
                    <a:srgbClr val="000000"/>
                  </a:solidFill>
                  <a:latin typeface="Arial" panose="020B0604020202020204" pitchFamily="34" charset="0"/>
                  <a:cs typeface="Arial" panose="020B0604020202020204" pitchFamily="34" charset="0"/>
                </a:rPr>
                <a:t>server</a:t>
              </a:r>
            </a:p>
          </p:txBody>
        </p:sp>
      </p:grpSp>
      <p:pic>
        <p:nvPicPr>
          <p:cNvPr id="50" name="Graphic 15">
            <a:extLst>
              <a:ext uri="{FF2B5EF4-FFF2-40B4-BE49-F238E27FC236}">
                <a16:creationId xmlns:a16="http://schemas.microsoft.com/office/drawing/2014/main" id="{8B146121-498A-4677-86C6-061A64F894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74424" y="579878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32">
            <a:extLst>
              <a:ext uri="{FF2B5EF4-FFF2-40B4-BE49-F238E27FC236}">
                <a16:creationId xmlns:a16="http://schemas.microsoft.com/office/drawing/2014/main" id="{2199A0F9-7FF7-4C08-B5DE-C5A11B0FACB4}"/>
              </a:ext>
            </a:extLst>
          </p:cNvPr>
          <p:cNvSpPr txBox="1">
            <a:spLocks noChangeArrowheads="1"/>
          </p:cNvSpPr>
          <p:nvPr/>
        </p:nvSpPr>
        <p:spPr bwMode="auto">
          <a:xfrm>
            <a:off x="8272799" y="6327424"/>
            <a:ext cx="10731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Dealer app</a:t>
            </a:r>
          </a:p>
        </p:txBody>
      </p:sp>
      <p:pic>
        <p:nvPicPr>
          <p:cNvPr id="66" name="Graphic 50">
            <a:extLst>
              <a:ext uri="{FF2B5EF4-FFF2-40B4-BE49-F238E27FC236}">
                <a16:creationId xmlns:a16="http://schemas.microsoft.com/office/drawing/2014/main" id="{858DF725-B111-4B33-A0C1-D3C9A23B9E5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84216" y="209000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9" name="Group 68">
            <a:extLst>
              <a:ext uri="{FF2B5EF4-FFF2-40B4-BE49-F238E27FC236}">
                <a16:creationId xmlns:a16="http://schemas.microsoft.com/office/drawing/2014/main" id="{9DD3A146-33B9-44C4-AFDA-BD8EAE2F481C}"/>
              </a:ext>
            </a:extLst>
          </p:cNvPr>
          <p:cNvGrpSpPr/>
          <p:nvPr/>
        </p:nvGrpSpPr>
        <p:grpSpPr>
          <a:xfrm>
            <a:off x="9178396" y="5855384"/>
            <a:ext cx="1073150" cy="988829"/>
            <a:chOff x="8447318" y="3274312"/>
            <a:chExt cx="1073150" cy="988829"/>
          </a:xfrm>
        </p:grpSpPr>
        <p:pic>
          <p:nvPicPr>
            <p:cNvPr id="70" name="Graphic 23">
              <a:extLst>
                <a:ext uri="{FF2B5EF4-FFF2-40B4-BE49-F238E27FC236}">
                  <a16:creationId xmlns:a16="http://schemas.microsoft.com/office/drawing/2014/main" id="{162F0C8B-5744-41AD-B922-02EB642957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8752566" y="3274312"/>
              <a:ext cx="482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TextBox 40">
              <a:extLst>
                <a:ext uri="{FF2B5EF4-FFF2-40B4-BE49-F238E27FC236}">
                  <a16:creationId xmlns:a16="http://schemas.microsoft.com/office/drawing/2014/main" id="{426EE87B-944A-4C76-90E4-6AAFEB92885C}"/>
                </a:ext>
              </a:extLst>
            </p:cNvPr>
            <p:cNvSpPr txBox="1">
              <a:spLocks noChangeArrowheads="1"/>
            </p:cNvSpPr>
            <p:nvPr/>
          </p:nvSpPr>
          <p:spPr bwMode="auto">
            <a:xfrm>
              <a:off x="8447318" y="3739921"/>
              <a:ext cx="1073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Dealers </a:t>
              </a:r>
            </a:p>
            <a:p>
              <a:pPr algn="ctr" eaLnBrk="1" hangingPunct="1"/>
              <a:endParaRPr lang="en-US" altLang="en-US" sz="1400" dirty="0">
                <a:solidFill>
                  <a:srgbClr val="000000"/>
                </a:solidFill>
                <a:latin typeface="Arial" panose="020B0604020202020204" pitchFamily="34" charset="0"/>
                <a:cs typeface="Arial" panose="020B0604020202020204" pitchFamily="34" charset="0"/>
              </a:endParaRPr>
            </a:p>
          </p:txBody>
        </p:sp>
      </p:grpSp>
      <p:cxnSp>
        <p:nvCxnSpPr>
          <p:cNvPr id="72" name="Straight Arrow Connector 71">
            <a:extLst>
              <a:ext uri="{FF2B5EF4-FFF2-40B4-BE49-F238E27FC236}">
                <a16:creationId xmlns:a16="http://schemas.microsoft.com/office/drawing/2014/main" id="{17D5F828-0FF7-466A-8B36-A4B9D475739F}"/>
              </a:ext>
            </a:extLst>
          </p:cNvPr>
          <p:cNvCxnSpPr>
            <a:cxnSpLocks/>
          </p:cNvCxnSpPr>
          <p:nvPr/>
        </p:nvCxnSpPr>
        <p:spPr>
          <a:xfrm>
            <a:off x="731747" y="3594032"/>
            <a:ext cx="60189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E7B50326-B0A5-4EA9-9B9B-FF290EC9085E}"/>
              </a:ext>
            </a:extLst>
          </p:cNvPr>
          <p:cNvCxnSpPr>
            <a:cxnSpLocks/>
          </p:cNvCxnSpPr>
          <p:nvPr/>
        </p:nvCxnSpPr>
        <p:spPr>
          <a:xfrm>
            <a:off x="1912970" y="3594032"/>
            <a:ext cx="60189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1591D59C-0F00-449B-B384-BB3CD35A38F1}"/>
              </a:ext>
            </a:extLst>
          </p:cNvPr>
          <p:cNvGrpSpPr/>
          <p:nvPr/>
        </p:nvGrpSpPr>
        <p:grpSpPr>
          <a:xfrm>
            <a:off x="9510798" y="3180044"/>
            <a:ext cx="1073150" cy="1051858"/>
            <a:chOff x="2271713" y="2847975"/>
            <a:chExt cx="1073150" cy="1051858"/>
          </a:xfrm>
        </p:grpSpPr>
        <p:pic>
          <p:nvPicPr>
            <p:cNvPr id="76" name="Graphic 24">
              <a:extLst>
                <a:ext uri="{FF2B5EF4-FFF2-40B4-BE49-F238E27FC236}">
                  <a16:creationId xmlns:a16="http://schemas.microsoft.com/office/drawing/2014/main" id="{51233BBF-51DF-4007-BC06-50E6B842533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733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TextBox 25">
              <a:extLst>
                <a:ext uri="{FF2B5EF4-FFF2-40B4-BE49-F238E27FC236}">
                  <a16:creationId xmlns:a16="http://schemas.microsoft.com/office/drawing/2014/main" id="{8FF7815F-10DC-4004-8F44-45FD7400D4AF}"/>
                </a:ext>
              </a:extLst>
            </p:cNvPr>
            <p:cNvSpPr txBox="1">
              <a:spLocks noChangeArrowheads="1"/>
            </p:cNvSpPr>
            <p:nvPr/>
          </p:nvSpPr>
          <p:spPr bwMode="auto">
            <a:xfrm>
              <a:off x="2271713" y="3376613"/>
              <a:ext cx="1073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Client</a:t>
              </a:r>
              <a:br>
                <a:rPr lang="en-US" altLang="en-US" sz="1400" dirty="0">
                  <a:solidFill>
                    <a:srgbClr val="000000"/>
                  </a:solidFill>
                  <a:latin typeface="Arial" panose="020B0604020202020204" pitchFamily="34" charset="0"/>
                  <a:cs typeface="Arial" panose="020B0604020202020204" pitchFamily="34" charset="0"/>
                </a:rPr>
              </a:br>
              <a:r>
                <a:rPr lang="en-US" altLang="en-US" sz="1400" dirty="0">
                  <a:solidFill>
                    <a:srgbClr val="000000"/>
                  </a:solidFill>
                  <a:latin typeface="Arial" panose="020B0604020202020204" pitchFamily="34" charset="0"/>
                  <a:cs typeface="Arial" panose="020B0604020202020204" pitchFamily="34" charset="0"/>
                </a:rPr>
                <a:t>apps</a:t>
              </a:r>
            </a:p>
          </p:txBody>
        </p:sp>
      </p:grpSp>
      <p:grpSp>
        <p:nvGrpSpPr>
          <p:cNvPr id="79" name="Group 78">
            <a:extLst>
              <a:ext uri="{FF2B5EF4-FFF2-40B4-BE49-F238E27FC236}">
                <a16:creationId xmlns:a16="http://schemas.microsoft.com/office/drawing/2014/main" id="{D53FF2DE-7D3D-4645-8571-9124F6E5E611}"/>
              </a:ext>
            </a:extLst>
          </p:cNvPr>
          <p:cNvGrpSpPr/>
          <p:nvPr/>
        </p:nvGrpSpPr>
        <p:grpSpPr>
          <a:xfrm>
            <a:off x="7023090" y="3185008"/>
            <a:ext cx="1071563" cy="1033165"/>
            <a:chOff x="7134225" y="4281488"/>
            <a:chExt cx="1071563" cy="1033165"/>
          </a:xfrm>
        </p:grpSpPr>
        <p:pic>
          <p:nvPicPr>
            <p:cNvPr id="80" name="Graphic 21">
              <a:extLst>
                <a:ext uri="{FF2B5EF4-FFF2-40B4-BE49-F238E27FC236}">
                  <a16:creationId xmlns:a16="http://schemas.microsoft.com/office/drawing/2014/main" id="{BA84FB82-87B9-404B-9E61-87A3B6BDC6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5850"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Box 38">
              <a:extLst>
                <a:ext uri="{FF2B5EF4-FFF2-40B4-BE49-F238E27FC236}">
                  <a16:creationId xmlns:a16="http://schemas.microsoft.com/office/drawing/2014/main" id="{D41F259F-FDDF-4C65-A2DF-E2437624C4C3}"/>
                </a:ext>
              </a:extLst>
            </p:cNvPr>
            <p:cNvSpPr txBox="1">
              <a:spLocks noChangeArrowheads="1"/>
            </p:cNvSpPr>
            <p:nvPr/>
          </p:nvSpPr>
          <p:spPr bwMode="auto">
            <a:xfrm>
              <a:off x="7134225" y="4852988"/>
              <a:ext cx="10715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cs typeface="Arial" panose="020B0604020202020204" pitchFamily="34" charset="0"/>
                </a:rPr>
                <a:t>LOB</a:t>
              </a:r>
              <a:br>
                <a:rPr lang="en-US" altLang="en-US" sz="1200" dirty="0">
                  <a:solidFill>
                    <a:srgbClr val="000000"/>
                  </a:solidFill>
                  <a:latin typeface="Arial" panose="020B0604020202020204" pitchFamily="34" charset="0"/>
                  <a:cs typeface="Arial" panose="020B0604020202020204" pitchFamily="34" charset="0"/>
                </a:rPr>
              </a:br>
              <a:r>
                <a:rPr lang="en-US" altLang="en-US" sz="1200" dirty="0">
                  <a:solidFill>
                    <a:srgbClr val="000000"/>
                  </a:solidFill>
                  <a:latin typeface="Arial" panose="020B0604020202020204" pitchFamily="34" charset="0"/>
                  <a:cs typeface="Arial" panose="020B0604020202020204" pitchFamily="34" charset="0"/>
                </a:rPr>
                <a:t>applications</a:t>
              </a:r>
            </a:p>
          </p:txBody>
        </p:sp>
      </p:grpSp>
      <p:grpSp>
        <p:nvGrpSpPr>
          <p:cNvPr id="67" name="Group 66">
            <a:extLst>
              <a:ext uri="{FF2B5EF4-FFF2-40B4-BE49-F238E27FC236}">
                <a16:creationId xmlns:a16="http://schemas.microsoft.com/office/drawing/2014/main" id="{CC606ACA-04FE-46B9-9EB1-71493866576E}"/>
              </a:ext>
            </a:extLst>
          </p:cNvPr>
          <p:cNvGrpSpPr/>
          <p:nvPr/>
        </p:nvGrpSpPr>
        <p:grpSpPr>
          <a:xfrm>
            <a:off x="5863661" y="4729798"/>
            <a:ext cx="1073150" cy="958052"/>
            <a:chOff x="8447318" y="3274312"/>
            <a:chExt cx="1073150" cy="958052"/>
          </a:xfrm>
        </p:grpSpPr>
        <p:pic>
          <p:nvPicPr>
            <p:cNvPr id="68" name="Graphic 23">
              <a:extLst>
                <a:ext uri="{FF2B5EF4-FFF2-40B4-BE49-F238E27FC236}">
                  <a16:creationId xmlns:a16="http://schemas.microsoft.com/office/drawing/2014/main" id="{49E912C7-EAE3-4C62-A407-5BD2287A78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8752566" y="3274312"/>
              <a:ext cx="482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40">
              <a:extLst>
                <a:ext uri="{FF2B5EF4-FFF2-40B4-BE49-F238E27FC236}">
                  <a16:creationId xmlns:a16="http://schemas.microsoft.com/office/drawing/2014/main" id="{F725FB83-B313-4EDE-BD68-D2221667690E}"/>
                </a:ext>
              </a:extLst>
            </p:cNvPr>
            <p:cNvSpPr txBox="1">
              <a:spLocks noChangeArrowheads="1"/>
            </p:cNvSpPr>
            <p:nvPr/>
          </p:nvSpPr>
          <p:spPr bwMode="auto">
            <a:xfrm>
              <a:off x="8447318" y="3739921"/>
              <a:ext cx="107315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cs typeface="Arial" panose="020B0604020202020204" pitchFamily="34" charset="0"/>
                </a:rPr>
                <a:t>Developers</a:t>
              </a:r>
            </a:p>
            <a:p>
              <a:pPr algn="ctr" eaLnBrk="1" hangingPunct="1"/>
              <a:endParaRPr lang="en-US" altLang="en-US" sz="1400" dirty="0">
                <a:solidFill>
                  <a:srgbClr val="000000"/>
                </a:solidFill>
                <a:latin typeface="Arial" panose="020B0604020202020204" pitchFamily="34" charset="0"/>
                <a:cs typeface="Arial" panose="020B0604020202020204" pitchFamily="34" charset="0"/>
              </a:endParaRPr>
            </a:p>
          </p:txBody>
        </p:sp>
      </p:grpSp>
      <p:pic>
        <p:nvPicPr>
          <p:cNvPr id="3" name="Graphic 19">
            <a:extLst>
              <a:ext uri="{FF2B5EF4-FFF2-40B4-BE49-F238E27FC236}">
                <a16:creationId xmlns:a16="http://schemas.microsoft.com/office/drawing/2014/main" id="{6B657DAD-1B55-432F-918C-3382B670EB2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94876" y="1579310"/>
            <a:ext cx="476950" cy="47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0DE8F394-0936-47FC-BA6A-888817D82448}"/>
              </a:ext>
            </a:extLst>
          </p:cNvPr>
          <p:cNvSpPr/>
          <p:nvPr/>
        </p:nvSpPr>
        <p:spPr>
          <a:xfrm>
            <a:off x="2694876" y="1579309"/>
            <a:ext cx="1801154" cy="403065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nchor="ctr" anchorCtr="1"/>
          <a:lstStyle/>
          <a:p>
            <a:pPr eaLnBrk="1" fontAlgn="auto" hangingPunct="1">
              <a:spcBef>
                <a:spcPts val="0"/>
              </a:spcBef>
              <a:spcAft>
                <a:spcPts val="0"/>
              </a:spcAft>
              <a:defRPr/>
            </a:pPr>
            <a:endParaRPr lang="en-US" sz="1200" dirty="0">
              <a:ln w="0"/>
              <a:solidFill>
                <a:sysClr val="windowText" lastClr="000000"/>
              </a:solidFill>
              <a:latin typeface="Arial" panose="020B06040202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757631B6-D155-4E8E-9EF1-71AB29695DE8}"/>
              </a:ext>
            </a:extLst>
          </p:cNvPr>
          <p:cNvGrpSpPr/>
          <p:nvPr/>
        </p:nvGrpSpPr>
        <p:grpSpPr>
          <a:xfrm>
            <a:off x="2335888" y="2652712"/>
            <a:ext cx="1511300" cy="654050"/>
            <a:chOff x="2335888" y="2652712"/>
            <a:chExt cx="1511300" cy="654050"/>
          </a:xfrm>
        </p:grpSpPr>
        <p:sp>
          <p:nvSpPr>
            <p:cNvPr id="7" name="TextBox 52">
              <a:extLst>
                <a:ext uri="{FF2B5EF4-FFF2-40B4-BE49-F238E27FC236}">
                  <a16:creationId xmlns:a16="http://schemas.microsoft.com/office/drawing/2014/main" id="{E7EE2A7D-4485-4FEB-AFF5-2572CB261C99}"/>
                </a:ext>
              </a:extLst>
            </p:cNvPr>
            <p:cNvSpPr txBox="1">
              <a:spLocks noChangeArrowheads="1"/>
            </p:cNvSpPr>
            <p:nvPr/>
          </p:nvSpPr>
          <p:spPr bwMode="auto">
            <a:xfrm>
              <a:off x="2335888" y="3044825"/>
              <a:ext cx="15113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Web</a:t>
              </a:r>
            </a:p>
          </p:txBody>
        </p:sp>
        <p:pic>
          <p:nvPicPr>
            <p:cNvPr id="8" name="Graphic 60">
              <a:extLst>
                <a:ext uri="{FF2B5EF4-FFF2-40B4-BE49-F238E27FC236}">
                  <a16:creationId xmlns:a16="http://schemas.microsoft.com/office/drawing/2014/main" id="{A4808DB7-2A97-478A-8C24-47F86ABE957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61351" y="26527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Box 22">
            <a:extLst>
              <a:ext uri="{FF2B5EF4-FFF2-40B4-BE49-F238E27FC236}">
                <a16:creationId xmlns:a16="http://schemas.microsoft.com/office/drawing/2014/main" id="{B83C07A6-84F6-41EA-ADAE-3D7D8BE175A6}"/>
              </a:ext>
            </a:extLst>
          </p:cNvPr>
          <p:cNvSpPr txBox="1">
            <a:spLocks noChangeArrowheads="1"/>
          </p:cNvSpPr>
          <p:nvPr/>
        </p:nvSpPr>
        <p:spPr bwMode="auto">
          <a:xfrm>
            <a:off x="3116032" y="3128918"/>
            <a:ext cx="1511300"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Oracle</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Managed</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pic>
        <p:nvPicPr>
          <p:cNvPr id="12" name="Graphic 25">
            <a:extLst>
              <a:ext uri="{FF2B5EF4-FFF2-40B4-BE49-F238E27FC236}">
                <a16:creationId xmlns:a16="http://schemas.microsoft.com/office/drawing/2014/main" id="{6254DED1-B082-4B56-BBFE-71C5679F585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4306" y="266026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Connector: Curved 20">
            <a:extLst>
              <a:ext uri="{FF2B5EF4-FFF2-40B4-BE49-F238E27FC236}">
                <a16:creationId xmlns:a16="http://schemas.microsoft.com/office/drawing/2014/main" id="{580C7E27-9C32-4E29-9861-82FD01248CC2}"/>
              </a:ext>
            </a:extLst>
          </p:cNvPr>
          <p:cNvCxnSpPr>
            <a:stCxn id="12" idx="0"/>
            <a:endCxn id="80" idx="0"/>
          </p:cNvCxnSpPr>
          <p:nvPr/>
        </p:nvCxnSpPr>
        <p:spPr>
          <a:xfrm rot="16200000" flipH="1">
            <a:off x="5458912" y="1084256"/>
            <a:ext cx="524746" cy="3676759"/>
          </a:xfrm>
          <a:prstGeom prst="curvedConnector3">
            <a:avLst>
              <a:gd name="adj1" fmla="val -43564"/>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AEC35D5-B153-4D1B-925F-D8CAE068B82D}"/>
              </a:ext>
            </a:extLst>
          </p:cNvPr>
          <p:cNvSpPr txBox="1">
            <a:spLocks noChangeArrowheads="1"/>
          </p:cNvSpPr>
          <p:nvPr/>
        </p:nvSpPr>
        <p:spPr bwMode="auto">
          <a:xfrm>
            <a:off x="4831571" y="2458649"/>
            <a:ext cx="15113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err="1">
                <a:latin typeface="Arial" panose="020B0604020202020204" pitchFamily="34" charset="0"/>
                <a:ea typeface="Amazon Ember" panose="020B0603020204020204" pitchFamily="34" charset="0"/>
                <a:cs typeface="Arial" panose="020B0604020202020204" pitchFamily="34" charset="0"/>
              </a:rPr>
              <a:t>Internet+Firewall</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VPN/Private link</a:t>
            </a:r>
          </a:p>
        </p:txBody>
      </p:sp>
      <p:grpSp>
        <p:nvGrpSpPr>
          <p:cNvPr id="15" name="Group 14">
            <a:extLst>
              <a:ext uri="{FF2B5EF4-FFF2-40B4-BE49-F238E27FC236}">
                <a16:creationId xmlns:a16="http://schemas.microsoft.com/office/drawing/2014/main" id="{1816B7D4-90DE-4DD7-A82B-ACC49CEDAF69}"/>
              </a:ext>
            </a:extLst>
          </p:cNvPr>
          <p:cNvGrpSpPr/>
          <p:nvPr/>
        </p:nvGrpSpPr>
        <p:grpSpPr>
          <a:xfrm>
            <a:off x="2658253" y="3954031"/>
            <a:ext cx="1837777" cy="1324659"/>
            <a:chOff x="2638743" y="3987340"/>
            <a:chExt cx="1837777" cy="1324659"/>
          </a:xfrm>
        </p:grpSpPr>
        <p:grpSp>
          <p:nvGrpSpPr>
            <p:cNvPr id="63" name="Group 62">
              <a:extLst>
                <a:ext uri="{FF2B5EF4-FFF2-40B4-BE49-F238E27FC236}">
                  <a16:creationId xmlns:a16="http://schemas.microsoft.com/office/drawing/2014/main" id="{A63B3561-8ECC-42CB-8723-BF2C0ED22425}"/>
                </a:ext>
              </a:extLst>
            </p:cNvPr>
            <p:cNvGrpSpPr/>
            <p:nvPr/>
          </p:nvGrpSpPr>
          <p:grpSpPr>
            <a:xfrm>
              <a:off x="2638743" y="4342416"/>
              <a:ext cx="1837777" cy="969583"/>
              <a:chOff x="2335888" y="2652712"/>
              <a:chExt cx="2291444" cy="1249858"/>
            </a:xfrm>
          </p:grpSpPr>
          <p:sp>
            <p:nvSpPr>
              <p:cNvPr id="65" name="TextBox 52">
                <a:extLst>
                  <a:ext uri="{FF2B5EF4-FFF2-40B4-BE49-F238E27FC236}">
                    <a16:creationId xmlns:a16="http://schemas.microsoft.com/office/drawing/2014/main" id="{1D0254F4-1553-46C9-A722-166F0AC1292B}"/>
                  </a:ext>
                </a:extLst>
              </p:cNvPr>
              <p:cNvSpPr txBox="1">
                <a:spLocks noChangeArrowheads="1"/>
              </p:cNvSpPr>
              <p:nvPr/>
            </p:nvSpPr>
            <p:spPr bwMode="auto">
              <a:xfrm>
                <a:off x="2335888" y="3044825"/>
                <a:ext cx="15113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Web</a:t>
                </a:r>
              </a:p>
            </p:txBody>
          </p:sp>
          <p:pic>
            <p:nvPicPr>
              <p:cNvPr id="78" name="Graphic 60">
                <a:extLst>
                  <a:ext uri="{FF2B5EF4-FFF2-40B4-BE49-F238E27FC236}">
                    <a16:creationId xmlns:a16="http://schemas.microsoft.com/office/drawing/2014/main" id="{87EB53B3-0CF8-4504-B8F4-3861C4A343E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61351" y="26527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Box 22">
                <a:extLst>
                  <a:ext uri="{FF2B5EF4-FFF2-40B4-BE49-F238E27FC236}">
                    <a16:creationId xmlns:a16="http://schemas.microsoft.com/office/drawing/2014/main" id="{A2C2C0C2-7B5D-4D02-9995-8FC987DE6E84}"/>
                  </a:ext>
                </a:extLst>
              </p:cNvPr>
              <p:cNvSpPr txBox="1">
                <a:spLocks noChangeArrowheads="1"/>
              </p:cNvSpPr>
              <p:nvPr/>
            </p:nvSpPr>
            <p:spPr bwMode="auto">
              <a:xfrm>
                <a:off x="3116032" y="3128918"/>
                <a:ext cx="1511300" cy="773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Oracle</a:t>
                </a:r>
                <a:br>
                  <a:rPr lang="en-US" altLang="en-US" sz="1100" dirty="0">
                    <a:latin typeface="Arial" panose="020B0604020202020204" pitchFamily="34" charset="0"/>
                    <a:ea typeface="Amazon Ember" panose="020B0603020204020204" pitchFamily="34" charset="0"/>
                    <a:cs typeface="Arial" panose="020B0604020202020204" pitchFamily="34" charset="0"/>
                  </a:rPr>
                </a:br>
                <a:endParaRPr lang="en-US" altLang="en-US" sz="1100" dirty="0">
                  <a:latin typeface="Arial" panose="020B0604020202020204" pitchFamily="34" charset="0"/>
                  <a:ea typeface="Amazon Ember" panose="020B0603020204020204" pitchFamily="34" charset="0"/>
                  <a:cs typeface="Arial" panose="020B0604020202020204" pitchFamily="34" charset="0"/>
                </a:endParaRPr>
              </a:p>
              <a:p>
                <a:pPr algn="ctr" eaLnBrk="1" hangingPunct="1"/>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83" name="Graphic 25">
                <a:extLst>
                  <a:ext uri="{FF2B5EF4-FFF2-40B4-BE49-F238E27FC236}">
                    <a16:creationId xmlns:a16="http://schemas.microsoft.com/office/drawing/2014/main" id="{A88E5B67-523E-433F-B81E-16B277D5F15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4306" y="266026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 name="Rectangle 13">
              <a:extLst>
                <a:ext uri="{FF2B5EF4-FFF2-40B4-BE49-F238E27FC236}">
                  <a16:creationId xmlns:a16="http://schemas.microsoft.com/office/drawing/2014/main" id="{612EA9AD-DC2B-40E3-84A5-E2A484A349BE}"/>
                </a:ext>
              </a:extLst>
            </p:cNvPr>
            <p:cNvSpPr/>
            <p:nvPr/>
          </p:nvSpPr>
          <p:spPr>
            <a:xfrm>
              <a:off x="2711220" y="3987340"/>
              <a:ext cx="1765300" cy="1143000"/>
            </a:xfrm>
            <a:prstGeom prst="rect">
              <a:avLst/>
            </a:prstGeom>
            <a:noFill/>
            <a:ln w="12700">
              <a:solidFill>
                <a:srgbClr val="8FA7C4"/>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Test env</a:t>
              </a:r>
            </a:p>
          </p:txBody>
        </p:sp>
      </p:grpSp>
      <p:grpSp>
        <p:nvGrpSpPr>
          <p:cNvPr id="86" name="Group 85">
            <a:extLst>
              <a:ext uri="{FF2B5EF4-FFF2-40B4-BE49-F238E27FC236}">
                <a16:creationId xmlns:a16="http://schemas.microsoft.com/office/drawing/2014/main" id="{E75E148E-3EDA-48FD-AF4C-237D0D948A87}"/>
              </a:ext>
            </a:extLst>
          </p:cNvPr>
          <p:cNvGrpSpPr/>
          <p:nvPr/>
        </p:nvGrpSpPr>
        <p:grpSpPr>
          <a:xfrm>
            <a:off x="2328624" y="3306767"/>
            <a:ext cx="1511300" cy="654050"/>
            <a:chOff x="2335888" y="2652712"/>
            <a:chExt cx="1511300" cy="654050"/>
          </a:xfrm>
        </p:grpSpPr>
        <p:sp>
          <p:nvSpPr>
            <p:cNvPr id="87" name="TextBox 52">
              <a:extLst>
                <a:ext uri="{FF2B5EF4-FFF2-40B4-BE49-F238E27FC236}">
                  <a16:creationId xmlns:a16="http://schemas.microsoft.com/office/drawing/2014/main" id="{D5E5C698-D1C2-4E3D-B3F6-153B9B2C6750}"/>
                </a:ext>
              </a:extLst>
            </p:cNvPr>
            <p:cNvSpPr txBox="1">
              <a:spLocks noChangeArrowheads="1"/>
            </p:cNvSpPr>
            <p:nvPr/>
          </p:nvSpPr>
          <p:spPr bwMode="auto">
            <a:xfrm>
              <a:off x="2335888" y="3044825"/>
              <a:ext cx="15113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Web</a:t>
              </a:r>
            </a:p>
          </p:txBody>
        </p:sp>
        <p:pic>
          <p:nvPicPr>
            <p:cNvPr id="88" name="Graphic 60">
              <a:extLst>
                <a:ext uri="{FF2B5EF4-FFF2-40B4-BE49-F238E27FC236}">
                  <a16:creationId xmlns:a16="http://schemas.microsoft.com/office/drawing/2014/main" id="{A0AF2B55-6E71-4CB9-9C3E-CC4B23CDA32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61351" y="26527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9" name="Group 88">
            <a:extLst>
              <a:ext uri="{FF2B5EF4-FFF2-40B4-BE49-F238E27FC236}">
                <a16:creationId xmlns:a16="http://schemas.microsoft.com/office/drawing/2014/main" id="{B18245E1-DC68-4190-9A66-AC456AA3812D}"/>
              </a:ext>
            </a:extLst>
          </p:cNvPr>
          <p:cNvGrpSpPr/>
          <p:nvPr/>
        </p:nvGrpSpPr>
        <p:grpSpPr>
          <a:xfrm>
            <a:off x="6647727" y="4478971"/>
            <a:ext cx="1071563" cy="1048592"/>
            <a:chOff x="7134225" y="4327616"/>
            <a:chExt cx="1071563" cy="1048592"/>
          </a:xfrm>
        </p:grpSpPr>
        <p:pic>
          <p:nvPicPr>
            <p:cNvPr id="90" name="Graphic 21">
              <a:extLst>
                <a:ext uri="{FF2B5EF4-FFF2-40B4-BE49-F238E27FC236}">
                  <a16:creationId xmlns:a16="http://schemas.microsoft.com/office/drawing/2014/main" id="{B699D5A4-5798-4BB4-AAF8-73A55ADCF6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5056" y="432761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TextBox 90">
              <a:extLst>
                <a:ext uri="{FF2B5EF4-FFF2-40B4-BE49-F238E27FC236}">
                  <a16:creationId xmlns:a16="http://schemas.microsoft.com/office/drawing/2014/main" id="{612E9554-3D4B-4AAC-BA22-632A93733D45}"/>
                </a:ext>
              </a:extLst>
            </p:cNvPr>
            <p:cNvSpPr txBox="1">
              <a:spLocks noChangeArrowheads="1"/>
            </p:cNvSpPr>
            <p:nvPr/>
          </p:nvSpPr>
          <p:spPr bwMode="auto">
            <a:xfrm>
              <a:off x="7134225" y="4852988"/>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Build servers</a:t>
              </a:r>
            </a:p>
          </p:txBody>
        </p:sp>
      </p:grpSp>
      <p:sp>
        <p:nvSpPr>
          <p:cNvPr id="13" name="TextBox 12">
            <a:extLst>
              <a:ext uri="{FF2B5EF4-FFF2-40B4-BE49-F238E27FC236}">
                <a16:creationId xmlns:a16="http://schemas.microsoft.com/office/drawing/2014/main" id="{A901116E-A69F-4666-B15B-F5570CE59974}"/>
              </a:ext>
            </a:extLst>
          </p:cNvPr>
          <p:cNvSpPr txBox="1"/>
          <p:nvPr/>
        </p:nvSpPr>
        <p:spPr>
          <a:xfrm>
            <a:off x="606392" y="5948413"/>
            <a:ext cx="2820463" cy="369332"/>
          </a:xfrm>
          <a:prstGeom prst="rect">
            <a:avLst/>
          </a:prstGeom>
          <a:noFill/>
        </p:spPr>
        <p:txBody>
          <a:bodyPr wrap="square" rtlCol="0">
            <a:spAutoFit/>
          </a:bodyPr>
          <a:lstStyle/>
          <a:p>
            <a:r>
              <a:rPr lang="en-US" dirty="0"/>
              <a:t>Cloud </a:t>
            </a:r>
            <a:r>
              <a:rPr lang="en-US" dirty="0" err="1"/>
              <a:t>ibrido</a:t>
            </a:r>
            <a:endParaRPr lang="en-US" dirty="0"/>
          </a:p>
        </p:txBody>
      </p:sp>
    </p:spTree>
    <p:extLst>
      <p:ext uri="{BB962C8B-B14F-4D97-AF65-F5344CB8AC3E}">
        <p14:creationId xmlns:p14="http://schemas.microsoft.com/office/powerpoint/2010/main" val="313272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a:xfrm>
            <a:off x="838200" y="556995"/>
            <a:ext cx="10515600" cy="1133693"/>
          </a:xfrm>
        </p:spPr>
        <p:txBody>
          <a:bodyPr vert="horz" lIns="91440" tIns="45720" rIns="91440" bIns="45720" rtlCol="0">
            <a:normAutofit/>
          </a:bodyPr>
          <a:lstStyle/>
          <a:p>
            <a:r>
              <a:rPr lang="en-US" sz="5200" kern="1200">
                <a:latin typeface="+mj-lt"/>
                <a:ea typeface="+mj-ea"/>
                <a:cs typeface="+mj-cs"/>
              </a:rPr>
              <a:t>1/Analisi dei risultati	</a:t>
            </a:r>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graphicFrame>
        <p:nvGraphicFramePr>
          <p:cNvPr id="31" name="Content Placeholder 5">
            <a:extLst>
              <a:ext uri="{FF2B5EF4-FFF2-40B4-BE49-F238E27FC236}">
                <a16:creationId xmlns:a16="http://schemas.microsoft.com/office/drawing/2014/main" id="{07692155-BB82-42FB-ABF3-106C072DE42E}"/>
              </a:ext>
            </a:extLst>
          </p:cNvPr>
          <p:cNvGraphicFramePr>
            <a:graphicFrameLocks noGrp="1"/>
          </p:cNvGraphicFramePr>
          <p:nvPr>
            <p:ph idx="1"/>
            <p:extLst>
              <p:ext uri="{D42A27DB-BD31-4B8C-83A1-F6EECF244321}">
                <p14:modId xmlns:p14="http://schemas.microsoft.com/office/powerpoint/2010/main" val="295538210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831338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4800" dirty="0"/>
              <a:t>1.c/</a:t>
            </a:r>
            <a:r>
              <a:rPr lang="en-US" sz="4800" dirty="0" err="1"/>
              <a:t>Re-host+Re-platform-Re-purchase</a:t>
            </a:r>
            <a:r>
              <a:rPr lang="en-US" sz="4800" kern="1200" dirty="0">
                <a:solidFill>
                  <a:schemeClr val="tx1"/>
                </a:solidFill>
                <a:latin typeface="+mj-lt"/>
                <a:ea typeface="+mj-ea"/>
                <a:cs typeface="+mj-cs"/>
              </a:rPr>
              <a:t>	</a:t>
            </a:r>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grpSp>
        <p:nvGrpSpPr>
          <p:cNvPr id="9" name="Group 8">
            <a:extLst>
              <a:ext uri="{FF2B5EF4-FFF2-40B4-BE49-F238E27FC236}">
                <a16:creationId xmlns:a16="http://schemas.microsoft.com/office/drawing/2014/main" id="{9F4C6A3E-E440-41A6-8436-21161F8C1364}"/>
              </a:ext>
            </a:extLst>
          </p:cNvPr>
          <p:cNvGrpSpPr/>
          <p:nvPr/>
        </p:nvGrpSpPr>
        <p:grpSpPr>
          <a:xfrm>
            <a:off x="4862282" y="1586366"/>
            <a:ext cx="7067553" cy="4030661"/>
            <a:chOff x="9899650" y="2979738"/>
            <a:chExt cx="1765300" cy="1143000"/>
          </a:xfrm>
        </p:grpSpPr>
        <p:sp>
          <p:nvSpPr>
            <p:cNvPr id="10" name="Rectangle 9">
              <a:extLst>
                <a:ext uri="{FF2B5EF4-FFF2-40B4-BE49-F238E27FC236}">
                  <a16:creationId xmlns:a16="http://schemas.microsoft.com/office/drawing/2014/main" id="{66E8192B-9B8A-4E67-84BF-62F57C6E3270}"/>
                </a:ext>
              </a:extLst>
            </p:cNvPr>
            <p:cNvSpPr/>
            <p:nvPr/>
          </p:nvSpPr>
          <p:spPr>
            <a:xfrm>
              <a:off x="9899650" y="2979738"/>
              <a:ext cx="1765300" cy="1143000"/>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nchor="ctr" anchorCtr="1"/>
            <a:lstStyle/>
            <a:p>
              <a:pP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 </a:t>
              </a:r>
            </a:p>
            <a:p>
              <a:pPr eaLnBrk="1" fontAlgn="auto" hangingPunct="1">
                <a:spcBef>
                  <a:spcPts val="0"/>
                </a:spcBef>
                <a:spcAft>
                  <a:spcPts val="0"/>
                </a:spcAft>
                <a:defRPr/>
              </a:pPr>
              <a:endParaRPr lang="en-US" sz="1200" dirty="0">
                <a:solidFill>
                  <a:srgbClr val="5A6B86"/>
                </a:solidFill>
                <a:latin typeface="Arial" panose="020B0604020202020204" pitchFamily="34" charset="0"/>
                <a:cs typeface="Arial" panose="020B0604020202020204" pitchFamily="34" charset="0"/>
              </a:endParaRPr>
            </a:p>
          </p:txBody>
        </p:sp>
        <p:pic>
          <p:nvPicPr>
            <p:cNvPr id="11" name="Graphic 22">
              <a:extLst>
                <a:ext uri="{FF2B5EF4-FFF2-40B4-BE49-F238E27FC236}">
                  <a16:creationId xmlns:a16="http://schemas.microsoft.com/office/drawing/2014/main" id="{42CE10E1-5EEF-4CC2-82C1-EBD00C1F76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2825" y="2979738"/>
              <a:ext cx="139898" cy="13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7" name="Graphic 12">
            <a:extLst>
              <a:ext uri="{FF2B5EF4-FFF2-40B4-BE49-F238E27FC236}">
                <a16:creationId xmlns:a16="http://schemas.microsoft.com/office/drawing/2014/main" id="{130A2374-9391-4106-B280-567839E4F9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2924" y="333228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9">
            <a:extLst>
              <a:ext uri="{FF2B5EF4-FFF2-40B4-BE49-F238E27FC236}">
                <a16:creationId xmlns:a16="http://schemas.microsoft.com/office/drawing/2014/main" id="{701C59EA-3489-4ADD-88CF-F3A688986D5F}"/>
              </a:ext>
            </a:extLst>
          </p:cNvPr>
          <p:cNvSpPr txBox="1">
            <a:spLocks noChangeArrowheads="1"/>
          </p:cNvSpPr>
          <p:nvPr/>
        </p:nvSpPr>
        <p:spPr bwMode="auto">
          <a:xfrm>
            <a:off x="1091299" y="3860918"/>
            <a:ext cx="1073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Internet</a:t>
            </a:r>
          </a:p>
        </p:txBody>
      </p:sp>
      <p:pic>
        <p:nvPicPr>
          <p:cNvPr id="24" name="Graphic 23">
            <a:extLst>
              <a:ext uri="{FF2B5EF4-FFF2-40B4-BE49-F238E27FC236}">
                <a16:creationId xmlns:a16="http://schemas.microsoft.com/office/drawing/2014/main" id="{C2E31866-AEC3-4F08-8CFC-9452088009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273952" y="3274312"/>
            <a:ext cx="482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40">
            <a:extLst>
              <a:ext uri="{FF2B5EF4-FFF2-40B4-BE49-F238E27FC236}">
                <a16:creationId xmlns:a16="http://schemas.microsoft.com/office/drawing/2014/main" id="{7265AF27-0050-47F2-89A2-549E749F1223}"/>
              </a:ext>
            </a:extLst>
          </p:cNvPr>
          <p:cNvSpPr txBox="1">
            <a:spLocks noChangeArrowheads="1"/>
          </p:cNvSpPr>
          <p:nvPr/>
        </p:nvSpPr>
        <p:spPr bwMode="auto">
          <a:xfrm>
            <a:off x="-21323" y="3822044"/>
            <a:ext cx="1073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End </a:t>
            </a:r>
          </a:p>
          <a:p>
            <a:pPr algn="ctr" eaLnBrk="1" hangingPunct="1"/>
            <a:r>
              <a:rPr lang="en-US" altLang="en-US" sz="1400" dirty="0">
                <a:solidFill>
                  <a:srgbClr val="000000"/>
                </a:solidFill>
                <a:latin typeface="Arial" panose="020B0604020202020204" pitchFamily="34" charset="0"/>
                <a:cs typeface="Arial" panose="020B0604020202020204" pitchFamily="34" charset="0"/>
              </a:rPr>
              <a:t>users</a:t>
            </a:r>
          </a:p>
        </p:txBody>
      </p:sp>
      <p:sp>
        <p:nvSpPr>
          <p:cNvPr id="28" name="TextBox 45">
            <a:extLst>
              <a:ext uri="{FF2B5EF4-FFF2-40B4-BE49-F238E27FC236}">
                <a16:creationId xmlns:a16="http://schemas.microsoft.com/office/drawing/2014/main" id="{F2FB34A7-5F9D-4DD6-90B3-6F49A4E0C7E1}"/>
              </a:ext>
            </a:extLst>
          </p:cNvPr>
          <p:cNvSpPr txBox="1">
            <a:spLocks noChangeArrowheads="1"/>
          </p:cNvSpPr>
          <p:nvPr/>
        </p:nvSpPr>
        <p:spPr bwMode="auto">
          <a:xfrm>
            <a:off x="4905599" y="4805361"/>
            <a:ext cx="1073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solidFill>
                  <a:srgbClr val="000000"/>
                </a:solidFill>
                <a:latin typeface="Arial" panose="020B0604020202020204" pitchFamily="34" charset="0"/>
                <a:cs typeface="Arial" panose="020B0604020202020204" pitchFamily="34" charset="0"/>
              </a:rPr>
              <a:t>Firewall</a:t>
            </a:r>
          </a:p>
        </p:txBody>
      </p:sp>
      <p:pic>
        <p:nvPicPr>
          <p:cNvPr id="30" name="Graphic 6">
            <a:extLst>
              <a:ext uri="{FF2B5EF4-FFF2-40B4-BE49-F238E27FC236}">
                <a16:creationId xmlns:a16="http://schemas.microsoft.com/office/drawing/2014/main" id="{585BD484-A72B-4A80-BCAC-CC93E99967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19924" y="42640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 name="Group 36">
            <a:extLst>
              <a:ext uri="{FF2B5EF4-FFF2-40B4-BE49-F238E27FC236}">
                <a16:creationId xmlns:a16="http://schemas.microsoft.com/office/drawing/2014/main" id="{F990161E-2080-426B-B935-6533F251D6A7}"/>
              </a:ext>
            </a:extLst>
          </p:cNvPr>
          <p:cNvGrpSpPr/>
          <p:nvPr/>
        </p:nvGrpSpPr>
        <p:grpSpPr>
          <a:xfrm>
            <a:off x="7293023" y="4486273"/>
            <a:ext cx="1071563" cy="1048592"/>
            <a:chOff x="7134225" y="4327616"/>
            <a:chExt cx="1071563" cy="1048592"/>
          </a:xfrm>
        </p:grpSpPr>
        <p:pic>
          <p:nvPicPr>
            <p:cNvPr id="38" name="Graphic 21">
              <a:extLst>
                <a:ext uri="{FF2B5EF4-FFF2-40B4-BE49-F238E27FC236}">
                  <a16:creationId xmlns:a16="http://schemas.microsoft.com/office/drawing/2014/main" id="{C9AA878B-C3E0-4AFB-BF5C-E96DED1B47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5056" y="432761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8">
              <a:extLst>
                <a:ext uri="{FF2B5EF4-FFF2-40B4-BE49-F238E27FC236}">
                  <a16:creationId xmlns:a16="http://schemas.microsoft.com/office/drawing/2014/main" id="{9FE6A3BF-B771-4EFA-9D87-83059355FFBC}"/>
                </a:ext>
              </a:extLst>
            </p:cNvPr>
            <p:cNvSpPr txBox="1">
              <a:spLocks noChangeArrowheads="1"/>
            </p:cNvSpPr>
            <p:nvPr/>
          </p:nvSpPr>
          <p:spPr bwMode="auto">
            <a:xfrm>
              <a:off x="7134225" y="4852988"/>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FTP servers</a:t>
              </a:r>
            </a:p>
          </p:txBody>
        </p:sp>
      </p:grpSp>
      <p:grpSp>
        <p:nvGrpSpPr>
          <p:cNvPr id="40" name="Group 39">
            <a:extLst>
              <a:ext uri="{FF2B5EF4-FFF2-40B4-BE49-F238E27FC236}">
                <a16:creationId xmlns:a16="http://schemas.microsoft.com/office/drawing/2014/main" id="{35DBA73D-5806-4E71-B80A-82BEA82D6689}"/>
              </a:ext>
            </a:extLst>
          </p:cNvPr>
          <p:cNvGrpSpPr/>
          <p:nvPr/>
        </p:nvGrpSpPr>
        <p:grpSpPr>
          <a:xfrm>
            <a:off x="8062761" y="4470216"/>
            <a:ext cx="1071563" cy="1064649"/>
            <a:chOff x="7134225" y="4311559"/>
            <a:chExt cx="1071563" cy="1064649"/>
          </a:xfrm>
        </p:grpSpPr>
        <p:pic>
          <p:nvPicPr>
            <p:cNvPr id="41" name="Graphic 21">
              <a:extLst>
                <a:ext uri="{FF2B5EF4-FFF2-40B4-BE49-F238E27FC236}">
                  <a16:creationId xmlns:a16="http://schemas.microsoft.com/office/drawing/2014/main" id="{8AE4C86F-AA76-4C82-AEA5-11FC078025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15232" y="431155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38">
              <a:extLst>
                <a:ext uri="{FF2B5EF4-FFF2-40B4-BE49-F238E27FC236}">
                  <a16:creationId xmlns:a16="http://schemas.microsoft.com/office/drawing/2014/main" id="{75679035-B344-4C77-942E-7ADC84643D5B}"/>
                </a:ext>
              </a:extLst>
            </p:cNvPr>
            <p:cNvSpPr txBox="1">
              <a:spLocks noChangeArrowheads="1"/>
            </p:cNvSpPr>
            <p:nvPr/>
          </p:nvSpPr>
          <p:spPr bwMode="auto">
            <a:xfrm>
              <a:off x="7134225" y="4852988"/>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ERP servers</a:t>
              </a:r>
            </a:p>
          </p:txBody>
        </p:sp>
      </p:grpSp>
      <p:grpSp>
        <p:nvGrpSpPr>
          <p:cNvPr id="43" name="Group 42">
            <a:extLst>
              <a:ext uri="{FF2B5EF4-FFF2-40B4-BE49-F238E27FC236}">
                <a16:creationId xmlns:a16="http://schemas.microsoft.com/office/drawing/2014/main" id="{A17C017D-793E-41FC-B83D-42601F2D147D}"/>
              </a:ext>
            </a:extLst>
          </p:cNvPr>
          <p:cNvGrpSpPr/>
          <p:nvPr/>
        </p:nvGrpSpPr>
        <p:grpSpPr>
          <a:xfrm>
            <a:off x="8834286" y="4470259"/>
            <a:ext cx="1071563" cy="1036449"/>
            <a:chOff x="7091740" y="4339759"/>
            <a:chExt cx="1071563" cy="1036449"/>
          </a:xfrm>
        </p:grpSpPr>
        <p:pic>
          <p:nvPicPr>
            <p:cNvPr id="44" name="Graphic 21">
              <a:extLst>
                <a:ext uri="{FF2B5EF4-FFF2-40B4-BE49-F238E27FC236}">
                  <a16:creationId xmlns:a16="http://schemas.microsoft.com/office/drawing/2014/main" id="{93D69E91-EE41-488D-AD87-E06365BDF2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73858" y="433975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38">
              <a:extLst>
                <a:ext uri="{FF2B5EF4-FFF2-40B4-BE49-F238E27FC236}">
                  <a16:creationId xmlns:a16="http://schemas.microsoft.com/office/drawing/2014/main" id="{330CDBCB-AB91-44F2-A9A3-B5E94D2824CD}"/>
                </a:ext>
              </a:extLst>
            </p:cNvPr>
            <p:cNvSpPr txBox="1">
              <a:spLocks noChangeArrowheads="1"/>
            </p:cNvSpPr>
            <p:nvPr/>
          </p:nvSpPr>
          <p:spPr bwMode="auto">
            <a:xfrm>
              <a:off x="7091740" y="4852988"/>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CRM servers</a:t>
              </a:r>
            </a:p>
          </p:txBody>
        </p:sp>
      </p:grpSp>
      <p:grpSp>
        <p:nvGrpSpPr>
          <p:cNvPr id="49" name="Group 48">
            <a:extLst>
              <a:ext uri="{FF2B5EF4-FFF2-40B4-BE49-F238E27FC236}">
                <a16:creationId xmlns:a16="http://schemas.microsoft.com/office/drawing/2014/main" id="{45D14F87-CADF-47E2-83FF-98473FCEC67B}"/>
              </a:ext>
            </a:extLst>
          </p:cNvPr>
          <p:cNvGrpSpPr/>
          <p:nvPr/>
        </p:nvGrpSpPr>
        <p:grpSpPr>
          <a:xfrm>
            <a:off x="10357036" y="3802180"/>
            <a:ext cx="1073150" cy="988829"/>
            <a:chOff x="8447318" y="3274312"/>
            <a:chExt cx="1073150" cy="988829"/>
          </a:xfrm>
        </p:grpSpPr>
        <p:pic>
          <p:nvPicPr>
            <p:cNvPr id="36" name="Graphic 23">
              <a:extLst>
                <a:ext uri="{FF2B5EF4-FFF2-40B4-BE49-F238E27FC236}">
                  <a16:creationId xmlns:a16="http://schemas.microsoft.com/office/drawing/2014/main" id="{4219CDE4-EDD4-4D4C-922A-8256819ECC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8752566" y="3274312"/>
              <a:ext cx="482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40">
              <a:extLst>
                <a:ext uri="{FF2B5EF4-FFF2-40B4-BE49-F238E27FC236}">
                  <a16:creationId xmlns:a16="http://schemas.microsoft.com/office/drawing/2014/main" id="{0E90E520-B642-44FA-8D54-BA019E52ADCA}"/>
                </a:ext>
              </a:extLst>
            </p:cNvPr>
            <p:cNvSpPr txBox="1">
              <a:spLocks noChangeArrowheads="1"/>
            </p:cNvSpPr>
            <p:nvPr/>
          </p:nvSpPr>
          <p:spPr bwMode="auto">
            <a:xfrm>
              <a:off x="8447318" y="3739921"/>
              <a:ext cx="1073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Business </a:t>
              </a:r>
            </a:p>
            <a:p>
              <a:pPr algn="ctr" eaLnBrk="1" hangingPunct="1"/>
              <a:r>
                <a:rPr lang="en-US" altLang="en-US" sz="1400" dirty="0">
                  <a:solidFill>
                    <a:srgbClr val="000000"/>
                  </a:solidFill>
                  <a:latin typeface="Arial" panose="020B0604020202020204" pitchFamily="34" charset="0"/>
                  <a:cs typeface="Arial" panose="020B0604020202020204" pitchFamily="34" charset="0"/>
                </a:rPr>
                <a:t>operations</a:t>
              </a:r>
            </a:p>
          </p:txBody>
        </p:sp>
      </p:grpSp>
      <p:grpSp>
        <p:nvGrpSpPr>
          <p:cNvPr id="51" name="Group 50">
            <a:extLst>
              <a:ext uri="{FF2B5EF4-FFF2-40B4-BE49-F238E27FC236}">
                <a16:creationId xmlns:a16="http://schemas.microsoft.com/office/drawing/2014/main" id="{CCA4339E-2400-4A3B-AA0D-857DACD668A9}"/>
              </a:ext>
            </a:extLst>
          </p:cNvPr>
          <p:cNvGrpSpPr/>
          <p:nvPr/>
        </p:nvGrpSpPr>
        <p:grpSpPr>
          <a:xfrm>
            <a:off x="10311778" y="2238110"/>
            <a:ext cx="1073150" cy="988829"/>
            <a:chOff x="8447318" y="3274312"/>
            <a:chExt cx="1073150" cy="988829"/>
          </a:xfrm>
        </p:grpSpPr>
        <p:pic>
          <p:nvPicPr>
            <p:cNvPr id="52" name="Graphic 23">
              <a:extLst>
                <a:ext uri="{FF2B5EF4-FFF2-40B4-BE49-F238E27FC236}">
                  <a16:creationId xmlns:a16="http://schemas.microsoft.com/office/drawing/2014/main" id="{033CFBCE-2C5C-49E3-81D6-3D1FC87B68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8752566" y="3274312"/>
              <a:ext cx="482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40">
              <a:extLst>
                <a:ext uri="{FF2B5EF4-FFF2-40B4-BE49-F238E27FC236}">
                  <a16:creationId xmlns:a16="http://schemas.microsoft.com/office/drawing/2014/main" id="{19163EA3-B786-408E-A987-F69DBEC08525}"/>
                </a:ext>
              </a:extLst>
            </p:cNvPr>
            <p:cNvSpPr txBox="1">
              <a:spLocks noChangeArrowheads="1"/>
            </p:cNvSpPr>
            <p:nvPr/>
          </p:nvSpPr>
          <p:spPr bwMode="auto">
            <a:xfrm>
              <a:off x="8447318" y="3739921"/>
              <a:ext cx="1073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IT </a:t>
              </a:r>
            </a:p>
            <a:p>
              <a:pPr algn="ctr" eaLnBrk="1" hangingPunct="1"/>
              <a:r>
                <a:rPr lang="en-US" altLang="en-US" sz="1400" dirty="0">
                  <a:solidFill>
                    <a:srgbClr val="000000"/>
                  </a:solidFill>
                  <a:latin typeface="Arial" panose="020B0604020202020204" pitchFamily="34" charset="0"/>
                  <a:cs typeface="Arial" panose="020B0604020202020204" pitchFamily="34" charset="0"/>
                </a:rPr>
                <a:t>operations</a:t>
              </a:r>
            </a:p>
          </p:txBody>
        </p:sp>
      </p:grpSp>
      <p:grpSp>
        <p:nvGrpSpPr>
          <p:cNvPr id="54" name="Group 53">
            <a:extLst>
              <a:ext uri="{FF2B5EF4-FFF2-40B4-BE49-F238E27FC236}">
                <a16:creationId xmlns:a16="http://schemas.microsoft.com/office/drawing/2014/main" id="{17266E6E-E2EE-457F-B500-1A5D90D77299}"/>
              </a:ext>
            </a:extLst>
          </p:cNvPr>
          <p:cNvGrpSpPr/>
          <p:nvPr/>
        </p:nvGrpSpPr>
        <p:grpSpPr>
          <a:xfrm>
            <a:off x="7324715" y="2089100"/>
            <a:ext cx="1071563" cy="937667"/>
            <a:chOff x="6931025" y="4290886"/>
            <a:chExt cx="1071563" cy="937667"/>
          </a:xfrm>
        </p:grpSpPr>
        <p:pic>
          <p:nvPicPr>
            <p:cNvPr id="55" name="Graphic 21">
              <a:extLst>
                <a:ext uri="{FF2B5EF4-FFF2-40B4-BE49-F238E27FC236}">
                  <a16:creationId xmlns:a16="http://schemas.microsoft.com/office/drawing/2014/main" id="{459173CC-C3BB-4534-AD5C-6AFA59EBF6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31063" y="429088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55">
              <a:extLst>
                <a:ext uri="{FF2B5EF4-FFF2-40B4-BE49-F238E27FC236}">
                  <a16:creationId xmlns:a16="http://schemas.microsoft.com/office/drawing/2014/main" id="{20B301F6-6B50-4498-A198-29E66FD54C8A}"/>
                </a:ext>
              </a:extLst>
            </p:cNvPr>
            <p:cNvSpPr txBox="1">
              <a:spLocks noChangeArrowheads="1"/>
            </p:cNvSpPr>
            <p:nvPr/>
          </p:nvSpPr>
          <p:spPr bwMode="auto">
            <a:xfrm>
              <a:off x="6931025" y="4797666"/>
              <a:ext cx="1071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Log/Monitor servers</a:t>
              </a:r>
            </a:p>
          </p:txBody>
        </p:sp>
      </p:grpSp>
      <p:sp>
        <p:nvSpPr>
          <p:cNvPr id="59" name="TextBox 38">
            <a:extLst>
              <a:ext uri="{FF2B5EF4-FFF2-40B4-BE49-F238E27FC236}">
                <a16:creationId xmlns:a16="http://schemas.microsoft.com/office/drawing/2014/main" id="{18E6E9AA-9CA1-4EB9-B628-04528FFC3622}"/>
              </a:ext>
            </a:extLst>
          </p:cNvPr>
          <p:cNvSpPr txBox="1">
            <a:spLocks noChangeArrowheads="1"/>
          </p:cNvSpPr>
          <p:nvPr/>
        </p:nvSpPr>
        <p:spPr bwMode="auto">
          <a:xfrm>
            <a:off x="8280328" y="2515364"/>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SMTP server</a:t>
            </a:r>
          </a:p>
        </p:txBody>
      </p:sp>
      <p:grpSp>
        <p:nvGrpSpPr>
          <p:cNvPr id="60" name="Group 59">
            <a:extLst>
              <a:ext uri="{FF2B5EF4-FFF2-40B4-BE49-F238E27FC236}">
                <a16:creationId xmlns:a16="http://schemas.microsoft.com/office/drawing/2014/main" id="{AC20D4BA-1947-40F5-809F-8B576B2020F9}"/>
              </a:ext>
            </a:extLst>
          </p:cNvPr>
          <p:cNvGrpSpPr/>
          <p:nvPr/>
        </p:nvGrpSpPr>
        <p:grpSpPr>
          <a:xfrm>
            <a:off x="8876771" y="2079702"/>
            <a:ext cx="1071563" cy="1094720"/>
            <a:chOff x="7134225" y="4281488"/>
            <a:chExt cx="1071563" cy="1094720"/>
          </a:xfrm>
        </p:grpSpPr>
        <p:pic>
          <p:nvPicPr>
            <p:cNvPr id="61" name="Graphic 21">
              <a:extLst>
                <a:ext uri="{FF2B5EF4-FFF2-40B4-BE49-F238E27FC236}">
                  <a16:creationId xmlns:a16="http://schemas.microsoft.com/office/drawing/2014/main" id="{E4ABF4AB-6E16-4E8A-B374-076CB6661CE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5850"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Box 38">
              <a:extLst>
                <a:ext uri="{FF2B5EF4-FFF2-40B4-BE49-F238E27FC236}">
                  <a16:creationId xmlns:a16="http://schemas.microsoft.com/office/drawing/2014/main" id="{8532DAD6-9689-445B-89E9-A74378B7FB96}"/>
                </a:ext>
              </a:extLst>
            </p:cNvPr>
            <p:cNvSpPr txBox="1">
              <a:spLocks noChangeArrowheads="1"/>
            </p:cNvSpPr>
            <p:nvPr/>
          </p:nvSpPr>
          <p:spPr bwMode="auto">
            <a:xfrm>
              <a:off x="7134225" y="4852988"/>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File </a:t>
              </a:r>
              <a:br>
                <a:rPr lang="en-US" altLang="en-US" sz="1400" dirty="0">
                  <a:solidFill>
                    <a:srgbClr val="000000"/>
                  </a:solidFill>
                  <a:latin typeface="Arial" panose="020B0604020202020204" pitchFamily="34" charset="0"/>
                  <a:cs typeface="Arial" panose="020B0604020202020204" pitchFamily="34" charset="0"/>
                </a:rPr>
              </a:br>
              <a:r>
                <a:rPr lang="en-US" altLang="en-US" sz="1400" dirty="0">
                  <a:solidFill>
                    <a:srgbClr val="000000"/>
                  </a:solidFill>
                  <a:latin typeface="Arial" panose="020B0604020202020204" pitchFamily="34" charset="0"/>
                  <a:cs typeface="Arial" panose="020B0604020202020204" pitchFamily="34" charset="0"/>
                </a:rPr>
                <a:t>server</a:t>
              </a:r>
            </a:p>
          </p:txBody>
        </p:sp>
      </p:grpSp>
      <p:pic>
        <p:nvPicPr>
          <p:cNvPr id="50" name="Graphic 15">
            <a:extLst>
              <a:ext uri="{FF2B5EF4-FFF2-40B4-BE49-F238E27FC236}">
                <a16:creationId xmlns:a16="http://schemas.microsoft.com/office/drawing/2014/main" id="{8B146121-498A-4677-86C6-061A64F894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74424" y="579878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32">
            <a:extLst>
              <a:ext uri="{FF2B5EF4-FFF2-40B4-BE49-F238E27FC236}">
                <a16:creationId xmlns:a16="http://schemas.microsoft.com/office/drawing/2014/main" id="{2199A0F9-7FF7-4C08-B5DE-C5A11B0FACB4}"/>
              </a:ext>
            </a:extLst>
          </p:cNvPr>
          <p:cNvSpPr txBox="1">
            <a:spLocks noChangeArrowheads="1"/>
          </p:cNvSpPr>
          <p:nvPr/>
        </p:nvSpPr>
        <p:spPr bwMode="auto">
          <a:xfrm>
            <a:off x="8272799" y="6327424"/>
            <a:ext cx="10731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Dealer app</a:t>
            </a:r>
          </a:p>
        </p:txBody>
      </p:sp>
      <p:pic>
        <p:nvPicPr>
          <p:cNvPr id="66" name="Graphic 50">
            <a:extLst>
              <a:ext uri="{FF2B5EF4-FFF2-40B4-BE49-F238E27FC236}">
                <a16:creationId xmlns:a16="http://schemas.microsoft.com/office/drawing/2014/main" id="{858DF725-B111-4B33-A0C1-D3C9A23B9E5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84216" y="209000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9" name="Group 68">
            <a:extLst>
              <a:ext uri="{FF2B5EF4-FFF2-40B4-BE49-F238E27FC236}">
                <a16:creationId xmlns:a16="http://schemas.microsoft.com/office/drawing/2014/main" id="{9DD3A146-33B9-44C4-AFDA-BD8EAE2F481C}"/>
              </a:ext>
            </a:extLst>
          </p:cNvPr>
          <p:cNvGrpSpPr/>
          <p:nvPr/>
        </p:nvGrpSpPr>
        <p:grpSpPr>
          <a:xfrm>
            <a:off x="9178396" y="5855384"/>
            <a:ext cx="1073150" cy="988829"/>
            <a:chOff x="8447318" y="3274312"/>
            <a:chExt cx="1073150" cy="988829"/>
          </a:xfrm>
        </p:grpSpPr>
        <p:pic>
          <p:nvPicPr>
            <p:cNvPr id="70" name="Graphic 23">
              <a:extLst>
                <a:ext uri="{FF2B5EF4-FFF2-40B4-BE49-F238E27FC236}">
                  <a16:creationId xmlns:a16="http://schemas.microsoft.com/office/drawing/2014/main" id="{162F0C8B-5744-41AD-B922-02EB642957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8752566" y="3274312"/>
              <a:ext cx="482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TextBox 40">
              <a:extLst>
                <a:ext uri="{FF2B5EF4-FFF2-40B4-BE49-F238E27FC236}">
                  <a16:creationId xmlns:a16="http://schemas.microsoft.com/office/drawing/2014/main" id="{426EE87B-944A-4C76-90E4-6AAFEB92885C}"/>
                </a:ext>
              </a:extLst>
            </p:cNvPr>
            <p:cNvSpPr txBox="1">
              <a:spLocks noChangeArrowheads="1"/>
            </p:cNvSpPr>
            <p:nvPr/>
          </p:nvSpPr>
          <p:spPr bwMode="auto">
            <a:xfrm>
              <a:off x="8447318" y="3739921"/>
              <a:ext cx="1073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Dealers </a:t>
              </a:r>
            </a:p>
            <a:p>
              <a:pPr algn="ctr" eaLnBrk="1" hangingPunct="1"/>
              <a:endParaRPr lang="en-US" altLang="en-US" sz="1400" dirty="0">
                <a:solidFill>
                  <a:srgbClr val="000000"/>
                </a:solidFill>
                <a:latin typeface="Arial" panose="020B0604020202020204" pitchFamily="34" charset="0"/>
                <a:cs typeface="Arial" panose="020B0604020202020204" pitchFamily="34" charset="0"/>
              </a:endParaRPr>
            </a:p>
          </p:txBody>
        </p:sp>
      </p:grpSp>
      <p:cxnSp>
        <p:nvCxnSpPr>
          <p:cNvPr id="72" name="Straight Arrow Connector 71">
            <a:extLst>
              <a:ext uri="{FF2B5EF4-FFF2-40B4-BE49-F238E27FC236}">
                <a16:creationId xmlns:a16="http://schemas.microsoft.com/office/drawing/2014/main" id="{17D5F828-0FF7-466A-8B36-A4B9D475739F}"/>
              </a:ext>
            </a:extLst>
          </p:cNvPr>
          <p:cNvCxnSpPr>
            <a:cxnSpLocks/>
          </p:cNvCxnSpPr>
          <p:nvPr/>
        </p:nvCxnSpPr>
        <p:spPr>
          <a:xfrm>
            <a:off x="731747" y="3594032"/>
            <a:ext cx="60189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E7B50326-B0A5-4EA9-9B9B-FF290EC9085E}"/>
              </a:ext>
            </a:extLst>
          </p:cNvPr>
          <p:cNvCxnSpPr>
            <a:cxnSpLocks/>
          </p:cNvCxnSpPr>
          <p:nvPr/>
        </p:nvCxnSpPr>
        <p:spPr>
          <a:xfrm>
            <a:off x="1912970" y="3594032"/>
            <a:ext cx="60189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1591D59C-0F00-449B-B384-BB3CD35A38F1}"/>
              </a:ext>
            </a:extLst>
          </p:cNvPr>
          <p:cNvGrpSpPr/>
          <p:nvPr/>
        </p:nvGrpSpPr>
        <p:grpSpPr>
          <a:xfrm>
            <a:off x="9510798" y="3180044"/>
            <a:ext cx="1073150" cy="1051858"/>
            <a:chOff x="2271713" y="2847975"/>
            <a:chExt cx="1073150" cy="1051858"/>
          </a:xfrm>
        </p:grpSpPr>
        <p:pic>
          <p:nvPicPr>
            <p:cNvPr id="76" name="Graphic 24">
              <a:extLst>
                <a:ext uri="{FF2B5EF4-FFF2-40B4-BE49-F238E27FC236}">
                  <a16:creationId xmlns:a16="http://schemas.microsoft.com/office/drawing/2014/main" id="{51233BBF-51DF-4007-BC06-50E6B842533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733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TextBox 25">
              <a:extLst>
                <a:ext uri="{FF2B5EF4-FFF2-40B4-BE49-F238E27FC236}">
                  <a16:creationId xmlns:a16="http://schemas.microsoft.com/office/drawing/2014/main" id="{8FF7815F-10DC-4004-8F44-45FD7400D4AF}"/>
                </a:ext>
              </a:extLst>
            </p:cNvPr>
            <p:cNvSpPr txBox="1">
              <a:spLocks noChangeArrowheads="1"/>
            </p:cNvSpPr>
            <p:nvPr/>
          </p:nvSpPr>
          <p:spPr bwMode="auto">
            <a:xfrm>
              <a:off x="2271713" y="3376613"/>
              <a:ext cx="1073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Client</a:t>
              </a:r>
              <a:br>
                <a:rPr lang="en-US" altLang="en-US" sz="1400" dirty="0">
                  <a:solidFill>
                    <a:srgbClr val="000000"/>
                  </a:solidFill>
                  <a:latin typeface="Arial" panose="020B0604020202020204" pitchFamily="34" charset="0"/>
                  <a:cs typeface="Arial" panose="020B0604020202020204" pitchFamily="34" charset="0"/>
                </a:rPr>
              </a:br>
              <a:r>
                <a:rPr lang="en-US" altLang="en-US" sz="1400" dirty="0">
                  <a:solidFill>
                    <a:srgbClr val="000000"/>
                  </a:solidFill>
                  <a:latin typeface="Arial" panose="020B0604020202020204" pitchFamily="34" charset="0"/>
                  <a:cs typeface="Arial" panose="020B0604020202020204" pitchFamily="34" charset="0"/>
                </a:rPr>
                <a:t>apps</a:t>
              </a:r>
            </a:p>
          </p:txBody>
        </p:sp>
      </p:grpSp>
      <p:grpSp>
        <p:nvGrpSpPr>
          <p:cNvPr id="79" name="Group 78">
            <a:extLst>
              <a:ext uri="{FF2B5EF4-FFF2-40B4-BE49-F238E27FC236}">
                <a16:creationId xmlns:a16="http://schemas.microsoft.com/office/drawing/2014/main" id="{D53FF2DE-7D3D-4645-8571-9124F6E5E611}"/>
              </a:ext>
            </a:extLst>
          </p:cNvPr>
          <p:cNvGrpSpPr/>
          <p:nvPr/>
        </p:nvGrpSpPr>
        <p:grpSpPr>
          <a:xfrm>
            <a:off x="7023090" y="3185008"/>
            <a:ext cx="1071563" cy="1033165"/>
            <a:chOff x="7134225" y="4281488"/>
            <a:chExt cx="1071563" cy="1033165"/>
          </a:xfrm>
        </p:grpSpPr>
        <p:pic>
          <p:nvPicPr>
            <p:cNvPr id="80" name="Graphic 21">
              <a:extLst>
                <a:ext uri="{FF2B5EF4-FFF2-40B4-BE49-F238E27FC236}">
                  <a16:creationId xmlns:a16="http://schemas.microsoft.com/office/drawing/2014/main" id="{BA84FB82-87B9-404B-9E61-87A3B6BDC6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5850"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Box 38">
              <a:extLst>
                <a:ext uri="{FF2B5EF4-FFF2-40B4-BE49-F238E27FC236}">
                  <a16:creationId xmlns:a16="http://schemas.microsoft.com/office/drawing/2014/main" id="{D41F259F-FDDF-4C65-A2DF-E2437624C4C3}"/>
                </a:ext>
              </a:extLst>
            </p:cNvPr>
            <p:cNvSpPr txBox="1">
              <a:spLocks noChangeArrowheads="1"/>
            </p:cNvSpPr>
            <p:nvPr/>
          </p:nvSpPr>
          <p:spPr bwMode="auto">
            <a:xfrm>
              <a:off x="7134225" y="4852988"/>
              <a:ext cx="10715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cs typeface="Arial" panose="020B0604020202020204" pitchFamily="34" charset="0"/>
                </a:rPr>
                <a:t>LOB</a:t>
              </a:r>
              <a:br>
                <a:rPr lang="en-US" altLang="en-US" sz="1200" dirty="0">
                  <a:solidFill>
                    <a:srgbClr val="000000"/>
                  </a:solidFill>
                  <a:latin typeface="Arial" panose="020B0604020202020204" pitchFamily="34" charset="0"/>
                  <a:cs typeface="Arial" panose="020B0604020202020204" pitchFamily="34" charset="0"/>
                </a:rPr>
              </a:br>
              <a:r>
                <a:rPr lang="en-US" altLang="en-US" sz="1200" dirty="0">
                  <a:solidFill>
                    <a:srgbClr val="000000"/>
                  </a:solidFill>
                  <a:latin typeface="Arial" panose="020B0604020202020204" pitchFamily="34" charset="0"/>
                  <a:cs typeface="Arial" panose="020B0604020202020204" pitchFamily="34" charset="0"/>
                </a:rPr>
                <a:t>applications</a:t>
              </a:r>
            </a:p>
          </p:txBody>
        </p:sp>
      </p:grpSp>
      <p:grpSp>
        <p:nvGrpSpPr>
          <p:cNvPr id="67" name="Group 66">
            <a:extLst>
              <a:ext uri="{FF2B5EF4-FFF2-40B4-BE49-F238E27FC236}">
                <a16:creationId xmlns:a16="http://schemas.microsoft.com/office/drawing/2014/main" id="{CC606ACA-04FE-46B9-9EB1-71493866576E}"/>
              </a:ext>
            </a:extLst>
          </p:cNvPr>
          <p:cNvGrpSpPr/>
          <p:nvPr/>
        </p:nvGrpSpPr>
        <p:grpSpPr>
          <a:xfrm>
            <a:off x="5863661" y="4729798"/>
            <a:ext cx="1073150" cy="958052"/>
            <a:chOff x="8447318" y="3274312"/>
            <a:chExt cx="1073150" cy="958052"/>
          </a:xfrm>
        </p:grpSpPr>
        <p:pic>
          <p:nvPicPr>
            <p:cNvPr id="68" name="Graphic 23">
              <a:extLst>
                <a:ext uri="{FF2B5EF4-FFF2-40B4-BE49-F238E27FC236}">
                  <a16:creationId xmlns:a16="http://schemas.microsoft.com/office/drawing/2014/main" id="{49E912C7-EAE3-4C62-A407-5BD2287A78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8752566" y="3274312"/>
              <a:ext cx="482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40">
              <a:extLst>
                <a:ext uri="{FF2B5EF4-FFF2-40B4-BE49-F238E27FC236}">
                  <a16:creationId xmlns:a16="http://schemas.microsoft.com/office/drawing/2014/main" id="{F725FB83-B313-4EDE-BD68-D2221667690E}"/>
                </a:ext>
              </a:extLst>
            </p:cNvPr>
            <p:cNvSpPr txBox="1">
              <a:spLocks noChangeArrowheads="1"/>
            </p:cNvSpPr>
            <p:nvPr/>
          </p:nvSpPr>
          <p:spPr bwMode="auto">
            <a:xfrm>
              <a:off x="8447318" y="3739921"/>
              <a:ext cx="107315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cs typeface="Arial" panose="020B0604020202020204" pitchFamily="34" charset="0"/>
                </a:rPr>
                <a:t>Developers</a:t>
              </a:r>
            </a:p>
            <a:p>
              <a:pPr algn="ctr" eaLnBrk="1" hangingPunct="1"/>
              <a:endParaRPr lang="en-US" altLang="en-US" sz="1400" dirty="0">
                <a:solidFill>
                  <a:srgbClr val="000000"/>
                </a:solidFill>
                <a:latin typeface="Arial" panose="020B0604020202020204" pitchFamily="34" charset="0"/>
                <a:cs typeface="Arial" panose="020B0604020202020204" pitchFamily="34" charset="0"/>
              </a:endParaRPr>
            </a:p>
          </p:txBody>
        </p:sp>
      </p:grpSp>
      <p:pic>
        <p:nvPicPr>
          <p:cNvPr id="3" name="Graphic 19">
            <a:extLst>
              <a:ext uri="{FF2B5EF4-FFF2-40B4-BE49-F238E27FC236}">
                <a16:creationId xmlns:a16="http://schemas.microsoft.com/office/drawing/2014/main" id="{6B657DAD-1B55-432F-918C-3382B670EB2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94876" y="1579310"/>
            <a:ext cx="476950" cy="47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0DE8F394-0936-47FC-BA6A-888817D82448}"/>
              </a:ext>
            </a:extLst>
          </p:cNvPr>
          <p:cNvSpPr/>
          <p:nvPr/>
        </p:nvSpPr>
        <p:spPr>
          <a:xfrm>
            <a:off x="2694876" y="1579309"/>
            <a:ext cx="1801154" cy="403065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nchor="ctr" anchorCtr="1"/>
          <a:lstStyle/>
          <a:p>
            <a:pPr eaLnBrk="1" fontAlgn="auto" hangingPunct="1">
              <a:spcBef>
                <a:spcPts val="0"/>
              </a:spcBef>
              <a:spcAft>
                <a:spcPts val="0"/>
              </a:spcAft>
              <a:defRPr/>
            </a:pPr>
            <a:endParaRPr lang="en-US" sz="1200" dirty="0">
              <a:ln w="0"/>
              <a:solidFill>
                <a:sysClr val="windowText" lastClr="000000"/>
              </a:solidFill>
              <a:latin typeface="Arial" panose="020B06040202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757631B6-D155-4E8E-9EF1-71AB29695DE8}"/>
              </a:ext>
            </a:extLst>
          </p:cNvPr>
          <p:cNvGrpSpPr/>
          <p:nvPr/>
        </p:nvGrpSpPr>
        <p:grpSpPr>
          <a:xfrm>
            <a:off x="2335888" y="2652712"/>
            <a:ext cx="1511300" cy="654050"/>
            <a:chOff x="2335888" y="2652712"/>
            <a:chExt cx="1511300" cy="654050"/>
          </a:xfrm>
        </p:grpSpPr>
        <p:sp>
          <p:nvSpPr>
            <p:cNvPr id="7" name="TextBox 52">
              <a:extLst>
                <a:ext uri="{FF2B5EF4-FFF2-40B4-BE49-F238E27FC236}">
                  <a16:creationId xmlns:a16="http://schemas.microsoft.com/office/drawing/2014/main" id="{E7EE2A7D-4485-4FEB-AFF5-2572CB261C99}"/>
                </a:ext>
              </a:extLst>
            </p:cNvPr>
            <p:cNvSpPr txBox="1">
              <a:spLocks noChangeArrowheads="1"/>
            </p:cNvSpPr>
            <p:nvPr/>
          </p:nvSpPr>
          <p:spPr bwMode="auto">
            <a:xfrm>
              <a:off x="2335888" y="3044825"/>
              <a:ext cx="15113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Web</a:t>
              </a:r>
            </a:p>
          </p:txBody>
        </p:sp>
        <p:pic>
          <p:nvPicPr>
            <p:cNvPr id="8" name="Graphic 60">
              <a:extLst>
                <a:ext uri="{FF2B5EF4-FFF2-40B4-BE49-F238E27FC236}">
                  <a16:creationId xmlns:a16="http://schemas.microsoft.com/office/drawing/2014/main" id="{A4808DB7-2A97-478A-8C24-47F86ABE957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61351" y="26527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Box 22">
            <a:extLst>
              <a:ext uri="{FF2B5EF4-FFF2-40B4-BE49-F238E27FC236}">
                <a16:creationId xmlns:a16="http://schemas.microsoft.com/office/drawing/2014/main" id="{B83C07A6-84F6-41EA-ADAE-3D7D8BE175A6}"/>
              </a:ext>
            </a:extLst>
          </p:cNvPr>
          <p:cNvSpPr txBox="1">
            <a:spLocks noChangeArrowheads="1"/>
          </p:cNvSpPr>
          <p:nvPr/>
        </p:nvSpPr>
        <p:spPr bwMode="auto">
          <a:xfrm>
            <a:off x="3116032" y="3128918"/>
            <a:ext cx="1511300"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Oracle</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Managed</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pic>
        <p:nvPicPr>
          <p:cNvPr id="12" name="Graphic 25">
            <a:extLst>
              <a:ext uri="{FF2B5EF4-FFF2-40B4-BE49-F238E27FC236}">
                <a16:creationId xmlns:a16="http://schemas.microsoft.com/office/drawing/2014/main" id="{6254DED1-B082-4B56-BBFE-71C5679F585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4306" y="266026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Connector: Curved 20">
            <a:extLst>
              <a:ext uri="{FF2B5EF4-FFF2-40B4-BE49-F238E27FC236}">
                <a16:creationId xmlns:a16="http://schemas.microsoft.com/office/drawing/2014/main" id="{580C7E27-9C32-4E29-9861-82FD01248CC2}"/>
              </a:ext>
            </a:extLst>
          </p:cNvPr>
          <p:cNvCxnSpPr>
            <a:stCxn id="12" idx="0"/>
            <a:endCxn id="80" idx="0"/>
          </p:cNvCxnSpPr>
          <p:nvPr/>
        </p:nvCxnSpPr>
        <p:spPr>
          <a:xfrm rot="16200000" flipH="1">
            <a:off x="5458912" y="1084256"/>
            <a:ext cx="524746" cy="3676759"/>
          </a:xfrm>
          <a:prstGeom prst="curvedConnector3">
            <a:avLst>
              <a:gd name="adj1" fmla="val -43564"/>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AEC35D5-B153-4D1B-925F-D8CAE068B82D}"/>
              </a:ext>
            </a:extLst>
          </p:cNvPr>
          <p:cNvSpPr txBox="1">
            <a:spLocks noChangeArrowheads="1"/>
          </p:cNvSpPr>
          <p:nvPr/>
        </p:nvSpPr>
        <p:spPr bwMode="auto">
          <a:xfrm>
            <a:off x="4831571" y="2458649"/>
            <a:ext cx="15113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err="1">
                <a:latin typeface="Arial" panose="020B0604020202020204" pitchFamily="34" charset="0"/>
                <a:ea typeface="Amazon Ember" panose="020B0603020204020204" pitchFamily="34" charset="0"/>
                <a:cs typeface="Arial" panose="020B0604020202020204" pitchFamily="34" charset="0"/>
              </a:rPr>
              <a:t>Internet+Firewall</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VPN/Private link</a:t>
            </a:r>
          </a:p>
        </p:txBody>
      </p:sp>
      <p:grpSp>
        <p:nvGrpSpPr>
          <p:cNvPr id="15" name="Group 14">
            <a:extLst>
              <a:ext uri="{FF2B5EF4-FFF2-40B4-BE49-F238E27FC236}">
                <a16:creationId xmlns:a16="http://schemas.microsoft.com/office/drawing/2014/main" id="{1816B7D4-90DE-4DD7-A82B-ACC49CEDAF69}"/>
              </a:ext>
            </a:extLst>
          </p:cNvPr>
          <p:cNvGrpSpPr/>
          <p:nvPr/>
        </p:nvGrpSpPr>
        <p:grpSpPr>
          <a:xfrm>
            <a:off x="2638743" y="3987340"/>
            <a:ext cx="1837777" cy="1324659"/>
            <a:chOff x="2638743" y="3987340"/>
            <a:chExt cx="1837777" cy="1324659"/>
          </a:xfrm>
        </p:grpSpPr>
        <p:grpSp>
          <p:nvGrpSpPr>
            <p:cNvPr id="63" name="Group 62">
              <a:extLst>
                <a:ext uri="{FF2B5EF4-FFF2-40B4-BE49-F238E27FC236}">
                  <a16:creationId xmlns:a16="http://schemas.microsoft.com/office/drawing/2014/main" id="{A63B3561-8ECC-42CB-8723-BF2C0ED22425}"/>
                </a:ext>
              </a:extLst>
            </p:cNvPr>
            <p:cNvGrpSpPr/>
            <p:nvPr/>
          </p:nvGrpSpPr>
          <p:grpSpPr>
            <a:xfrm>
              <a:off x="2638743" y="4342416"/>
              <a:ext cx="1837777" cy="969583"/>
              <a:chOff x="2335888" y="2652712"/>
              <a:chExt cx="2291444" cy="1249858"/>
            </a:xfrm>
          </p:grpSpPr>
          <p:sp>
            <p:nvSpPr>
              <p:cNvPr id="65" name="TextBox 52">
                <a:extLst>
                  <a:ext uri="{FF2B5EF4-FFF2-40B4-BE49-F238E27FC236}">
                    <a16:creationId xmlns:a16="http://schemas.microsoft.com/office/drawing/2014/main" id="{1D0254F4-1553-46C9-A722-166F0AC1292B}"/>
                  </a:ext>
                </a:extLst>
              </p:cNvPr>
              <p:cNvSpPr txBox="1">
                <a:spLocks noChangeArrowheads="1"/>
              </p:cNvSpPr>
              <p:nvPr/>
            </p:nvSpPr>
            <p:spPr bwMode="auto">
              <a:xfrm>
                <a:off x="2335888" y="3044825"/>
                <a:ext cx="15113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Web</a:t>
                </a:r>
              </a:p>
            </p:txBody>
          </p:sp>
          <p:pic>
            <p:nvPicPr>
              <p:cNvPr id="78" name="Graphic 60">
                <a:extLst>
                  <a:ext uri="{FF2B5EF4-FFF2-40B4-BE49-F238E27FC236}">
                    <a16:creationId xmlns:a16="http://schemas.microsoft.com/office/drawing/2014/main" id="{87EB53B3-0CF8-4504-B8F4-3861C4A343E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61351" y="26527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Box 22">
                <a:extLst>
                  <a:ext uri="{FF2B5EF4-FFF2-40B4-BE49-F238E27FC236}">
                    <a16:creationId xmlns:a16="http://schemas.microsoft.com/office/drawing/2014/main" id="{A2C2C0C2-7B5D-4D02-9995-8FC987DE6E84}"/>
                  </a:ext>
                </a:extLst>
              </p:cNvPr>
              <p:cNvSpPr txBox="1">
                <a:spLocks noChangeArrowheads="1"/>
              </p:cNvSpPr>
              <p:nvPr/>
            </p:nvSpPr>
            <p:spPr bwMode="auto">
              <a:xfrm>
                <a:off x="3116032" y="3128918"/>
                <a:ext cx="1511300" cy="773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Oracle</a:t>
                </a:r>
                <a:br>
                  <a:rPr lang="en-US" altLang="en-US" sz="1100" dirty="0">
                    <a:latin typeface="Arial" panose="020B0604020202020204" pitchFamily="34" charset="0"/>
                    <a:ea typeface="Amazon Ember" panose="020B0603020204020204" pitchFamily="34" charset="0"/>
                    <a:cs typeface="Arial" panose="020B0604020202020204" pitchFamily="34" charset="0"/>
                  </a:rPr>
                </a:br>
                <a:endParaRPr lang="en-US" altLang="en-US" sz="1100" dirty="0">
                  <a:latin typeface="Arial" panose="020B0604020202020204" pitchFamily="34" charset="0"/>
                  <a:ea typeface="Amazon Ember" panose="020B0603020204020204" pitchFamily="34" charset="0"/>
                  <a:cs typeface="Arial" panose="020B0604020202020204" pitchFamily="34" charset="0"/>
                </a:endParaRPr>
              </a:p>
              <a:p>
                <a:pPr algn="ctr" eaLnBrk="1" hangingPunct="1"/>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83" name="Graphic 25">
                <a:extLst>
                  <a:ext uri="{FF2B5EF4-FFF2-40B4-BE49-F238E27FC236}">
                    <a16:creationId xmlns:a16="http://schemas.microsoft.com/office/drawing/2014/main" id="{A88E5B67-523E-433F-B81E-16B277D5F15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4306" y="266026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 name="Rectangle 13">
              <a:extLst>
                <a:ext uri="{FF2B5EF4-FFF2-40B4-BE49-F238E27FC236}">
                  <a16:creationId xmlns:a16="http://schemas.microsoft.com/office/drawing/2014/main" id="{612EA9AD-DC2B-40E3-84A5-E2A484A349BE}"/>
                </a:ext>
              </a:extLst>
            </p:cNvPr>
            <p:cNvSpPr/>
            <p:nvPr/>
          </p:nvSpPr>
          <p:spPr>
            <a:xfrm>
              <a:off x="2711220" y="3987340"/>
              <a:ext cx="1765300" cy="1143000"/>
            </a:xfrm>
            <a:prstGeom prst="rect">
              <a:avLst/>
            </a:prstGeom>
            <a:noFill/>
            <a:ln w="12700">
              <a:solidFill>
                <a:srgbClr val="8FA7C4"/>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Test env</a:t>
              </a:r>
            </a:p>
          </p:txBody>
        </p:sp>
      </p:grpSp>
      <p:grpSp>
        <p:nvGrpSpPr>
          <p:cNvPr id="86" name="Group 85">
            <a:extLst>
              <a:ext uri="{FF2B5EF4-FFF2-40B4-BE49-F238E27FC236}">
                <a16:creationId xmlns:a16="http://schemas.microsoft.com/office/drawing/2014/main" id="{E75E148E-3EDA-48FD-AF4C-237D0D948A87}"/>
              </a:ext>
            </a:extLst>
          </p:cNvPr>
          <p:cNvGrpSpPr/>
          <p:nvPr/>
        </p:nvGrpSpPr>
        <p:grpSpPr>
          <a:xfrm>
            <a:off x="2328624" y="3306767"/>
            <a:ext cx="1511300" cy="654050"/>
            <a:chOff x="2335888" y="2652712"/>
            <a:chExt cx="1511300" cy="654050"/>
          </a:xfrm>
        </p:grpSpPr>
        <p:sp>
          <p:nvSpPr>
            <p:cNvPr id="87" name="TextBox 52">
              <a:extLst>
                <a:ext uri="{FF2B5EF4-FFF2-40B4-BE49-F238E27FC236}">
                  <a16:creationId xmlns:a16="http://schemas.microsoft.com/office/drawing/2014/main" id="{D5E5C698-D1C2-4E3D-B3F6-153B9B2C6750}"/>
                </a:ext>
              </a:extLst>
            </p:cNvPr>
            <p:cNvSpPr txBox="1">
              <a:spLocks noChangeArrowheads="1"/>
            </p:cNvSpPr>
            <p:nvPr/>
          </p:nvSpPr>
          <p:spPr bwMode="auto">
            <a:xfrm>
              <a:off x="2335888" y="3044825"/>
              <a:ext cx="15113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Web</a:t>
              </a:r>
            </a:p>
          </p:txBody>
        </p:sp>
        <p:pic>
          <p:nvPicPr>
            <p:cNvPr id="88" name="Graphic 60">
              <a:extLst>
                <a:ext uri="{FF2B5EF4-FFF2-40B4-BE49-F238E27FC236}">
                  <a16:creationId xmlns:a16="http://schemas.microsoft.com/office/drawing/2014/main" id="{A0AF2B55-6E71-4CB9-9C3E-CC4B23CDA32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61351" y="26527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9" name="Group 88">
            <a:extLst>
              <a:ext uri="{FF2B5EF4-FFF2-40B4-BE49-F238E27FC236}">
                <a16:creationId xmlns:a16="http://schemas.microsoft.com/office/drawing/2014/main" id="{B18245E1-DC68-4190-9A66-AC456AA3812D}"/>
              </a:ext>
            </a:extLst>
          </p:cNvPr>
          <p:cNvGrpSpPr/>
          <p:nvPr/>
        </p:nvGrpSpPr>
        <p:grpSpPr>
          <a:xfrm>
            <a:off x="6647727" y="4478971"/>
            <a:ext cx="1071563" cy="1048592"/>
            <a:chOff x="7134225" y="4327616"/>
            <a:chExt cx="1071563" cy="1048592"/>
          </a:xfrm>
        </p:grpSpPr>
        <p:pic>
          <p:nvPicPr>
            <p:cNvPr id="90" name="Graphic 21">
              <a:extLst>
                <a:ext uri="{FF2B5EF4-FFF2-40B4-BE49-F238E27FC236}">
                  <a16:creationId xmlns:a16="http://schemas.microsoft.com/office/drawing/2014/main" id="{B699D5A4-5798-4BB4-AAF8-73A55ADCF6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5056" y="432761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TextBox 90">
              <a:extLst>
                <a:ext uri="{FF2B5EF4-FFF2-40B4-BE49-F238E27FC236}">
                  <a16:creationId xmlns:a16="http://schemas.microsoft.com/office/drawing/2014/main" id="{612E9554-3D4B-4AAC-BA22-632A93733D45}"/>
                </a:ext>
              </a:extLst>
            </p:cNvPr>
            <p:cNvSpPr txBox="1">
              <a:spLocks noChangeArrowheads="1"/>
            </p:cNvSpPr>
            <p:nvPr/>
          </p:nvSpPr>
          <p:spPr bwMode="auto">
            <a:xfrm>
              <a:off x="7134225" y="4852988"/>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Build servers</a:t>
              </a:r>
            </a:p>
          </p:txBody>
        </p:sp>
      </p:grpSp>
      <p:pic>
        <p:nvPicPr>
          <p:cNvPr id="18" name="Graphic 15">
            <a:extLst>
              <a:ext uri="{FF2B5EF4-FFF2-40B4-BE49-F238E27FC236}">
                <a16:creationId xmlns:a16="http://schemas.microsoft.com/office/drawing/2014/main" id="{F458DAE8-217B-467C-830E-6AC377594DF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406776" y="1886998"/>
            <a:ext cx="414115" cy="414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1">
            <a:extLst>
              <a:ext uri="{FF2B5EF4-FFF2-40B4-BE49-F238E27FC236}">
                <a16:creationId xmlns:a16="http://schemas.microsoft.com/office/drawing/2014/main" id="{3890FE40-96FF-4CAD-A756-9D88AFA136E6}"/>
              </a:ext>
            </a:extLst>
          </p:cNvPr>
          <p:cNvSpPr txBox="1">
            <a:spLocks noChangeArrowheads="1"/>
          </p:cNvSpPr>
          <p:nvPr/>
        </p:nvSpPr>
        <p:spPr bwMode="auto">
          <a:xfrm>
            <a:off x="2501442" y="2283735"/>
            <a:ext cx="22923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a:latin typeface="Arial" panose="020B0604020202020204" pitchFamily="34" charset="0"/>
                <a:ea typeface="Amazon Ember" panose="020B0603020204020204" pitchFamily="34" charset="0"/>
                <a:cs typeface="Arial" panose="020B0604020202020204" pitchFamily="34" charset="0"/>
              </a:rPr>
              <a:t>AWS Systems Manager</a:t>
            </a:r>
          </a:p>
        </p:txBody>
      </p:sp>
      <p:sp>
        <p:nvSpPr>
          <p:cNvPr id="20" name="Oval 19">
            <a:extLst>
              <a:ext uri="{FF2B5EF4-FFF2-40B4-BE49-F238E27FC236}">
                <a16:creationId xmlns:a16="http://schemas.microsoft.com/office/drawing/2014/main" id="{405358DB-8CF9-465D-969C-F610C7B3B7B8}"/>
              </a:ext>
            </a:extLst>
          </p:cNvPr>
          <p:cNvSpPr/>
          <p:nvPr/>
        </p:nvSpPr>
        <p:spPr>
          <a:xfrm>
            <a:off x="9856112" y="1833033"/>
            <a:ext cx="1902901" cy="1693890"/>
          </a:xfrm>
          <a:prstGeom prst="ellipse">
            <a:avLst/>
          </a:prstGeom>
          <a:noFill/>
          <a:ln w="57150">
            <a:solidFill>
              <a:srgbClr val="D529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7304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a:xfrm>
            <a:off x="517889" y="4883544"/>
            <a:ext cx="3876086" cy="1556907"/>
          </a:xfrm>
        </p:spPr>
        <p:txBody>
          <a:bodyPr anchor="ctr">
            <a:normAutofit/>
          </a:bodyPr>
          <a:lstStyle/>
          <a:p>
            <a:r>
              <a:rPr lang="en-US" sz="3200"/>
              <a:t>Cloud computing: adozione	</a:t>
            </a:r>
          </a:p>
        </p:txBody>
      </p:sp>
      <p:sp>
        <p:nvSpPr>
          <p:cNvPr id="12" name="Rectangle 11">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F5F1286-D433-478B-B30D-15E4B9E67243}"/>
              </a:ext>
            </a:extLst>
          </p:cNvPr>
          <p:cNvPicPr>
            <a:picLocks noChangeAspect="1"/>
          </p:cNvPicPr>
          <p:nvPr/>
        </p:nvPicPr>
        <p:blipFill rotWithShape="1">
          <a:blip r:embed="rId2"/>
          <a:srcRect l="574" r="51170"/>
          <a:stretch/>
        </p:blipFill>
        <p:spPr>
          <a:xfrm>
            <a:off x="959205" y="364142"/>
            <a:ext cx="10369645" cy="3867993"/>
          </a:xfrm>
          <a:prstGeom prst="rect">
            <a:avLst/>
          </a:prstGeom>
        </p:spPr>
      </p:pic>
      <p:sp>
        <p:nvSpPr>
          <p:cNvPr id="16" name="Rectangle 15">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704C33E-0181-416C-B420-C176DC2A862B}"/>
              </a:ext>
            </a:extLst>
          </p:cNvPr>
          <p:cNvSpPr>
            <a:spLocks noGrp="1"/>
          </p:cNvSpPr>
          <p:nvPr>
            <p:ph idx="1"/>
          </p:nvPr>
        </p:nvSpPr>
        <p:spPr>
          <a:xfrm>
            <a:off x="5162719" y="4883544"/>
            <a:ext cx="6586915" cy="1556907"/>
          </a:xfrm>
        </p:spPr>
        <p:txBody>
          <a:bodyPr anchor="ctr">
            <a:normAutofit/>
          </a:bodyPr>
          <a:lstStyle/>
          <a:p>
            <a:pPr marL="0" indent="0">
              <a:buNone/>
            </a:pPr>
            <a:endParaRPr lang="en-US" sz="1800"/>
          </a:p>
          <a:p>
            <a:pPr lvl="1"/>
            <a:endParaRPr lang="en-US" sz="1800"/>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spTree>
    <p:extLst>
      <p:ext uri="{BB962C8B-B14F-4D97-AF65-F5344CB8AC3E}">
        <p14:creationId xmlns:p14="http://schemas.microsoft.com/office/powerpoint/2010/main" val="8789037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4800" dirty="0"/>
              <a:t>2/</a:t>
            </a:r>
            <a:r>
              <a:rPr lang="en-US" sz="4800" dirty="0" err="1"/>
              <a:t>Analisi</a:t>
            </a:r>
            <a:endParaRPr lang="en-US" sz="4800" kern="1200" dirty="0">
              <a:solidFill>
                <a:schemeClr val="tx1"/>
              </a:solidFill>
              <a:latin typeface="+mj-lt"/>
              <a:ea typeface="+mj-ea"/>
              <a:cs typeface="+mj-cs"/>
            </a:endParaRPr>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grpSp>
        <p:nvGrpSpPr>
          <p:cNvPr id="9" name="Group 8">
            <a:extLst>
              <a:ext uri="{FF2B5EF4-FFF2-40B4-BE49-F238E27FC236}">
                <a16:creationId xmlns:a16="http://schemas.microsoft.com/office/drawing/2014/main" id="{9F4C6A3E-E440-41A6-8436-21161F8C1364}"/>
              </a:ext>
            </a:extLst>
          </p:cNvPr>
          <p:cNvGrpSpPr/>
          <p:nvPr/>
        </p:nvGrpSpPr>
        <p:grpSpPr>
          <a:xfrm>
            <a:off x="4862282" y="1586366"/>
            <a:ext cx="7067553" cy="4030661"/>
            <a:chOff x="9899650" y="2979738"/>
            <a:chExt cx="1765300" cy="1143000"/>
          </a:xfrm>
        </p:grpSpPr>
        <p:sp>
          <p:nvSpPr>
            <p:cNvPr id="10" name="Rectangle 9">
              <a:extLst>
                <a:ext uri="{FF2B5EF4-FFF2-40B4-BE49-F238E27FC236}">
                  <a16:creationId xmlns:a16="http://schemas.microsoft.com/office/drawing/2014/main" id="{66E8192B-9B8A-4E67-84BF-62F57C6E3270}"/>
                </a:ext>
              </a:extLst>
            </p:cNvPr>
            <p:cNvSpPr/>
            <p:nvPr/>
          </p:nvSpPr>
          <p:spPr>
            <a:xfrm>
              <a:off x="9899650" y="2979738"/>
              <a:ext cx="1765300" cy="1143000"/>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nchor="ctr" anchorCtr="1"/>
            <a:lstStyle/>
            <a:p>
              <a:pP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 </a:t>
              </a:r>
            </a:p>
            <a:p>
              <a:pPr eaLnBrk="1" fontAlgn="auto" hangingPunct="1">
                <a:spcBef>
                  <a:spcPts val="0"/>
                </a:spcBef>
                <a:spcAft>
                  <a:spcPts val="0"/>
                </a:spcAft>
                <a:defRPr/>
              </a:pPr>
              <a:endParaRPr lang="en-US" sz="1200" dirty="0">
                <a:solidFill>
                  <a:srgbClr val="5A6B86"/>
                </a:solidFill>
                <a:latin typeface="Arial" panose="020B0604020202020204" pitchFamily="34" charset="0"/>
                <a:cs typeface="Arial" panose="020B0604020202020204" pitchFamily="34" charset="0"/>
              </a:endParaRPr>
            </a:p>
          </p:txBody>
        </p:sp>
        <p:pic>
          <p:nvPicPr>
            <p:cNvPr id="11" name="Graphic 22">
              <a:extLst>
                <a:ext uri="{FF2B5EF4-FFF2-40B4-BE49-F238E27FC236}">
                  <a16:creationId xmlns:a16="http://schemas.microsoft.com/office/drawing/2014/main" id="{42CE10E1-5EEF-4CC2-82C1-EBD00C1F76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2825" y="2979738"/>
              <a:ext cx="139898" cy="13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7" name="Graphic 12">
            <a:extLst>
              <a:ext uri="{FF2B5EF4-FFF2-40B4-BE49-F238E27FC236}">
                <a16:creationId xmlns:a16="http://schemas.microsoft.com/office/drawing/2014/main" id="{130A2374-9391-4106-B280-567839E4F9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2924" y="333228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9">
            <a:extLst>
              <a:ext uri="{FF2B5EF4-FFF2-40B4-BE49-F238E27FC236}">
                <a16:creationId xmlns:a16="http://schemas.microsoft.com/office/drawing/2014/main" id="{701C59EA-3489-4ADD-88CF-F3A688986D5F}"/>
              </a:ext>
            </a:extLst>
          </p:cNvPr>
          <p:cNvSpPr txBox="1">
            <a:spLocks noChangeArrowheads="1"/>
          </p:cNvSpPr>
          <p:nvPr/>
        </p:nvSpPr>
        <p:spPr bwMode="auto">
          <a:xfrm>
            <a:off x="1091299" y="3860918"/>
            <a:ext cx="1073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Internet</a:t>
            </a:r>
          </a:p>
        </p:txBody>
      </p:sp>
      <p:pic>
        <p:nvPicPr>
          <p:cNvPr id="24" name="Graphic 23">
            <a:extLst>
              <a:ext uri="{FF2B5EF4-FFF2-40B4-BE49-F238E27FC236}">
                <a16:creationId xmlns:a16="http://schemas.microsoft.com/office/drawing/2014/main" id="{C2E31866-AEC3-4F08-8CFC-9452088009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273952" y="3274312"/>
            <a:ext cx="482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40">
            <a:extLst>
              <a:ext uri="{FF2B5EF4-FFF2-40B4-BE49-F238E27FC236}">
                <a16:creationId xmlns:a16="http://schemas.microsoft.com/office/drawing/2014/main" id="{7265AF27-0050-47F2-89A2-549E749F1223}"/>
              </a:ext>
            </a:extLst>
          </p:cNvPr>
          <p:cNvSpPr txBox="1">
            <a:spLocks noChangeArrowheads="1"/>
          </p:cNvSpPr>
          <p:nvPr/>
        </p:nvSpPr>
        <p:spPr bwMode="auto">
          <a:xfrm>
            <a:off x="-21323" y="3822044"/>
            <a:ext cx="1073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End </a:t>
            </a:r>
          </a:p>
          <a:p>
            <a:pPr algn="ctr" eaLnBrk="1" hangingPunct="1"/>
            <a:r>
              <a:rPr lang="en-US" altLang="en-US" sz="1400" dirty="0">
                <a:solidFill>
                  <a:srgbClr val="000000"/>
                </a:solidFill>
                <a:latin typeface="Arial" panose="020B0604020202020204" pitchFamily="34" charset="0"/>
                <a:cs typeface="Arial" panose="020B0604020202020204" pitchFamily="34" charset="0"/>
              </a:rPr>
              <a:t>users</a:t>
            </a:r>
          </a:p>
        </p:txBody>
      </p:sp>
      <p:sp>
        <p:nvSpPr>
          <p:cNvPr id="28" name="TextBox 45">
            <a:extLst>
              <a:ext uri="{FF2B5EF4-FFF2-40B4-BE49-F238E27FC236}">
                <a16:creationId xmlns:a16="http://schemas.microsoft.com/office/drawing/2014/main" id="{F2FB34A7-5F9D-4DD6-90B3-6F49A4E0C7E1}"/>
              </a:ext>
            </a:extLst>
          </p:cNvPr>
          <p:cNvSpPr txBox="1">
            <a:spLocks noChangeArrowheads="1"/>
          </p:cNvSpPr>
          <p:nvPr/>
        </p:nvSpPr>
        <p:spPr bwMode="auto">
          <a:xfrm>
            <a:off x="4905599" y="4805361"/>
            <a:ext cx="1073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solidFill>
                  <a:srgbClr val="000000"/>
                </a:solidFill>
                <a:latin typeface="Arial" panose="020B0604020202020204" pitchFamily="34" charset="0"/>
                <a:cs typeface="Arial" panose="020B0604020202020204" pitchFamily="34" charset="0"/>
              </a:rPr>
              <a:t>Firewall</a:t>
            </a:r>
          </a:p>
        </p:txBody>
      </p:sp>
      <p:pic>
        <p:nvPicPr>
          <p:cNvPr id="30" name="Graphic 6">
            <a:extLst>
              <a:ext uri="{FF2B5EF4-FFF2-40B4-BE49-F238E27FC236}">
                <a16:creationId xmlns:a16="http://schemas.microsoft.com/office/drawing/2014/main" id="{585BD484-A72B-4A80-BCAC-CC93E99967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19924" y="42640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 name="Group 36">
            <a:extLst>
              <a:ext uri="{FF2B5EF4-FFF2-40B4-BE49-F238E27FC236}">
                <a16:creationId xmlns:a16="http://schemas.microsoft.com/office/drawing/2014/main" id="{F990161E-2080-426B-B935-6533F251D6A7}"/>
              </a:ext>
            </a:extLst>
          </p:cNvPr>
          <p:cNvGrpSpPr/>
          <p:nvPr/>
        </p:nvGrpSpPr>
        <p:grpSpPr>
          <a:xfrm>
            <a:off x="7293023" y="4486273"/>
            <a:ext cx="1071563" cy="1048592"/>
            <a:chOff x="7134225" y="4327616"/>
            <a:chExt cx="1071563" cy="1048592"/>
          </a:xfrm>
        </p:grpSpPr>
        <p:pic>
          <p:nvPicPr>
            <p:cNvPr id="38" name="Graphic 21">
              <a:extLst>
                <a:ext uri="{FF2B5EF4-FFF2-40B4-BE49-F238E27FC236}">
                  <a16:creationId xmlns:a16="http://schemas.microsoft.com/office/drawing/2014/main" id="{C9AA878B-C3E0-4AFB-BF5C-E96DED1B47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5056" y="432761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8">
              <a:extLst>
                <a:ext uri="{FF2B5EF4-FFF2-40B4-BE49-F238E27FC236}">
                  <a16:creationId xmlns:a16="http://schemas.microsoft.com/office/drawing/2014/main" id="{9FE6A3BF-B771-4EFA-9D87-83059355FFBC}"/>
                </a:ext>
              </a:extLst>
            </p:cNvPr>
            <p:cNvSpPr txBox="1">
              <a:spLocks noChangeArrowheads="1"/>
            </p:cNvSpPr>
            <p:nvPr/>
          </p:nvSpPr>
          <p:spPr bwMode="auto">
            <a:xfrm>
              <a:off x="7134225" y="4852988"/>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FTP servers</a:t>
              </a:r>
            </a:p>
          </p:txBody>
        </p:sp>
      </p:grpSp>
      <p:grpSp>
        <p:nvGrpSpPr>
          <p:cNvPr id="40" name="Group 39">
            <a:extLst>
              <a:ext uri="{FF2B5EF4-FFF2-40B4-BE49-F238E27FC236}">
                <a16:creationId xmlns:a16="http://schemas.microsoft.com/office/drawing/2014/main" id="{35DBA73D-5806-4E71-B80A-82BEA82D6689}"/>
              </a:ext>
            </a:extLst>
          </p:cNvPr>
          <p:cNvGrpSpPr/>
          <p:nvPr/>
        </p:nvGrpSpPr>
        <p:grpSpPr>
          <a:xfrm>
            <a:off x="8062761" y="4470216"/>
            <a:ext cx="1071563" cy="1064649"/>
            <a:chOff x="7134225" y="4311559"/>
            <a:chExt cx="1071563" cy="1064649"/>
          </a:xfrm>
        </p:grpSpPr>
        <p:pic>
          <p:nvPicPr>
            <p:cNvPr id="41" name="Graphic 21">
              <a:extLst>
                <a:ext uri="{FF2B5EF4-FFF2-40B4-BE49-F238E27FC236}">
                  <a16:creationId xmlns:a16="http://schemas.microsoft.com/office/drawing/2014/main" id="{8AE4C86F-AA76-4C82-AEA5-11FC078025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15232" y="431155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38">
              <a:extLst>
                <a:ext uri="{FF2B5EF4-FFF2-40B4-BE49-F238E27FC236}">
                  <a16:creationId xmlns:a16="http://schemas.microsoft.com/office/drawing/2014/main" id="{75679035-B344-4C77-942E-7ADC84643D5B}"/>
                </a:ext>
              </a:extLst>
            </p:cNvPr>
            <p:cNvSpPr txBox="1">
              <a:spLocks noChangeArrowheads="1"/>
            </p:cNvSpPr>
            <p:nvPr/>
          </p:nvSpPr>
          <p:spPr bwMode="auto">
            <a:xfrm>
              <a:off x="7134225" y="4852988"/>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ERP servers</a:t>
              </a:r>
            </a:p>
          </p:txBody>
        </p:sp>
      </p:grpSp>
      <p:grpSp>
        <p:nvGrpSpPr>
          <p:cNvPr id="43" name="Group 42">
            <a:extLst>
              <a:ext uri="{FF2B5EF4-FFF2-40B4-BE49-F238E27FC236}">
                <a16:creationId xmlns:a16="http://schemas.microsoft.com/office/drawing/2014/main" id="{A17C017D-793E-41FC-B83D-42601F2D147D}"/>
              </a:ext>
            </a:extLst>
          </p:cNvPr>
          <p:cNvGrpSpPr/>
          <p:nvPr/>
        </p:nvGrpSpPr>
        <p:grpSpPr>
          <a:xfrm>
            <a:off x="8834286" y="4470259"/>
            <a:ext cx="1071563" cy="1036449"/>
            <a:chOff x="7091740" y="4339759"/>
            <a:chExt cx="1071563" cy="1036449"/>
          </a:xfrm>
        </p:grpSpPr>
        <p:pic>
          <p:nvPicPr>
            <p:cNvPr id="44" name="Graphic 21">
              <a:extLst>
                <a:ext uri="{FF2B5EF4-FFF2-40B4-BE49-F238E27FC236}">
                  <a16:creationId xmlns:a16="http://schemas.microsoft.com/office/drawing/2014/main" id="{93D69E91-EE41-488D-AD87-E06365BDF2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73858" y="433975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38">
              <a:extLst>
                <a:ext uri="{FF2B5EF4-FFF2-40B4-BE49-F238E27FC236}">
                  <a16:creationId xmlns:a16="http://schemas.microsoft.com/office/drawing/2014/main" id="{330CDBCB-AB91-44F2-A9A3-B5E94D2824CD}"/>
                </a:ext>
              </a:extLst>
            </p:cNvPr>
            <p:cNvSpPr txBox="1">
              <a:spLocks noChangeArrowheads="1"/>
            </p:cNvSpPr>
            <p:nvPr/>
          </p:nvSpPr>
          <p:spPr bwMode="auto">
            <a:xfrm>
              <a:off x="7091740" y="4852988"/>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CRM servers</a:t>
              </a:r>
            </a:p>
          </p:txBody>
        </p:sp>
      </p:grpSp>
      <p:grpSp>
        <p:nvGrpSpPr>
          <p:cNvPr id="49" name="Group 48">
            <a:extLst>
              <a:ext uri="{FF2B5EF4-FFF2-40B4-BE49-F238E27FC236}">
                <a16:creationId xmlns:a16="http://schemas.microsoft.com/office/drawing/2014/main" id="{45D14F87-CADF-47E2-83FF-98473FCEC67B}"/>
              </a:ext>
            </a:extLst>
          </p:cNvPr>
          <p:cNvGrpSpPr/>
          <p:nvPr/>
        </p:nvGrpSpPr>
        <p:grpSpPr>
          <a:xfrm>
            <a:off x="10357036" y="3802180"/>
            <a:ext cx="1073150" cy="988829"/>
            <a:chOff x="8447318" y="3274312"/>
            <a:chExt cx="1073150" cy="988829"/>
          </a:xfrm>
        </p:grpSpPr>
        <p:pic>
          <p:nvPicPr>
            <p:cNvPr id="36" name="Graphic 23">
              <a:extLst>
                <a:ext uri="{FF2B5EF4-FFF2-40B4-BE49-F238E27FC236}">
                  <a16:creationId xmlns:a16="http://schemas.microsoft.com/office/drawing/2014/main" id="{4219CDE4-EDD4-4D4C-922A-8256819ECC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8752566" y="3274312"/>
              <a:ext cx="482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40">
              <a:extLst>
                <a:ext uri="{FF2B5EF4-FFF2-40B4-BE49-F238E27FC236}">
                  <a16:creationId xmlns:a16="http://schemas.microsoft.com/office/drawing/2014/main" id="{0E90E520-B642-44FA-8D54-BA019E52ADCA}"/>
                </a:ext>
              </a:extLst>
            </p:cNvPr>
            <p:cNvSpPr txBox="1">
              <a:spLocks noChangeArrowheads="1"/>
            </p:cNvSpPr>
            <p:nvPr/>
          </p:nvSpPr>
          <p:spPr bwMode="auto">
            <a:xfrm>
              <a:off x="8447318" y="3739921"/>
              <a:ext cx="1073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Business </a:t>
              </a:r>
            </a:p>
            <a:p>
              <a:pPr algn="ctr" eaLnBrk="1" hangingPunct="1"/>
              <a:r>
                <a:rPr lang="en-US" altLang="en-US" sz="1400" dirty="0">
                  <a:solidFill>
                    <a:srgbClr val="000000"/>
                  </a:solidFill>
                  <a:latin typeface="Arial" panose="020B0604020202020204" pitchFamily="34" charset="0"/>
                  <a:cs typeface="Arial" panose="020B0604020202020204" pitchFamily="34" charset="0"/>
                </a:rPr>
                <a:t>operations</a:t>
              </a:r>
            </a:p>
          </p:txBody>
        </p:sp>
      </p:grpSp>
      <p:grpSp>
        <p:nvGrpSpPr>
          <p:cNvPr id="51" name="Group 50">
            <a:extLst>
              <a:ext uri="{FF2B5EF4-FFF2-40B4-BE49-F238E27FC236}">
                <a16:creationId xmlns:a16="http://schemas.microsoft.com/office/drawing/2014/main" id="{CCA4339E-2400-4A3B-AA0D-857DACD668A9}"/>
              </a:ext>
            </a:extLst>
          </p:cNvPr>
          <p:cNvGrpSpPr/>
          <p:nvPr/>
        </p:nvGrpSpPr>
        <p:grpSpPr>
          <a:xfrm>
            <a:off x="10363151" y="2605203"/>
            <a:ext cx="1073150" cy="988829"/>
            <a:chOff x="8447318" y="3274312"/>
            <a:chExt cx="1073150" cy="988829"/>
          </a:xfrm>
        </p:grpSpPr>
        <p:pic>
          <p:nvPicPr>
            <p:cNvPr id="52" name="Graphic 23">
              <a:extLst>
                <a:ext uri="{FF2B5EF4-FFF2-40B4-BE49-F238E27FC236}">
                  <a16:creationId xmlns:a16="http://schemas.microsoft.com/office/drawing/2014/main" id="{033CFBCE-2C5C-49E3-81D6-3D1FC87B68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8752566" y="3274312"/>
              <a:ext cx="482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40">
              <a:extLst>
                <a:ext uri="{FF2B5EF4-FFF2-40B4-BE49-F238E27FC236}">
                  <a16:creationId xmlns:a16="http://schemas.microsoft.com/office/drawing/2014/main" id="{19163EA3-B786-408E-A987-F69DBEC08525}"/>
                </a:ext>
              </a:extLst>
            </p:cNvPr>
            <p:cNvSpPr txBox="1">
              <a:spLocks noChangeArrowheads="1"/>
            </p:cNvSpPr>
            <p:nvPr/>
          </p:nvSpPr>
          <p:spPr bwMode="auto">
            <a:xfrm>
              <a:off x="8447318" y="3739921"/>
              <a:ext cx="1073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IT </a:t>
              </a:r>
            </a:p>
            <a:p>
              <a:pPr algn="ctr" eaLnBrk="1" hangingPunct="1"/>
              <a:r>
                <a:rPr lang="en-US" altLang="en-US" sz="1400" dirty="0">
                  <a:solidFill>
                    <a:srgbClr val="000000"/>
                  </a:solidFill>
                  <a:latin typeface="Arial" panose="020B0604020202020204" pitchFamily="34" charset="0"/>
                  <a:cs typeface="Arial" panose="020B0604020202020204" pitchFamily="34" charset="0"/>
                </a:rPr>
                <a:t>operations</a:t>
              </a:r>
            </a:p>
          </p:txBody>
        </p:sp>
      </p:grpSp>
      <p:sp>
        <p:nvSpPr>
          <p:cNvPr id="59" name="TextBox 38">
            <a:extLst>
              <a:ext uri="{FF2B5EF4-FFF2-40B4-BE49-F238E27FC236}">
                <a16:creationId xmlns:a16="http://schemas.microsoft.com/office/drawing/2014/main" id="{18E6E9AA-9CA1-4EB9-B628-04528FFC3622}"/>
              </a:ext>
            </a:extLst>
          </p:cNvPr>
          <p:cNvSpPr txBox="1">
            <a:spLocks noChangeArrowheads="1"/>
          </p:cNvSpPr>
          <p:nvPr/>
        </p:nvSpPr>
        <p:spPr bwMode="auto">
          <a:xfrm>
            <a:off x="8280328" y="2515364"/>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SMTP server</a:t>
            </a:r>
          </a:p>
        </p:txBody>
      </p:sp>
      <p:grpSp>
        <p:nvGrpSpPr>
          <p:cNvPr id="60" name="Group 59">
            <a:extLst>
              <a:ext uri="{FF2B5EF4-FFF2-40B4-BE49-F238E27FC236}">
                <a16:creationId xmlns:a16="http://schemas.microsoft.com/office/drawing/2014/main" id="{AC20D4BA-1947-40F5-809F-8B576B2020F9}"/>
              </a:ext>
            </a:extLst>
          </p:cNvPr>
          <p:cNvGrpSpPr/>
          <p:nvPr/>
        </p:nvGrpSpPr>
        <p:grpSpPr>
          <a:xfrm>
            <a:off x="8876771" y="2079702"/>
            <a:ext cx="1071563" cy="1094720"/>
            <a:chOff x="7134225" y="4281488"/>
            <a:chExt cx="1071563" cy="1094720"/>
          </a:xfrm>
        </p:grpSpPr>
        <p:pic>
          <p:nvPicPr>
            <p:cNvPr id="61" name="Graphic 21">
              <a:extLst>
                <a:ext uri="{FF2B5EF4-FFF2-40B4-BE49-F238E27FC236}">
                  <a16:creationId xmlns:a16="http://schemas.microsoft.com/office/drawing/2014/main" id="{E4ABF4AB-6E16-4E8A-B374-076CB6661CE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5850"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Box 38">
              <a:extLst>
                <a:ext uri="{FF2B5EF4-FFF2-40B4-BE49-F238E27FC236}">
                  <a16:creationId xmlns:a16="http://schemas.microsoft.com/office/drawing/2014/main" id="{8532DAD6-9689-445B-89E9-A74378B7FB96}"/>
                </a:ext>
              </a:extLst>
            </p:cNvPr>
            <p:cNvSpPr txBox="1">
              <a:spLocks noChangeArrowheads="1"/>
            </p:cNvSpPr>
            <p:nvPr/>
          </p:nvSpPr>
          <p:spPr bwMode="auto">
            <a:xfrm>
              <a:off x="7134225" y="4852988"/>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File </a:t>
              </a:r>
              <a:br>
                <a:rPr lang="en-US" altLang="en-US" sz="1400" dirty="0">
                  <a:solidFill>
                    <a:srgbClr val="000000"/>
                  </a:solidFill>
                  <a:latin typeface="Arial" panose="020B0604020202020204" pitchFamily="34" charset="0"/>
                  <a:cs typeface="Arial" panose="020B0604020202020204" pitchFamily="34" charset="0"/>
                </a:rPr>
              </a:br>
              <a:r>
                <a:rPr lang="en-US" altLang="en-US" sz="1400" dirty="0">
                  <a:solidFill>
                    <a:srgbClr val="000000"/>
                  </a:solidFill>
                  <a:latin typeface="Arial" panose="020B0604020202020204" pitchFamily="34" charset="0"/>
                  <a:cs typeface="Arial" panose="020B0604020202020204" pitchFamily="34" charset="0"/>
                </a:rPr>
                <a:t>server</a:t>
              </a:r>
            </a:p>
          </p:txBody>
        </p:sp>
      </p:grpSp>
      <p:pic>
        <p:nvPicPr>
          <p:cNvPr id="50" name="Graphic 15">
            <a:extLst>
              <a:ext uri="{FF2B5EF4-FFF2-40B4-BE49-F238E27FC236}">
                <a16:creationId xmlns:a16="http://schemas.microsoft.com/office/drawing/2014/main" id="{8B146121-498A-4677-86C6-061A64F894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74424" y="579878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32">
            <a:extLst>
              <a:ext uri="{FF2B5EF4-FFF2-40B4-BE49-F238E27FC236}">
                <a16:creationId xmlns:a16="http://schemas.microsoft.com/office/drawing/2014/main" id="{2199A0F9-7FF7-4C08-B5DE-C5A11B0FACB4}"/>
              </a:ext>
            </a:extLst>
          </p:cNvPr>
          <p:cNvSpPr txBox="1">
            <a:spLocks noChangeArrowheads="1"/>
          </p:cNvSpPr>
          <p:nvPr/>
        </p:nvSpPr>
        <p:spPr bwMode="auto">
          <a:xfrm>
            <a:off x="8272799" y="6327424"/>
            <a:ext cx="10731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Dealer app</a:t>
            </a:r>
          </a:p>
        </p:txBody>
      </p:sp>
      <p:pic>
        <p:nvPicPr>
          <p:cNvPr id="66" name="Graphic 50">
            <a:extLst>
              <a:ext uri="{FF2B5EF4-FFF2-40B4-BE49-F238E27FC236}">
                <a16:creationId xmlns:a16="http://schemas.microsoft.com/office/drawing/2014/main" id="{858DF725-B111-4B33-A0C1-D3C9A23B9E5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84216" y="209000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9" name="Group 68">
            <a:extLst>
              <a:ext uri="{FF2B5EF4-FFF2-40B4-BE49-F238E27FC236}">
                <a16:creationId xmlns:a16="http://schemas.microsoft.com/office/drawing/2014/main" id="{9DD3A146-33B9-44C4-AFDA-BD8EAE2F481C}"/>
              </a:ext>
            </a:extLst>
          </p:cNvPr>
          <p:cNvGrpSpPr/>
          <p:nvPr/>
        </p:nvGrpSpPr>
        <p:grpSpPr>
          <a:xfrm>
            <a:off x="9178396" y="5855384"/>
            <a:ext cx="1073150" cy="988829"/>
            <a:chOff x="8447318" y="3274312"/>
            <a:chExt cx="1073150" cy="988829"/>
          </a:xfrm>
        </p:grpSpPr>
        <p:pic>
          <p:nvPicPr>
            <p:cNvPr id="70" name="Graphic 23">
              <a:extLst>
                <a:ext uri="{FF2B5EF4-FFF2-40B4-BE49-F238E27FC236}">
                  <a16:creationId xmlns:a16="http://schemas.microsoft.com/office/drawing/2014/main" id="{162F0C8B-5744-41AD-B922-02EB642957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8752566" y="3274312"/>
              <a:ext cx="482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TextBox 40">
              <a:extLst>
                <a:ext uri="{FF2B5EF4-FFF2-40B4-BE49-F238E27FC236}">
                  <a16:creationId xmlns:a16="http://schemas.microsoft.com/office/drawing/2014/main" id="{426EE87B-944A-4C76-90E4-6AAFEB92885C}"/>
                </a:ext>
              </a:extLst>
            </p:cNvPr>
            <p:cNvSpPr txBox="1">
              <a:spLocks noChangeArrowheads="1"/>
            </p:cNvSpPr>
            <p:nvPr/>
          </p:nvSpPr>
          <p:spPr bwMode="auto">
            <a:xfrm>
              <a:off x="8447318" y="3739921"/>
              <a:ext cx="1073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Dealers </a:t>
              </a:r>
            </a:p>
            <a:p>
              <a:pPr algn="ctr" eaLnBrk="1" hangingPunct="1"/>
              <a:endParaRPr lang="en-US" altLang="en-US" sz="1400" dirty="0">
                <a:solidFill>
                  <a:srgbClr val="000000"/>
                </a:solidFill>
                <a:latin typeface="Arial" panose="020B0604020202020204" pitchFamily="34" charset="0"/>
                <a:cs typeface="Arial" panose="020B0604020202020204" pitchFamily="34" charset="0"/>
              </a:endParaRPr>
            </a:p>
          </p:txBody>
        </p:sp>
      </p:grpSp>
      <p:cxnSp>
        <p:nvCxnSpPr>
          <p:cNvPr id="72" name="Straight Arrow Connector 71">
            <a:extLst>
              <a:ext uri="{FF2B5EF4-FFF2-40B4-BE49-F238E27FC236}">
                <a16:creationId xmlns:a16="http://schemas.microsoft.com/office/drawing/2014/main" id="{17D5F828-0FF7-466A-8B36-A4B9D475739F}"/>
              </a:ext>
            </a:extLst>
          </p:cNvPr>
          <p:cNvCxnSpPr>
            <a:cxnSpLocks/>
          </p:cNvCxnSpPr>
          <p:nvPr/>
        </p:nvCxnSpPr>
        <p:spPr>
          <a:xfrm>
            <a:off x="731747" y="3594032"/>
            <a:ext cx="60189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E7B50326-B0A5-4EA9-9B9B-FF290EC9085E}"/>
              </a:ext>
            </a:extLst>
          </p:cNvPr>
          <p:cNvCxnSpPr>
            <a:cxnSpLocks/>
          </p:cNvCxnSpPr>
          <p:nvPr/>
        </p:nvCxnSpPr>
        <p:spPr>
          <a:xfrm>
            <a:off x="1912970" y="3594032"/>
            <a:ext cx="60189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1591D59C-0F00-449B-B384-BB3CD35A38F1}"/>
              </a:ext>
            </a:extLst>
          </p:cNvPr>
          <p:cNvGrpSpPr/>
          <p:nvPr/>
        </p:nvGrpSpPr>
        <p:grpSpPr>
          <a:xfrm>
            <a:off x="9510798" y="3180044"/>
            <a:ext cx="1073150" cy="1051858"/>
            <a:chOff x="2271713" y="2847975"/>
            <a:chExt cx="1073150" cy="1051858"/>
          </a:xfrm>
        </p:grpSpPr>
        <p:pic>
          <p:nvPicPr>
            <p:cNvPr id="76" name="Graphic 24">
              <a:extLst>
                <a:ext uri="{FF2B5EF4-FFF2-40B4-BE49-F238E27FC236}">
                  <a16:creationId xmlns:a16="http://schemas.microsoft.com/office/drawing/2014/main" id="{51233BBF-51DF-4007-BC06-50E6B842533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733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TextBox 25">
              <a:extLst>
                <a:ext uri="{FF2B5EF4-FFF2-40B4-BE49-F238E27FC236}">
                  <a16:creationId xmlns:a16="http://schemas.microsoft.com/office/drawing/2014/main" id="{8FF7815F-10DC-4004-8F44-45FD7400D4AF}"/>
                </a:ext>
              </a:extLst>
            </p:cNvPr>
            <p:cNvSpPr txBox="1">
              <a:spLocks noChangeArrowheads="1"/>
            </p:cNvSpPr>
            <p:nvPr/>
          </p:nvSpPr>
          <p:spPr bwMode="auto">
            <a:xfrm>
              <a:off x="2271713" y="3376613"/>
              <a:ext cx="1073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Client</a:t>
              </a:r>
              <a:br>
                <a:rPr lang="en-US" altLang="en-US" sz="1400" dirty="0">
                  <a:solidFill>
                    <a:srgbClr val="000000"/>
                  </a:solidFill>
                  <a:latin typeface="Arial" panose="020B0604020202020204" pitchFamily="34" charset="0"/>
                  <a:cs typeface="Arial" panose="020B0604020202020204" pitchFamily="34" charset="0"/>
                </a:rPr>
              </a:br>
              <a:r>
                <a:rPr lang="en-US" altLang="en-US" sz="1400" dirty="0">
                  <a:solidFill>
                    <a:srgbClr val="000000"/>
                  </a:solidFill>
                  <a:latin typeface="Arial" panose="020B0604020202020204" pitchFamily="34" charset="0"/>
                  <a:cs typeface="Arial" panose="020B0604020202020204" pitchFamily="34" charset="0"/>
                </a:rPr>
                <a:t>apps</a:t>
              </a:r>
            </a:p>
          </p:txBody>
        </p:sp>
      </p:grpSp>
      <p:grpSp>
        <p:nvGrpSpPr>
          <p:cNvPr id="79" name="Group 78">
            <a:extLst>
              <a:ext uri="{FF2B5EF4-FFF2-40B4-BE49-F238E27FC236}">
                <a16:creationId xmlns:a16="http://schemas.microsoft.com/office/drawing/2014/main" id="{D53FF2DE-7D3D-4645-8571-9124F6E5E611}"/>
              </a:ext>
            </a:extLst>
          </p:cNvPr>
          <p:cNvGrpSpPr/>
          <p:nvPr/>
        </p:nvGrpSpPr>
        <p:grpSpPr>
          <a:xfrm>
            <a:off x="7023090" y="3185008"/>
            <a:ext cx="1071563" cy="1033165"/>
            <a:chOff x="7134225" y="4281488"/>
            <a:chExt cx="1071563" cy="1033165"/>
          </a:xfrm>
        </p:grpSpPr>
        <p:pic>
          <p:nvPicPr>
            <p:cNvPr id="80" name="Graphic 21">
              <a:extLst>
                <a:ext uri="{FF2B5EF4-FFF2-40B4-BE49-F238E27FC236}">
                  <a16:creationId xmlns:a16="http://schemas.microsoft.com/office/drawing/2014/main" id="{BA84FB82-87B9-404B-9E61-87A3B6BDC6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5850"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Box 38">
              <a:extLst>
                <a:ext uri="{FF2B5EF4-FFF2-40B4-BE49-F238E27FC236}">
                  <a16:creationId xmlns:a16="http://schemas.microsoft.com/office/drawing/2014/main" id="{D41F259F-FDDF-4C65-A2DF-E2437624C4C3}"/>
                </a:ext>
              </a:extLst>
            </p:cNvPr>
            <p:cNvSpPr txBox="1">
              <a:spLocks noChangeArrowheads="1"/>
            </p:cNvSpPr>
            <p:nvPr/>
          </p:nvSpPr>
          <p:spPr bwMode="auto">
            <a:xfrm>
              <a:off x="7134225" y="4852988"/>
              <a:ext cx="10715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cs typeface="Arial" panose="020B0604020202020204" pitchFamily="34" charset="0"/>
                </a:rPr>
                <a:t>LOB</a:t>
              </a:r>
              <a:br>
                <a:rPr lang="en-US" altLang="en-US" sz="1200" dirty="0">
                  <a:solidFill>
                    <a:srgbClr val="000000"/>
                  </a:solidFill>
                  <a:latin typeface="Arial" panose="020B0604020202020204" pitchFamily="34" charset="0"/>
                  <a:cs typeface="Arial" panose="020B0604020202020204" pitchFamily="34" charset="0"/>
                </a:rPr>
              </a:br>
              <a:r>
                <a:rPr lang="en-US" altLang="en-US" sz="1200" dirty="0">
                  <a:solidFill>
                    <a:srgbClr val="000000"/>
                  </a:solidFill>
                  <a:latin typeface="Arial" panose="020B0604020202020204" pitchFamily="34" charset="0"/>
                  <a:cs typeface="Arial" panose="020B0604020202020204" pitchFamily="34" charset="0"/>
                </a:rPr>
                <a:t>applications</a:t>
              </a:r>
            </a:p>
          </p:txBody>
        </p:sp>
      </p:grpSp>
      <p:grpSp>
        <p:nvGrpSpPr>
          <p:cNvPr id="67" name="Group 66">
            <a:extLst>
              <a:ext uri="{FF2B5EF4-FFF2-40B4-BE49-F238E27FC236}">
                <a16:creationId xmlns:a16="http://schemas.microsoft.com/office/drawing/2014/main" id="{CC606ACA-04FE-46B9-9EB1-71493866576E}"/>
              </a:ext>
            </a:extLst>
          </p:cNvPr>
          <p:cNvGrpSpPr/>
          <p:nvPr/>
        </p:nvGrpSpPr>
        <p:grpSpPr>
          <a:xfrm>
            <a:off x="5863661" y="4729798"/>
            <a:ext cx="1073150" cy="958052"/>
            <a:chOff x="8447318" y="3274312"/>
            <a:chExt cx="1073150" cy="958052"/>
          </a:xfrm>
        </p:grpSpPr>
        <p:pic>
          <p:nvPicPr>
            <p:cNvPr id="68" name="Graphic 23">
              <a:extLst>
                <a:ext uri="{FF2B5EF4-FFF2-40B4-BE49-F238E27FC236}">
                  <a16:creationId xmlns:a16="http://schemas.microsoft.com/office/drawing/2014/main" id="{49E912C7-EAE3-4C62-A407-5BD2287A78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8752566" y="3274312"/>
              <a:ext cx="482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40">
              <a:extLst>
                <a:ext uri="{FF2B5EF4-FFF2-40B4-BE49-F238E27FC236}">
                  <a16:creationId xmlns:a16="http://schemas.microsoft.com/office/drawing/2014/main" id="{F725FB83-B313-4EDE-BD68-D2221667690E}"/>
                </a:ext>
              </a:extLst>
            </p:cNvPr>
            <p:cNvSpPr txBox="1">
              <a:spLocks noChangeArrowheads="1"/>
            </p:cNvSpPr>
            <p:nvPr/>
          </p:nvSpPr>
          <p:spPr bwMode="auto">
            <a:xfrm>
              <a:off x="8447318" y="3739921"/>
              <a:ext cx="107315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cs typeface="Arial" panose="020B0604020202020204" pitchFamily="34" charset="0"/>
                </a:rPr>
                <a:t>Developers</a:t>
              </a:r>
            </a:p>
            <a:p>
              <a:pPr algn="ctr" eaLnBrk="1" hangingPunct="1"/>
              <a:endParaRPr lang="en-US" altLang="en-US" sz="1400" dirty="0">
                <a:solidFill>
                  <a:srgbClr val="000000"/>
                </a:solidFill>
                <a:latin typeface="Arial" panose="020B0604020202020204" pitchFamily="34" charset="0"/>
                <a:cs typeface="Arial" panose="020B0604020202020204" pitchFamily="34" charset="0"/>
              </a:endParaRPr>
            </a:p>
          </p:txBody>
        </p:sp>
      </p:grpSp>
      <p:pic>
        <p:nvPicPr>
          <p:cNvPr id="3" name="Graphic 19">
            <a:extLst>
              <a:ext uri="{FF2B5EF4-FFF2-40B4-BE49-F238E27FC236}">
                <a16:creationId xmlns:a16="http://schemas.microsoft.com/office/drawing/2014/main" id="{6B657DAD-1B55-432F-918C-3382B670EB2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94876" y="1579310"/>
            <a:ext cx="476950" cy="47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0DE8F394-0936-47FC-BA6A-888817D82448}"/>
              </a:ext>
            </a:extLst>
          </p:cNvPr>
          <p:cNvSpPr/>
          <p:nvPr/>
        </p:nvSpPr>
        <p:spPr>
          <a:xfrm>
            <a:off x="2694876" y="1579309"/>
            <a:ext cx="1801154" cy="403065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nchor="ctr" anchorCtr="1"/>
          <a:lstStyle/>
          <a:p>
            <a:pPr eaLnBrk="1" fontAlgn="auto" hangingPunct="1">
              <a:spcBef>
                <a:spcPts val="0"/>
              </a:spcBef>
              <a:spcAft>
                <a:spcPts val="0"/>
              </a:spcAft>
              <a:defRPr/>
            </a:pPr>
            <a:endParaRPr lang="en-US" sz="1200" dirty="0">
              <a:ln w="0"/>
              <a:solidFill>
                <a:sysClr val="windowText" lastClr="000000"/>
              </a:solidFill>
              <a:latin typeface="Arial" panose="020B06040202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757631B6-D155-4E8E-9EF1-71AB29695DE8}"/>
              </a:ext>
            </a:extLst>
          </p:cNvPr>
          <p:cNvGrpSpPr/>
          <p:nvPr/>
        </p:nvGrpSpPr>
        <p:grpSpPr>
          <a:xfrm>
            <a:off x="2335888" y="2652712"/>
            <a:ext cx="1511300" cy="654050"/>
            <a:chOff x="2335888" y="2652712"/>
            <a:chExt cx="1511300" cy="654050"/>
          </a:xfrm>
        </p:grpSpPr>
        <p:sp>
          <p:nvSpPr>
            <p:cNvPr id="7" name="TextBox 52">
              <a:extLst>
                <a:ext uri="{FF2B5EF4-FFF2-40B4-BE49-F238E27FC236}">
                  <a16:creationId xmlns:a16="http://schemas.microsoft.com/office/drawing/2014/main" id="{E7EE2A7D-4485-4FEB-AFF5-2572CB261C99}"/>
                </a:ext>
              </a:extLst>
            </p:cNvPr>
            <p:cNvSpPr txBox="1">
              <a:spLocks noChangeArrowheads="1"/>
            </p:cNvSpPr>
            <p:nvPr/>
          </p:nvSpPr>
          <p:spPr bwMode="auto">
            <a:xfrm>
              <a:off x="2335888" y="3044825"/>
              <a:ext cx="15113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Web</a:t>
              </a:r>
            </a:p>
          </p:txBody>
        </p:sp>
        <p:pic>
          <p:nvPicPr>
            <p:cNvPr id="8" name="Graphic 60">
              <a:extLst>
                <a:ext uri="{FF2B5EF4-FFF2-40B4-BE49-F238E27FC236}">
                  <a16:creationId xmlns:a16="http://schemas.microsoft.com/office/drawing/2014/main" id="{A4808DB7-2A97-478A-8C24-47F86ABE957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61351" y="26527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Box 22">
            <a:extLst>
              <a:ext uri="{FF2B5EF4-FFF2-40B4-BE49-F238E27FC236}">
                <a16:creationId xmlns:a16="http://schemas.microsoft.com/office/drawing/2014/main" id="{B83C07A6-84F6-41EA-ADAE-3D7D8BE175A6}"/>
              </a:ext>
            </a:extLst>
          </p:cNvPr>
          <p:cNvSpPr txBox="1">
            <a:spLocks noChangeArrowheads="1"/>
          </p:cNvSpPr>
          <p:nvPr/>
        </p:nvSpPr>
        <p:spPr bwMode="auto">
          <a:xfrm>
            <a:off x="3116032" y="3128918"/>
            <a:ext cx="1511300"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Oracle</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Managed</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pic>
        <p:nvPicPr>
          <p:cNvPr id="12" name="Graphic 25">
            <a:extLst>
              <a:ext uri="{FF2B5EF4-FFF2-40B4-BE49-F238E27FC236}">
                <a16:creationId xmlns:a16="http://schemas.microsoft.com/office/drawing/2014/main" id="{6254DED1-B082-4B56-BBFE-71C5679F585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4306" y="266026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Connector: Curved 20">
            <a:extLst>
              <a:ext uri="{FF2B5EF4-FFF2-40B4-BE49-F238E27FC236}">
                <a16:creationId xmlns:a16="http://schemas.microsoft.com/office/drawing/2014/main" id="{580C7E27-9C32-4E29-9861-82FD01248CC2}"/>
              </a:ext>
            </a:extLst>
          </p:cNvPr>
          <p:cNvCxnSpPr>
            <a:stCxn id="12" idx="0"/>
            <a:endCxn id="80" idx="0"/>
          </p:cNvCxnSpPr>
          <p:nvPr/>
        </p:nvCxnSpPr>
        <p:spPr>
          <a:xfrm rot="16200000" flipH="1">
            <a:off x="5458912" y="1084256"/>
            <a:ext cx="524746" cy="3676759"/>
          </a:xfrm>
          <a:prstGeom prst="curvedConnector3">
            <a:avLst>
              <a:gd name="adj1" fmla="val -43564"/>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AEC35D5-B153-4D1B-925F-D8CAE068B82D}"/>
              </a:ext>
            </a:extLst>
          </p:cNvPr>
          <p:cNvSpPr txBox="1">
            <a:spLocks noChangeArrowheads="1"/>
          </p:cNvSpPr>
          <p:nvPr/>
        </p:nvSpPr>
        <p:spPr bwMode="auto">
          <a:xfrm>
            <a:off x="4831571" y="2458649"/>
            <a:ext cx="15113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err="1">
                <a:latin typeface="Arial" panose="020B0604020202020204" pitchFamily="34" charset="0"/>
                <a:ea typeface="Amazon Ember" panose="020B0603020204020204" pitchFamily="34" charset="0"/>
                <a:cs typeface="Arial" panose="020B0604020202020204" pitchFamily="34" charset="0"/>
              </a:rPr>
              <a:t>Internet+Firewall</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VPN/Private link</a:t>
            </a:r>
          </a:p>
        </p:txBody>
      </p:sp>
      <p:grpSp>
        <p:nvGrpSpPr>
          <p:cNvPr id="86" name="Group 85">
            <a:extLst>
              <a:ext uri="{FF2B5EF4-FFF2-40B4-BE49-F238E27FC236}">
                <a16:creationId xmlns:a16="http://schemas.microsoft.com/office/drawing/2014/main" id="{E75E148E-3EDA-48FD-AF4C-237D0D948A87}"/>
              </a:ext>
            </a:extLst>
          </p:cNvPr>
          <p:cNvGrpSpPr/>
          <p:nvPr/>
        </p:nvGrpSpPr>
        <p:grpSpPr>
          <a:xfrm>
            <a:off x="2328624" y="3306767"/>
            <a:ext cx="1511300" cy="654050"/>
            <a:chOff x="2335888" y="2652712"/>
            <a:chExt cx="1511300" cy="654050"/>
          </a:xfrm>
        </p:grpSpPr>
        <p:sp>
          <p:nvSpPr>
            <p:cNvPr id="87" name="TextBox 52">
              <a:extLst>
                <a:ext uri="{FF2B5EF4-FFF2-40B4-BE49-F238E27FC236}">
                  <a16:creationId xmlns:a16="http://schemas.microsoft.com/office/drawing/2014/main" id="{D5E5C698-D1C2-4E3D-B3F6-153B9B2C6750}"/>
                </a:ext>
              </a:extLst>
            </p:cNvPr>
            <p:cNvSpPr txBox="1">
              <a:spLocks noChangeArrowheads="1"/>
            </p:cNvSpPr>
            <p:nvPr/>
          </p:nvSpPr>
          <p:spPr bwMode="auto">
            <a:xfrm>
              <a:off x="2335888" y="3044825"/>
              <a:ext cx="15113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Web</a:t>
              </a:r>
            </a:p>
          </p:txBody>
        </p:sp>
        <p:pic>
          <p:nvPicPr>
            <p:cNvPr id="88" name="Graphic 60">
              <a:extLst>
                <a:ext uri="{FF2B5EF4-FFF2-40B4-BE49-F238E27FC236}">
                  <a16:creationId xmlns:a16="http://schemas.microsoft.com/office/drawing/2014/main" id="{A0AF2B55-6E71-4CB9-9C3E-CC4B23CDA32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61351" y="26527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 name="Graphic 6">
            <a:extLst>
              <a:ext uri="{FF2B5EF4-FFF2-40B4-BE49-F238E27FC236}">
                <a16:creationId xmlns:a16="http://schemas.microsoft.com/office/drawing/2014/main" id="{D3F4BDCE-19C6-4E06-93A8-42663CC7D56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60880" y="4804767"/>
            <a:ext cx="457264" cy="4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9">
            <a:extLst>
              <a:ext uri="{FF2B5EF4-FFF2-40B4-BE49-F238E27FC236}">
                <a16:creationId xmlns:a16="http://schemas.microsoft.com/office/drawing/2014/main" id="{026D5915-526D-40E8-87D5-F29AB2E6EBFC}"/>
              </a:ext>
            </a:extLst>
          </p:cNvPr>
          <p:cNvSpPr txBox="1">
            <a:spLocks noChangeArrowheads="1"/>
          </p:cNvSpPr>
          <p:nvPr/>
        </p:nvSpPr>
        <p:spPr bwMode="auto">
          <a:xfrm>
            <a:off x="3335758" y="5229063"/>
            <a:ext cx="110738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700" dirty="0" err="1">
                <a:latin typeface="Arial" panose="020B0604020202020204" pitchFamily="34" charset="0"/>
                <a:ea typeface="Amazon Ember" panose="020B0603020204020204" pitchFamily="34" charset="0"/>
                <a:cs typeface="Arial" panose="020B0604020202020204" pitchFamily="34" charset="0"/>
              </a:rPr>
              <a:t>CodePipeline</a:t>
            </a:r>
            <a:endParaRPr lang="en-US" altLang="en-US" sz="700" dirty="0">
              <a:latin typeface="Arial" panose="020B0604020202020204" pitchFamily="34" charset="0"/>
              <a:ea typeface="Amazon Ember" panose="020B0603020204020204" pitchFamily="34" charset="0"/>
              <a:cs typeface="Arial" panose="020B0604020202020204" pitchFamily="34" charset="0"/>
            </a:endParaRPr>
          </a:p>
        </p:txBody>
      </p:sp>
      <p:cxnSp>
        <p:nvCxnSpPr>
          <p:cNvPr id="25" name="Connector: Curved 24">
            <a:extLst>
              <a:ext uri="{FF2B5EF4-FFF2-40B4-BE49-F238E27FC236}">
                <a16:creationId xmlns:a16="http://schemas.microsoft.com/office/drawing/2014/main" id="{5952AE63-255A-429D-A454-38C5B176601A}"/>
              </a:ext>
            </a:extLst>
          </p:cNvPr>
          <p:cNvCxnSpPr>
            <a:stCxn id="73" idx="2"/>
            <a:endCxn id="19" idx="2"/>
          </p:cNvCxnSpPr>
          <p:nvPr/>
        </p:nvCxnSpPr>
        <p:spPr>
          <a:xfrm rot="5400000" flipH="1">
            <a:off x="5015476" y="4303090"/>
            <a:ext cx="258732" cy="2510788"/>
          </a:xfrm>
          <a:prstGeom prst="curvedConnector3">
            <a:avLst>
              <a:gd name="adj1" fmla="val -8835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44124932-A9F5-43CD-BACF-AB9A80B77E3A}"/>
              </a:ext>
            </a:extLst>
          </p:cNvPr>
          <p:cNvCxnSpPr>
            <a:stCxn id="13" idx="1"/>
            <a:endCxn id="87" idx="2"/>
          </p:cNvCxnSpPr>
          <p:nvPr/>
        </p:nvCxnSpPr>
        <p:spPr>
          <a:xfrm rot="10800000">
            <a:off x="3084274" y="3960817"/>
            <a:ext cx="576606" cy="107258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D1ECB4D2-A435-43A5-BD5F-580A9993119D}"/>
              </a:ext>
            </a:extLst>
          </p:cNvPr>
          <p:cNvSpPr/>
          <p:nvPr/>
        </p:nvSpPr>
        <p:spPr>
          <a:xfrm>
            <a:off x="8950347" y="4390735"/>
            <a:ext cx="833041" cy="1098761"/>
          </a:xfrm>
          <a:prstGeom prst="roundRect">
            <a:avLst/>
          </a:prstGeom>
          <a:solidFill>
            <a:srgbClr val="7030A0">
              <a:alpha val="50000"/>
            </a:srgbClr>
          </a:solidFill>
          <a:ln>
            <a:solidFill>
              <a:schemeClr val="accent2">
                <a:shade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0" name="Rectangle: Rounded Corners 19">
            <a:extLst>
              <a:ext uri="{FF2B5EF4-FFF2-40B4-BE49-F238E27FC236}">
                <a16:creationId xmlns:a16="http://schemas.microsoft.com/office/drawing/2014/main" id="{B7E7A821-6DD7-428A-8387-12BA329A282A}"/>
              </a:ext>
            </a:extLst>
          </p:cNvPr>
          <p:cNvSpPr/>
          <p:nvPr/>
        </p:nvSpPr>
        <p:spPr>
          <a:xfrm>
            <a:off x="7410791" y="4464223"/>
            <a:ext cx="845720" cy="1052148"/>
          </a:xfrm>
          <a:prstGeom prst="roundRect">
            <a:avLst/>
          </a:prstGeom>
          <a:solidFill>
            <a:schemeClr val="accent4">
              <a:alpha val="50000"/>
            </a:schemeClr>
          </a:solidFill>
          <a:ln>
            <a:solidFill>
              <a:schemeClr val="accent2">
                <a:shade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9EF63497-530E-4237-A5BF-2FE32C133CBD}"/>
              </a:ext>
            </a:extLst>
          </p:cNvPr>
          <p:cNvSpPr/>
          <p:nvPr/>
        </p:nvSpPr>
        <p:spPr>
          <a:xfrm>
            <a:off x="8256511" y="5637003"/>
            <a:ext cx="1995035" cy="1052148"/>
          </a:xfrm>
          <a:prstGeom prst="roundRect">
            <a:avLst/>
          </a:prstGeom>
          <a:solidFill>
            <a:schemeClr val="accent4">
              <a:alpha val="50000"/>
            </a:schemeClr>
          </a:solidFill>
          <a:ln>
            <a:solidFill>
              <a:schemeClr val="accent2">
                <a:shade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7E3D9FDC-F339-4590-92D9-FB9C4F1FA74B}"/>
              </a:ext>
            </a:extLst>
          </p:cNvPr>
          <p:cNvGrpSpPr/>
          <p:nvPr/>
        </p:nvGrpSpPr>
        <p:grpSpPr>
          <a:xfrm>
            <a:off x="2531490" y="4777951"/>
            <a:ext cx="1107380" cy="660340"/>
            <a:chOff x="2531490" y="4777951"/>
            <a:chExt cx="1107380" cy="660340"/>
          </a:xfrm>
        </p:grpSpPr>
        <p:pic>
          <p:nvPicPr>
            <p:cNvPr id="31" name="Graphic 15">
              <a:extLst>
                <a:ext uri="{FF2B5EF4-FFF2-40B4-BE49-F238E27FC236}">
                  <a16:creationId xmlns:a16="http://schemas.microsoft.com/office/drawing/2014/main" id="{B93631F8-3088-4AFB-B1A0-9B96F1A35DD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58859" y="4777951"/>
              <a:ext cx="414115" cy="414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9">
              <a:extLst>
                <a:ext uri="{FF2B5EF4-FFF2-40B4-BE49-F238E27FC236}">
                  <a16:creationId xmlns:a16="http://schemas.microsoft.com/office/drawing/2014/main" id="{0E0F3550-9D3B-4983-933A-DD50EEC15EFC}"/>
                </a:ext>
              </a:extLst>
            </p:cNvPr>
            <p:cNvSpPr txBox="1">
              <a:spLocks noChangeArrowheads="1"/>
            </p:cNvSpPr>
            <p:nvPr/>
          </p:nvSpPr>
          <p:spPr bwMode="auto">
            <a:xfrm>
              <a:off x="2531490" y="5238236"/>
              <a:ext cx="110738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700" dirty="0">
                  <a:latin typeface="Arial" panose="020B0604020202020204" pitchFamily="34" charset="0"/>
                  <a:ea typeface="Amazon Ember" panose="020B0603020204020204" pitchFamily="34" charset="0"/>
                  <a:cs typeface="Arial" panose="020B0604020202020204" pitchFamily="34" charset="0"/>
                </a:rPr>
                <a:t>Systems Manager</a:t>
              </a:r>
            </a:p>
          </p:txBody>
        </p:sp>
      </p:grpSp>
    </p:spTree>
    <p:extLst>
      <p:ext uri="{BB962C8B-B14F-4D97-AF65-F5344CB8AC3E}">
        <p14:creationId xmlns:p14="http://schemas.microsoft.com/office/powerpoint/2010/main" val="2447939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4800" dirty="0"/>
              <a:t>2/Re-purchase</a:t>
            </a:r>
            <a:br>
              <a:rPr lang="en-US" sz="4800" dirty="0"/>
            </a:br>
            <a:r>
              <a:rPr lang="en-US" sz="4800" dirty="0"/>
              <a:t>Re-factor</a:t>
            </a:r>
            <a:endParaRPr lang="en-US" sz="4800" kern="1200" dirty="0">
              <a:solidFill>
                <a:schemeClr val="tx1"/>
              </a:solidFill>
              <a:latin typeface="+mj-lt"/>
              <a:ea typeface="+mj-ea"/>
              <a:cs typeface="+mj-cs"/>
            </a:endParaRPr>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grpSp>
        <p:nvGrpSpPr>
          <p:cNvPr id="9" name="Group 8">
            <a:extLst>
              <a:ext uri="{FF2B5EF4-FFF2-40B4-BE49-F238E27FC236}">
                <a16:creationId xmlns:a16="http://schemas.microsoft.com/office/drawing/2014/main" id="{9F4C6A3E-E440-41A6-8436-21161F8C1364}"/>
              </a:ext>
            </a:extLst>
          </p:cNvPr>
          <p:cNvGrpSpPr/>
          <p:nvPr/>
        </p:nvGrpSpPr>
        <p:grpSpPr>
          <a:xfrm>
            <a:off x="4862282" y="1586366"/>
            <a:ext cx="7067553" cy="4030661"/>
            <a:chOff x="9899650" y="2979738"/>
            <a:chExt cx="1765300" cy="1143000"/>
          </a:xfrm>
        </p:grpSpPr>
        <p:sp>
          <p:nvSpPr>
            <p:cNvPr id="10" name="Rectangle 9">
              <a:extLst>
                <a:ext uri="{FF2B5EF4-FFF2-40B4-BE49-F238E27FC236}">
                  <a16:creationId xmlns:a16="http://schemas.microsoft.com/office/drawing/2014/main" id="{66E8192B-9B8A-4E67-84BF-62F57C6E3270}"/>
                </a:ext>
              </a:extLst>
            </p:cNvPr>
            <p:cNvSpPr/>
            <p:nvPr/>
          </p:nvSpPr>
          <p:spPr>
            <a:xfrm>
              <a:off x="9899650" y="2979738"/>
              <a:ext cx="1765300" cy="1143000"/>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nchor="ctr" anchorCtr="1"/>
            <a:lstStyle/>
            <a:p>
              <a:pP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 </a:t>
              </a:r>
            </a:p>
            <a:p>
              <a:pPr eaLnBrk="1" fontAlgn="auto" hangingPunct="1">
                <a:spcBef>
                  <a:spcPts val="0"/>
                </a:spcBef>
                <a:spcAft>
                  <a:spcPts val="0"/>
                </a:spcAft>
                <a:defRPr/>
              </a:pPr>
              <a:endParaRPr lang="en-US" sz="1200" dirty="0">
                <a:solidFill>
                  <a:srgbClr val="5A6B86"/>
                </a:solidFill>
                <a:latin typeface="Arial" panose="020B0604020202020204" pitchFamily="34" charset="0"/>
                <a:cs typeface="Arial" panose="020B0604020202020204" pitchFamily="34" charset="0"/>
              </a:endParaRPr>
            </a:p>
          </p:txBody>
        </p:sp>
        <p:pic>
          <p:nvPicPr>
            <p:cNvPr id="11" name="Graphic 22">
              <a:extLst>
                <a:ext uri="{FF2B5EF4-FFF2-40B4-BE49-F238E27FC236}">
                  <a16:creationId xmlns:a16="http://schemas.microsoft.com/office/drawing/2014/main" id="{42CE10E1-5EEF-4CC2-82C1-EBD00C1F76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2825" y="2979738"/>
              <a:ext cx="139898" cy="13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7" name="Graphic 12">
            <a:extLst>
              <a:ext uri="{FF2B5EF4-FFF2-40B4-BE49-F238E27FC236}">
                <a16:creationId xmlns:a16="http://schemas.microsoft.com/office/drawing/2014/main" id="{130A2374-9391-4106-B280-567839E4F9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2924" y="333228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9">
            <a:extLst>
              <a:ext uri="{FF2B5EF4-FFF2-40B4-BE49-F238E27FC236}">
                <a16:creationId xmlns:a16="http://schemas.microsoft.com/office/drawing/2014/main" id="{701C59EA-3489-4ADD-88CF-F3A688986D5F}"/>
              </a:ext>
            </a:extLst>
          </p:cNvPr>
          <p:cNvSpPr txBox="1">
            <a:spLocks noChangeArrowheads="1"/>
          </p:cNvSpPr>
          <p:nvPr/>
        </p:nvSpPr>
        <p:spPr bwMode="auto">
          <a:xfrm>
            <a:off x="1091299" y="3860918"/>
            <a:ext cx="1073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Internet</a:t>
            </a:r>
          </a:p>
        </p:txBody>
      </p:sp>
      <p:pic>
        <p:nvPicPr>
          <p:cNvPr id="24" name="Graphic 23">
            <a:extLst>
              <a:ext uri="{FF2B5EF4-FFF2-40B4-BE49-F238E27FC236}">
                <a16:creationId xmlns:a16="http://schemas.microsoft.com/office/drawing/2014/main" id="{C2E31866-AEC3-4F08-8CFC-9452088009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273952" y="3274312"/>
            <a:ext cx="482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40">
            <a:extLst>
              <a:ext uri="{FF2B5EF4-FFF2-40B4-BE49-F238E27FC236}">
                <a16:creationId xmlns:a16="http://schemas.microsoft.com/office/drawing/2014/main" id="{7265AF27-0050-47F2-89A2-549E749F1223}"/>
              </a:ext>
            </a:extLst>
          </p:cNvPr>
          <p:cNvSpPr txBox="1">
            <a:spLocks noChangeArrowheads="1"/>
          </p:cNvSpPr>
          <p:nvPr/>
        </p:nvSpPr>
        <p:spPr bwMode="auto">
          <a:xfrm>
            <a:off x="-21323" y="3822044"/>
            <a:ext cx="1073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End </a:t>
            </a:r>
          </a:p>
          <a:p>
            <a:pPr algn="ctr" eaLnBrk="1" hangingPunct="1"/>
            <a:r>
              <a:rPr lang="en-US" altLang="en-US" sz="1400" dirty="0">
                <a:solidFill>
                  <a:srgbClr val="000000"/>
                </a:solidFill>
                <a:latin typeface="Arial" panose="020B0604020202020204" pitchFamily="34" charset="0"/>
                <a:cs typeface="Arial" panose="020B0604020202020204" pitchFamily="34" charset="0"/>
              </a:rPr>
              <a:t>users</a:t>
            </a:r>
          </a:p>
        </p:txBody>
      </p:sp>
      <p:sp>
        <p:nvSpPr>
          <p:cNvPr id="28" name="TextBox 45">
            <a:extLst>
              <a:ext uri="{FF2B5EF4-FFF2-40B4-BE49-F238E27FC236}">
                <a16:creationId xmlns:a16="http://schemas.microsoft.com/office/drawing/2014/main" id="{F2FB34A7-5F9D-4DD6-90B3-6F49A4E0C7E1}"/>
              </a:ext>
            </a:extLst>
          </p:cNvPr>
          <p:cNvSpPr txBox="1">
            <a:spLocks noChangeArrowheads="1"/>
          </p:cNvSpPr>
          <p:nvPr/>
        </p:nvSpPr>
        <p:spPr bwMode="auto">
          <a:xfrm>
            <a:off x="4905599" y="4805361"/>
            <a:ext cx="1073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solidFill>
                  <a:srgbClr val="000000"/>
                </a:solidFill>
                <a:latin typeface="Arial" panose="020B0604020202020204" pitchFamily="34" charset="0"/>
                <a:cs typeface="Arial" panose="020B0604020202020204" pitchFamily="34" charset="0"/>
              </a:rPr>
              <a:t>Firewall</a:t>
            </a:r>
          </a:p>
        </p:txBody>
      </p:sp>
      <p:pic>
        <p:nvPicPr>
          <p:cNvPr id="30" name="Graphic 6">
            <a:extLst>
              <a:ext uri="{FF2B5EF4-FFF2-40B4-BE49-F238E27FC236}">
                <a16:creationId xmlns:a16="http://schemas.microsoft.com/office/drawing/2014/main" id="{585BD484-A72B-4A80-BCAC-CC93E99967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19924" y="42640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 name="Group 36">
            <a:extLst>
              <a:ext uri="{FF2B5EF4-FFF2-40B4-BE49-F238E27FC236}">
                <a16:creationId xmlns:a16="http://schemas.microsoft.com/office/drawing/2014/main" id="{F990161E-2080-426B-B935-6533F251D6A7}"/>
              </a:ext>
            </a:extLst>
          </p:cNvPr>
          <p:cNvGrpSpPr/>
          <p:nvPr/>
        </p:nvGrpSpPr>
        <p:grpSpPr>
          <a:xfrm>
            <a:off x="7293023" y="4486273"/>
            <a:ext cx="1071563" cy="1048592"/>
            <a:chOff x="7134225" y="4327616"/>
            <a:chExt cx="1071563" cy="1048592"/>
          </a:xfrm>
        </p:grpSpPr>
        <p:pic>
          <p:nvPicPr>
            <p:cNvPr id="38" name="Graphic 21">
              <a:extLst>
                <a:ext uri="{FF2B5EF4-FFF2-40B4-BE49-F238E27FC236}">
                  <a16:creationId xmlns:a16="http://schemas.microsoft.com/office/drawing/2014/main" id="{C9AA878B-C3E0-4AFB-BF5C-E96DED1B47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5056" y="432761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8">
              <a:extLst>
                <a:ext uri="{FF2B5EF4-FFF2-40B4-BE49-F238E27FC236}">
                  <a16:creationId xmlns:a16="http://schemas.microsoft.com/office/drawing/2014/main" id="{9FE6A3BF-B771-4EFA-9D87-83059355FFBC}"/>
                </a:ext>
              </a:extLst>
            </p:cNvPr>
            <p:cNvSpPr txBox="1">
              <a:spLocks noChangeArrowheads="1"/>
            </p:cNvSpPr>
            <p:nvPr/>
          </p:nvSpPr>
          <p:spPr bwMode="auto">
            <a:xfrm>
              <a:off x="7134225" y="4852988"/>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FTP servers</a:t>
              </a:r>
            </a:p>
          </p:txBody>
        </p:sp>
      </p:grpSp>
      <p:grpSp>
        <p:nvGrpSpPr>
          <p:cNvPr id="40" name="Group 39">
            <a:extLst>
              <a:ext uri="{FF2B5EF4-FFF2-40B4-BE49-F238E27FC236}">
                <a16:creationId xmlns:a16="http://schemas.microsoft.com/office/drawing/2014/main" id="{35DBA73D-5806-4E71-B80A-82BEA82D6689}"/>
              </a:ext>
            </a:extLst>
          </p:cNvPr>
          <p:cNvGrpSpPr/>
          <p:nvPr/>
        </p:nvGrpSpPr>
        <p:grpSpPr>
          <a:xfrm>
            <a:off x="8062761" y="4470216"/>
            <a:ext cx="1071563" cy="1064649"/>
            <a:chOff x="7134225" y="4311559"/>
            <a:chExt cx="1071563" cy="1064649"/>
          </a:xfrm>
        </p:grpSpPr>
        <p:pic>
          <p:nvPicPr>
            <p:cNvPr id="41" name="Graphic 21">
              <a:extLst>
                <a:ext uri="{FF2B5EF4-FFF2-40B4-BE49-F238E27FC236}">
                  <a16:creationId xmlns:a16="http://schemas.microsoft.com/office/drawing/2014/main" id="{8AE4C86F-AA76-4C82-AEA5-11FC078025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15232" y="431155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38">
              <a:extLst>
                <a:ext uri="{FF2B5EF4-FFF2-40B4-BE49-F238E27FC236}">
                  <a16:creationId xmlns:a16="http://schemas.microsoft.com/office/drawing/2014/main" id="{75679035-B344-4C77-942E-7ADC84643D5B}"/>
                </a:ext>
              </a:extLst>
            </p:cNvPr>
            <p:cNvSpPr txBox="1">
              <a:spLocks noChangeArrowheads="1"/>
            </p:cNvSpPr>
            <p:nvPr/>
          </p:nvSpPr>
          <p:spPr bwMode="auto">
            <a:xfrm>
              <a:off x="7134225" y="4852988"/>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ERP servers</a:t>
              </a:r>
            </a:p>
          </p:txBody>
        </p:sp>
      </p:grpSp>
      <p:grpSp>
        <p:nvGrpSpPr>
          <p:cNvPr id="43" name="Group 42">
            <a:extLst>
              <a:ext uri="{FF2B5EF4-FFF2-40B4-BE49-F238E27FC236}">
                <a16:creationId xmlns:a16="http://schemas.microsoft.com/office/drawing/2014/main" id="{A17C017D-793E-41FC-B83D-42601F2D147D}"/>
              </a:ext>
            </a:extLst>
          </p:cNvPr>
          <p:cNvGrpSpPr/>
          <p:nvPr/>
        </p:nvGrpSpPr>
        <p:grpSpPr>
          <a:xfrm>
            <a:off x="8834286" y="4470259"/>
            <a:ext cx="1071563" cy="1036449"/>
            <a:chOff x="7091740" y="4339759"/>
            <a:chExt cx="1071563" cy="1036449"/>
          </a:xfrm>
        </p:grpSpPr>
        <p:pic>
          <p:nvPicPr>
            <p:cNvPr id="44" name="Graphic 21">
              <a:extLst>
                <a:ext uri="{FF2B5EF4-FFF2-40B4-BE49-F238E27FC236}">
                  <a16:creationId xmlns:a16="http://schemas.microsoft.com/office/drawing/2014/main" id="{93D69E91-EE41-488D-AD87-E06365BDF2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73858" y="433975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38">
              <a:extLst>
                <a:ext uri="{FF2B5EF4-FFF2-40B4-BE49-F238E27FC236}">
                  <a16:creationId xmlns:a16="http://schemas.microsoft.com/office/drawing/2014/main" id="{330CDBCB-AB91-44F2-A9A3-B5E94D2824CD}"/>
                </a:ext>
              </a:extLst>
            </p:cNvPr>
            <p:cNvSpPr txBox="1">
              <a:spLocks noChangeArrowheads="1"/>
            </p:cNvSpPr>
            <p:nvPr/>
          </p:nvSpPr>
          <p:spPr bwMode="auto">
            <a:xfrm>
              <a:off x="7091740" y="4852988"/>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CRM servers</a:t>
              </a:r>
            </a:p>
          </p:txBody>
        </p:sp>
      </p:grpSp>
      <p:grpSp>
        <p:nvGrpSpPr>
          <p:cNvPr id="49" name="Group 48">
            <a:extLst>
              <a:ext uri="{FF2B5EF4-FFF2-40B4-BE49-F238E27FC236}">
                <a16:creationId xmlns:a16="http://schemas.microsoft.com/office/drawing/2014/main" id="{45D14F87-CADF-47E2-83FF-98473FCEC67B}"/>
              </a:ext>
            </a:extLst>
          </p:cNvPr>
          <p:cNvGrpSpPr/>
          <p:nvPr/>
        </p:nvGrpSpPr>
        <p:grpSpPr>
          <a:xfrm>
            <a:off x="10393047" y="1749426"/>
            <a:ext cx="1073150" cy="988829"/>
            <a:chOff x="8447318" y="3274312"/>
            <a:chExt cx="1073150" cy="988829"/>
          </a:xfrm>
        </p:grpSpPr>
        <p:pic>
          <p:nvPicPr>
            <p:cNvPr id="36" name="Graphic 23">
              <a:extLst>
                <a:ext uri="{FF2B5EF4-FFF2-40B4-BE49-F238E27FC236}">
                  <a16:creationId xmlns:a16="http://schemas.microsoft.com/office/drawing/2014/main" id="{4219CDE4-EDD4-4D4C-922A-8256819ECC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8752566" y="3274312"/>
              <a:ext cx="482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40">
              <a:extLst>
                <a:ext uri="{FF2B5EF4-FFF2-40B4-BE49-F238E27FC236}">
                  <a16:creationId xmlns:a16="http://schemas.microsoft.com/office/drawing/2014/main" id="{0E90E520-B642-44FA-8D54-BA019E52ADCA}"/>
                </a:ext>
              </a:extLst>
            </p:cNvPr>
            <p:cNvSpPr txBox="1">
              <a:spLocks noChangeArrowheads="1"/>
            </p:cNvSpPr>
            <p:nvPr/>
          </p:nvSpPr>
          <p:spPr bwMode="auto">
            <a:xfrm>
              <a:off x="8447318" y="3739921"/>
              <a:ext cx="1073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Business </a:t>
              </a:r>
            </a:p>
            <a:p>
              <a:pPr algn="ctr" eaLnBrk="1" hangingPunct="1"/>
              <a:r>
                <a:rPr lang="en-US" altLang="en-US" sz="1400" dirty="0">
                  <a:solidFill>
                    <a:srgbClr val="000000"/>
                  </a:solidFill>
                  <a:latin typeface="Arial" panose="020B0604020202020204" pitchFamily="34" charset="0"/>
                  <a:cs typeface="Arial" panose="020B0604020202020204" pitchFamily="34" charset="0"/>
                </a:rPr>
                <a:t>operations</a:t>
              </a:r>
            </a:p>
          </p:txBody>
        </p:sp>
      </p:grpSp>
      <p:grpSp>
        <p:nvGrpSpPr>
          <p:cNvPr id="51" name="Group 50">
            <a:extLst>
              <a:ext uri="{FF2B5EF4-FFF2-40B4-BE49-F238E27FC236}">
                <a16:creationId xmlns:a16="http://schemas.microsoft.com/office/drawing/2014/main" id="{CCA4339E-2400-4A3B-AA0D-857DACD668A9}"/>
              </a:ext>
            </a:extLst>
          </p:cNvPr>
          <p:cNvGrpSpPr/>
          <p:nvPr/>
        </p:nvGrpSpPr>
        <p:grpSpPr>
          <a:xfrm>
            <a:off x="10442274" y="3229344"/>
            <a:ext cx="1073150" cy="988829"/>
            <a:chOff x="8447318" y="3274312"/>
            <a:chExt cx="1073150" cy="988829"/>
          </a:xfrm>
        </p:grpSpPr>
        <p:pic>
          <p:nvPicPr>
            <p:cNvPr id="52" name="Graphic 23">
              <a:extLst>
                <a:ext uri="{FF2B5EF4-FFF2-40B4-BE49-F238E27FC236}">
                  <a16:creationId xmlns:a16="http://schemas.microsoft.com/office/drawing/2014/main" id="{033CFBCE-2C5C-49E3-81D6-3D1FC87B68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8752566" y="3274312"/>
              <a:ext cx="482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40">
              <a:extLst>
                <a:ext uri="{FF2B5EF4-FFF2-40B4-BE49-F238E27FC236}">
                  <a16:creationId xmlns:a16="http://schemas.microsoft.com/office/drawing/2014/main" id="{19163EA3-B786-408E-A987-F69DBEC08525}"/>
                </a:ext>
              </a:extLst>
            </p:cNvPr>
            <p:cNvSpPr txBox="1">
              <a:spLocks noChangeArrowheads="1"/>
            </p:cNvSpPr>
            <p:nvPr/>
          </p:nvSpPr>
          <p:spPr bwMode="auto">
            <a:xfrm>
              <a:off x="8447318" y="3739921"/>
              <a:ext cx="1073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IT </a:t>
              </a:r>
            </a:p>
            <a:p>
              <a:pPr algn="ctr" eaLnBrk="1" hangingPunct="1"/>
              <a:r>
                <a:rPr lang="en-US" altLang="en-US" sz="1400" dirty="0">
                  <a:solidFill>
                    <a:srgbClr val="000000"/>
                  </a:solidFill>
                  <a:latin typeface="Arial" panose="020B0604020202020204" pitchFamily="34" charset="0"/>
                  <a:cs typeface="Arial" panose="020B0604020202020204" pitchFamily="34" charset="0"/>
                </a:rPr>
                <a:t>operations</a:t>
              </a:r>
            </a:p>
          </p:txBody>
        </p:sp>
      </p:grpSp>
      <p:sp>
        <p:nvSpPr>
          <p:cNvPr id="59" name="TextBox 38">
            <a:extLst>
              <a:ext uri="{FF2B5EF4-FFF2-40B4-BE49-F238E27FC236}">
                <a16:creationId xmlns:a16="http://schemas.microsoft.com/office/drawing/2014/main" id="{18E6E9AA-9CA1-4EB9-B628-04528FFC3622}"/>
              </a:ext>
            </a:extLst>
          </p:cNvPr>
          <p:cNvSpPr txBox="1">
            <a:spLocks noChangeArrowheads="1"/>
          </p:cNvSpPr>
          <p:nvPr/>
        </p:nvSpPr>
        <p:spPr bwMode="auto">
          <a:xfrm>
            <a:off x="8280328" y="2515364"/>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SMTP server</a:t>
            </a:r>
          </a:p>
        </p:txBody>
      </p:sp>
      <p:grpSp>
        <p:nvGrpSpPr>
          <p:cNvPr id="60" name="Group 59">
            <a:extLst>
              <a:ext uri="{FF2B5EF4-FFF2-40B4-BE49-F238E27FC236}">
                <a16:creationId xmlns:a16="http://schemas.microsoft.com/office/drawing/2014/main" id="{AC20D4BA-1947-40F5-809F-8B576B2020F9}"/>
              </a:ext>
            </a:extLst>
          </p:cNvPr>
          <p:cNvGrpSpPr/>
          <p:nvPr/>
        </p:nvGrpSpPr>
        <p:grpSpPr>
          <a:xfrm>
            <a:off x="8876771" y="2079702"/>
            <a:ext cx="1071563" cy="1094720"/>
            <a:chOff x="7134225" y="4281488"/>
            <a:chExt cx="1071563" cy="1094720"/>
          </a:xfrm>
        </p:grpSpPr>
        <p:pic>
          <p:nvPicPr>
            <p:cNvPr id="61" name="Graphic 21">
              <a:extLst>
                <a:ext uri="{FF2B5EF4-FFF2-40B4-BE49-F238E27FC236}">
                  <a16:creationId xmlns:a16="http://schemas.microsoft.com/office/drawing/2014/main" id="{E4ABF4AB-6E16-4E8A-B374-076CB6661CE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5850"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Box 38">
              <a:extLst>
                <a:ext uri="{FF2B5EF4-FFF2-40B4-BE49-F238E27FC236}">
                  <a16:creationId xmlns:a16="http://schemas.microsoft.com/office/drawing/2014/main" id="{8532DAD6-9689-445B-89E9-A74378B7FB96}"/>
                </a:ext>
              </a:extLst>
            </p:cNvPr>
            <p:cNvSpPr txBox="1">
              <a:spLocks noChangeArrowheads="1"/>
            </p:cNvSpPr>
            <p:nvPr/>
          </p:nvSpPr>
          <p:spPr bwMode="auto">
            <a:xfrm>
              <a:off x="7134225" y="4852988"/>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File </a:t>
              </a:r>
              <a:br>
                <a:rPr lang="en-US" altLang="en-US" sz="1400" dirty="0">
                  <a:solidFill>
                    <a:srgbClr val="000000"/>
                  </a:solidFill>
                  <a:latin typeface="Arial" panose="020B0604020202020204" pitchFamily="34" charset="0"/>
                  <a:cs typeface="Arial" panose="020B0604020202020204" pitchFamily="34" charset="0"/>
                </a:rPr>
              </a:br>
              <a:r>
                <a:rPr lang="en-US" altLang="en-US" sz="1400" dirty="0">
                  <a:solidFill>
                    <a:srgbClr val="000000"/>
                  </a:solidFill>
                  <a:latin typeface="Arial" panose="020B0604020202020204" pitchFamily="34" charset="0"/>
                  <a:cs typeface="Arial" panose="020B0604020202020204" pitchFamily="34" charset="0"/>
                </a:rPr>
                <a:t>server</a:t>
              </a:r>
            </a:p>
          </p:txBody>
        </p:sp>
      </p:grpSp>
      <p:pic>
        <p:nvPicPr>
          <p:cNvPr id="50" name="Graphic 15">
            <a:extLst>
              <a:ext uri="{FF2B5EF4-FFF2-40B4-BE49-F238E27FC236}">
                <a16:creationId xmlns:a16="http://schemas.microsoft.com/office/drawing/2014/main" id="{8B146121-498A-4677-86C6-061A64F894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74424" y="579878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32">
            <a:extLst>
              <a:ext uri="{FF2B5EF4-FFF2-40B4-BE49-F238E27FC236}">
                <a16:creationId xmlns:a16="http://schemas.microsoft.com/office/drawing/2014/main" id="{2199A0F9-7FF7-4C08-B5DE-C5A11B0FACB4}"/>
              </a:ext>
            </a:extLst>
          </p:cNvPr>
          <p:cNvSpPr txBox="1">
            <a:spLocks noChangeArrowheads="1"/>
          </p:cNvSpPr>
          <p:nvPr/>
        </p:nvSpPr>
        <p:spPr bwMode="auto">
          <a:xfrm>
            <a:off x="8272799" y="6327424"/>
            <a:ext cx="10731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Dealer app</a:t>
            </a:r>
          </a:p>
        </p:txBody>
      </p:sp>
      <p:pic>
        <p:nvPicPr>
          <p:cNvPr id="66" name="Graphic 50">
            <a:extLst>
              <a:ext uri="{FF2B5EF4-FFF2-40B4-BE49-F238E27FC236}">
                <a16:creationId xmlns:a16="http://schemas.microsoft.com/office/drawing/2014/main" id="{858DF725-B111-4B33-A0C1-D3C9A23B9E5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84216" y="209000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9" name="Group 68">
            <a:extLst>
              <a:ext uri="{FF2B5EF4-FFF2-40B4-BE49-F238E27FC236}">
                <a16:creationId xmlns:a16="http://schemas.microsoft.com/office/drawing/2014/main" id="{9DD3A146-33B9-44C4-AFDA-BD8EAE2F481C}"/>
              </a:ext>
            </a:extLst>
          </p:cNvPr>
          <p:cNvGrpSpPr/>
          <p:nvPr/>
        </p:nvGrpSpPr>
        <p:grpSpPr>
          <a:xfrm>
            <a:off x="9178396" y="5855384"/>
            <a:ext cx="1073150" cy="988829"/>
            <a:chOff x="8447318" y="3274312"/>
            <a:chExt cx="1073150" cy="988829"/>
          </a:xfrm>
        </p:grpSpPr>
        <p:pic>
          <p:nvPicPr>
            <p:cNvPr id="70" name="Graphic 23">
              <a:extLst>
                <a:ext uri="{FF2B5EF4-FFF2-40B4-BE49-F238E27FC236}">
                  <a16:creationId xmlns:a16="http://schemas.microsoft.com/office/drawing/2014/main" id="{162F0C8B-5744-41AD-B922-02EB642957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8752566" y="3274312"/>
              <a:ext cx="482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TextBox 40">
              <a:extLst>
                <a:ext uri="{FF2B5EF4-FFF2-40B4-BE49-F238E27FC236}">
                  <a16:creationId xmlns:a16="http://schemas.microsoft.com/office/drawing/2014/main" id="{426EE87B-944A-4C76-90E4-6AAFEB92885C}"/>
                </a:ext>
              </a:extLst>
            </p:cNvPr>
            <p:cNvSpPr txBox="1">
              <a:spLocks noChangeArrowheads="1"/>
            </p:cNvSpPr>
            <p:nvPr/>
          </p:nvSpPr>
          <p:spPr bwMode="auto">
            <a:xfrm>
              <a:off x="8447318" y="3739921"/>
              <a:ext cx="1073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Dealers </a:t>
              </a:r>
            </a:p>
            <a:p>
              <a:pPr algn="ctr" eaLnBrk="1" hangingPunct="1"/>
              <a:endParaRPr lang="en-US" altLang="en-US" sz="1400" dirty="0">
                <a:solidFill>
                  <a:srgbClr val="000000"/>
                </a:solidFill>
                <a:latin typeface="Arial" panose="020B0604020202020204" pitchFamily="34" charset="0"/>
                <a:cs typeface="Arial" panose="020B0604020202020204" pitchFamily="34" charset="0"/>
              </a:endParaRPr>
            </a:p>
          </p:txBody>
        </p:sp>
      </p:grpSp>
      <p:cxnSp>
        <p:nvCxnSpPr>
          <p:cNvPr id="72" name="Straight Arrow Connector 71">
            <a:extLst>
              <a:ext uri="{FF2B5EF4-FFF2-40B4-BE49-F238E27FC236}">
                <a16:creationId xmlns:a16="http://schemas.microsoft.com/office/drawing/2014/main" id="{17D5F828-0FF7-466A-8B36-A4B9D475739F}"/>
              </a:ext>
            </a:extLst>
          </p:cNvPr>
          <p:cNvCxnSpPr>
            <a:cxnSpLocks/>
          </p:cNvCxnSpPr>
          <p:nvPr/>
        </p:nvCxnSpPr>
        <p:spPr>
          <a:xfrm>
            <a:off x="731747" y="3594032"/>
            <a:ext cx="60189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E7B50326-B0A5-4EA9-9B9B-FF290EC9085E}"/>
              </a:ext>
            </a:extLst>
          </p:cNvPr>
          <p:cNvCxnSpPr>
            <a:cxnSpLocks/>
          </p:cNvCxnSpPr>
          <p:nvPr/>
        </p:nvCxnSpPr>
        <p:spPr>
          <a:xfrm>
            <a:off x="1912970" y="3594032"/>
            <a:ext cx="60189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1591D59C-0F00-449B-B384-BB3CD35A38F1}"/>
              </a:ext>
            </a:extLst>
          </p:cNvPr>
          <p:cNvGrpSpPr/>
          <p:nvPr/>
        </p:nvGrpSpPr>
        <p:grpSpPr>
          <a:xfrm>
            <a:off x="9510798" y="3180044"/>
            <a:ext cx="1073150" cy="1051858"/>
            <a:chOff x="2271713" y="2847975"/>
            <a:chExt cx="1073150" cy="1051858"/>
          </a:xfrm>
        </p:grpSpPr>
        <p:pic>
          <p:nvPicPr>
            <p:cNvPr id="76" name="Graphic 24">
              <a:extLst>
                <a:ext uri="{FF2B5EF4-FFF2-40B4-BE49-F238E27FC236}">
                  <a16:creationId xmlns:a16="http://schemas.microsoft.com/office/drawing/2014/main" id="{51233BBF-51DF-4007-BC06-50E6B842533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733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TextBox 25">
              <a:extLst>
                <a:ext uri="{FF2B5EF4-FFF2-40B4-BE49-F238E27FC236}">
                  <a16:creationId xmlns:a16="http://schemas.microsoft.com/office/drawing/2014/main" id="{8FF7815F-10DC-4004-8F44-45FD7400D4AF}"/>
                </a:ext>
              </a:extLst>
            </p:cNvPr>
            <p:cNvSpPr txBox="1">
              <a:spLocks noChangeArrowheads="1"/>
            </p:cNvSpPr>
            <p:nvPr/>
          </p:nvSpPr>
          <p:spPr bwMode="auto">
            <a:xfrm>
              <a:off x="2271713" y="3376613"/>
              <a:ext cx="1073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Client</a:t>
              </a:r>
              <a:br>
                <a:rPr lang="en-US" altLang="en-US" sz="1400" dirty="0">
                  <a:solidFill>
                    <a:srgbClr val="000000"/>
                  </a:solidFill>
                  <a:latin typeface="Arial" panose="020B0604020202020204" pitchFamily="34" charset="0"/>
                  <a:cs typeface="Arial" panose="020B0604020202020204" pitchFamily="34" charset="0"/>
                </a:rPr>
              </a:br>
              <a:r>
                <a:rPr lang="en-US" altLang="en-US" sz="1400" dirty="0">
                  <a:solidFill>
                    <a:srgbClr val="000000"/>
                  </a:solidFill>
                  <a:latin typeface="Arial" panose="020B0604020202020204" pitchFamily="34" charset="0"/>
                  <a:cs typeface="Arial" panose="020B0604020202020204" pitchFamily="34" charset="0"/>
                </a:rPr>
                <a:t>apps</a:t>
              </a:r>
            </a:p>
          </p:txBody>
        </p:sp>
      </p:grpSp>
      <p:grpSp>
        <p:nvGrpSpPr>
          <p:cNvPr id="79" name="Group 78">
            <a:extLst>
              <a:ext uri="{FF2B5EF4-FFF2-40B4-BE49-F238E27FC236}">
                <a16:creationId xmlns:a16="http://schemas.microsoft.com/office/drawing/2014/main" id="{D53FF2DE-7D3D-4645-8571-9124F6E5E611}"/>
              </a:ext>
            </a:extLst>
          </p:cNvPr>
          <p:cNvGrpSpPr/>
          <p:nvPr/>
        </p:nvGrpSpPr>
        <p:grpSpPr>
          <a:xfrm>
            <a:off x="7023090" y="3185008"/>
            <a:ext cx="1071563" cy="1033165"/>
            <a:chOff x="7134225" y="4281488"/>
            <a:chExt cx="1071563" cy="1033165"/>
          </a:xfrm>
        </p:grpSpPr>
        <p:pic>
          <p:nvPicPr>
            <p:cNvPr id="80" name="Graphic 21">
              <a:extLst>
                <a:ext uri="{FF2B5EF4-FFF2-40B4-BE49-F238E27FC236}">
                  <a16:creationId xmlns:a16="http://schemas.microsoft.com/office/drawing/2014/main" id="{BA84FB82-87B9-404B-9E61-87A3B6BDC6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5850"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Box 38">
              <a:extLst>
                <a:ext uri="{FF2B5EF4-FFF2-40B4-BE49-F238E27FC236}">
                  <a16:creationId xmlns:a16="http://schemas.microsoft.com/office/drawing/2014/main" id="{D41F259F-FDDF-4C65-A2DF-E2437624C4C3}"/>
                </a:ext>
              </a:extLst>
            </p:cNvPr>
            <p:cNvSpPr txBox="1">
              <a:spLocks noChangeArrowheads="1"/>
            </p:cNvSpPr>
            <p:nvPr/>
          </p:nvSpPr>
          <p:spPr bwMode="auto">
            <a:xfrm>
              <a:off x="7134225" y="4852988"/>
              <a:ext cx="10715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cs typeface="Arial" panose="020B0604020202020204" pitchFamily="34" charset="0"/>
                </a:rPr>
                <a:t>LOB</a:t>
              </a:r>
              <a:br>
                <a:rPr lang="en-US" altLang="en-US" sz="1200" dirty="0">
                  <a:solidFill>
                    <a:srgbClr val="000000"/>
                  </a:solidFill>
                  <a:latin typeface="Arial" panose="020B0604020202020204" pitchFamily="34" charset="0"/>
                  <a:cs typeface="Arial" panose="020B0604020202020204" pitchFamily="34" charset="0"/>
                </a:rPr>
              </a:br>
              <a:r>
                <a:rPr lang="en-US" altLang="en-US" sz="1200" dirty="0">
                  <a:solidFill>
                    <a:srgbClr val="000000"/>
                  </a:solidFill>
                  <a:latin typeface="Arial" panose="020B0604020202020204" pitchFamily="34" charset="0"/>
                  <a:cs typeface="Arial" panose="020B0604020202020204" pitchFamily="34" charset="0"/>
                </a:rPr>
                <a:t>applications</a:t>
              </a:r>
            </a:p>
          </p:txBody>
        </p:sp>
      </p:grpSp>
      <p:grpSp>
        <p:nvGrpSpPr>
          <p:cNvPr id="67" name="Group 66">
            <a:extLst>
              <a:ext uri="{FF2B5EF4-FFF2-40B4-BE49-F238E27FC236}">
                <a16:creationId xmlns:a16="http://schemas.microsoft.com/office/drawing/2014/main" id="{CC606ACA-04FE-46B9-9EB1-71493866576E}"/>
              </a:ext>
            </a:extLst>
          </p:cNvPr>
          <p:cNvGrpSpPr/>
          <p:nvPr/>
        </p:nvGrpSpPr>
        <p:grpSpPr>
          <a:xfrm>
            <a:off x="5863661" y="4729798"/>
            <a:ext cx="1073150" cy="958052"/>
            <a:chOff x="8447318" y="3274312"/>
            <a:chExt cx="1073150" cy="958052"/>
          </a:xfrm>
        </p:grpSpPr>
        <p:pic>
          <p:nvPicPr>
            <p:cNvPr id="68" name="Graphic 23">
              <a:extLst>
                <a:ext uri="{FF2B5EF4-FFF2-40B4-BE49-F238E27FC236}">
                  <a16:creationId xmlns:a16="http://schemas.microsoft.com/office/drawing/2014/main" id="{49E912C7-EAE3-4C62-A407-5BD2287A78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8752566" y="3274312"/>
              <a:ext cx="482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40">
              <a:extLst>
                <a:ext uri="{FF2B5EF4-FFF2-40B4-BE49-F238E27FC236}">
                  <a16:creationId xmlns:a16="http://schemas.microsoft.com/office/drawing/2014/main" id="{F725FB83-B313-4EDE-BD68-D2221667690E}"/>
                </a:ext>
              </a:extLst>
            </p:cNvPr>
            <p:cNvSpPr txBox="1">
              <a:spLocks noChangeArrowheads="1"/>
            </p:cNvSpPr>
            <p:nvPr/>
          </p:nvSpPr>
          <p:spPr bwMode="auto">
            <a:xfrm>
              <a:off x="8447318" y="3739921"/>
              <a:ext cx="107315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cs typeface="Arial" panose="020B0604020202020204" pitchFamily="34" charset="0"/>
                </a:rPr>
                <a:t>Developers</a:t>
              </a:r>
            </a:p>
            <a:p>
              <a:pPr algn="ctr" eaLnBrk="1" hangingPunct="1"/>
              <a:endParaRPr lang="en-US" altLang="en-US" sz="1400" dirty="0">
                <a:solidFill>
                  <a:srgbClr val="000000"/>
                </a:solidFill>
                <a:latin typeface="Arial" panose="020B0604020202020204" pitchFamily="34" charset="0"/>
                <a:cs typeface="Arial" panose="020B0604020202020204" pitchFamily="34" charset="0"/>
              </a:endParaRPr>
            </a:p>
          </p:txBody>
        </p:sp>
      </p:grpSp>
      <p:pic>
        <p:nvPicPr>
          <p:cNvPr id="3" name="Graphic 19">
            <a:extLst>
              <a:ext uri="{FF2B5EF4-FFF2-40B4-BE49-F238E27FC236}">
                <a16:creationId xmlns:a16="http://schemas.microsoft.com/office/drawing/2014/main" id="{6B657DAD-1B55-432F-918C-3382B670EB2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94876" y="1579310"/>
            <a:ext cx="476950" cy="47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0DE8F394-0936-47FC-BA6A-888817D82448}"/>
              </a:ext>
            </a:extLst>
          </p:cNvPr>
          <p:cNvSpPr/>
          <p:nvPr/>
        </p:nvSpPr>
        <p:spPr>
          <a:xfrm>
            <a:off x="2694876" y="1579309"/>
            <a:ext cx="1801154" cy="403065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nchor="ctr" anchorCtr="1"/>
          <a:lstStyle/>
          <a:p>
            <a:pPr eaLnBrk="1" fontAlgn="auto" hangingPunct="1">
              <a:spcBef>
                <a:spcPts val="0"/>
              </a:spcBef>
              <a:spcAft>
                <a:spcPts val="0"/>
              </a:spcAft>
              <a:defRPr/>
            </a:pPr>
            <a:endParaRPr lang="en-US" sz="1200" dirty="0">
              <a:ln w="0"/>
              <a:solidFill>
                <a:sysClr val="windowText" lastClr="000000"/>
              </a:solidFill>
              <a:latin typeface="Arial" panose="020B06040202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757631B6-D155-4E8E-9EF1-71AB29695DE8}"/>
              </a:ext>
            </a:extLst>
          </p:cNvPr>
          <p:cNvGrpSpPr/>
          <p:nvPr/>
        </p:nvGrpSpPr>
        <p:grpSpPr>
          <a:xfrm>
            <a:off x="2335888" y="2652712"/>
            <a:ext cx="1511300" cy="654050"/>
            <a:chOff x="2335888" y="2652712"/>
            <a:chExt cx="1511300" cy="654050"/>
          </a:xfrm>
        </p:grpSpPr>
        <p:sp>
          <p:nvSpPr>
            <p:cNvPr id="7" name="TextBox 52">
              <a:extLst>
                <a:ext uri="{FF2B5EF4-FFF2-40B4-BE49-F238E27FC236}">
                  <a16:creationId xmlns:a16="http://schemas.microsoft.com/office/drawing/2014/main" id="{E7EE2A7D-4485-4FEB-AFF5-2572CB261C99}"/>
                </a:ext>
              </a:extLst>
            </p:cNvPr>
            <p:cNvSpPr txBox="1">
              <a:spLocks noChangeArrowheads="1"/>
            </p:cNvSpPr>
            <p:nvPr/>
          </p:nvSpPr>
          <p:spPr bwMode="auto">
            <a:xfrm>
              <a:off x="2335888" y="3044825"/>
              <a:ext cx="15113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Web</a:t>
              </a:r>
            </a:p>
          </p:txBody>
        </p:sp>
        <p:pic>
          <p:nvPicPr>
            <p:cNvPr id="8" name="Graphic 60">
              <a:extLst>
                <a:ext uri="{FF2B5EF4-FFF2-40B4-BE49-F238E27FC236}">
                  <a16:creationId xmlns:a16="http://schemas.microsoft.com/office/drawing/2014/main" id="{A4808DB7-2A97-478A-8C24-47F86ABE957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61351" y="26527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Box 22">
            <a:extLst>
              <a:ext uri="{FF2B5EF4-FFF2-40B4-BE49-F238E27FC236}">
                <a16:creationId xmlns:a16="http://schemas.microsoft.com/office/drawing/2014/main" id="{B83C07A6-84F6-41EA-ADAE-3D7D8BE175A6}"/>
              </a:ext>
            </a:extLst>
          </p:cNvPr>
          <p:cNvSpPr txBox="1">
            <a:spLocks noChangeArrowheads="1"/>
          </p:cNvSpPr>
          <p:nvPr/>
        </p:nvSpPr>
        <p:spPr bwMode="auto">
          <a:xfrm>
            <a:off x="3116032" y="3128918"/>
            <a:ext cx="1511300"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Oracle</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Managed</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pic>
        <p:nvPicPr>
          <p:cNvPr id="12" name="Graphic 25">
            <a:extLst>
              <a:ext uri="{FF2B5EF4-FFF2-40B4-BE49-F238E27FC236}">
                <a16:creationId xmlns:a16="http://schemas.microsoft.com/office/drawing/2014/main" id="{6254DED1-B082-4B56-BBFE-71C5679F585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4306" y="266026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Connector: Curved 20">
            <a:extLst>
              <a:ext uri="{FF2B5EF4-FFF2-40B4-BE49-F238E27FC236}">
                <a16:creationId xmlns:a16="http://schemas.microsoft.com/office/drawing/2014/main" id="{580C7E27-9C32-4E29-9861-82FD01248CC2}"/>
              </a:ext>
            </a:extLst>
          </p:cNvPr>
          <p:cNvCxnSpPr>
            <a:stCxn id="12" idx="0"/>
            <a:endCxn id="80" idx="0"/>
          </p:cNvCxnSpPr>
          <p:nvPr/>
        </p:nvCxnSpPr>
        <p:spPr>
          <a:xfrm rot="16200000" flipH="1">
            <a:off x="5458912" y="1084256"/>
            <a:ext cx="524746" cy="3676759"/>
          </a:xfrm>
          <a:prstGeom prst="curvedConnector3">
            <a:avLst>
              <a:gd name="adj1" fmla="val -43564"/>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AEC35D5-B153-4D1B-925F-D8CAE068B82D}"/>
              </a:ext>
            </a:extLst>
          </p:cNvPr>
          <p:cNvSpPr txBox="1">
            <a:spLocks noChangeArrowheads="1"/>
          </p:cNvSpPr>
          <p:nvPr/>
        </p:nvSpPr>
        <p:spPr bwMode="auto">
          <a:xfrm>
            <a:off x="4831571" y="2458649"/>
            <a:ext cx="15113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err="1">
                <a:latin typeface="Arial" panose="020B0604020202020204" pitchFamily="34" charset="0"/>
                <a:ea typeface="Amazon Ember" panose="020B0603020204020204" pitchFamily="34" charset="0"/>
                <a:cs typeface="Arial" panose="020B0604020202020204" pitchFamily="34" charset="0"/>
              </a:rPr>
              <a:t>Internet+Firewall</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VPN/Private link</a:t>
            </a:r>
          </a:p>
        </p:txBody>
      </p:sp>
      <p:grpSp>
        <p:nvGrpSpPr>
          <p:cNvPr id="86" name="Group 85">
            <a:extLst>
              <a:ext uri="{FF2B5EF4-FFF2-40B4-BE49-F238E27FC236}">
                <a16:creationId xmlns:a16="http://schemas.microsoft.com/office/drawing/2014/main" id="{E75E148E-3EDA-48FD-AF4C-237D0D948A87}"/>
              </a:ext>
            </a:extLst>
          </p:cNvPr>
          <p:cNvGrpSpPr/>
          <p:nvPr/>
        </p:nvGrpSpPr>
        <p:grpSpPr>
          <a:xfrm>
            <a:off x="2328624" y="3306767"/>
            <a:ext cx="1511300" cy="654050"/>
            <a:chOff x="2335888" y="2652712"/>
            <a:chExt cx="1511300" cy="654050"/>
          </a:xfrm>
        </p:grpSpPr>
        <p:sp>
          <p:nvSpPr>
            <p:cNvPr id="87" name="TextBox 52">
              <a:extLst>
                <a:ext uri="{FF2B5EF4-FFF2-40B4-BE49-F238E27FC236}">
                  <a16:creationId xmlns:a16="http://schemas.microsoft.com/office/drawing/2014/main" id="{D5E5C698-D1C2-4E3D-B3F6-153B9B2C6750}"/>
                </a:ext>
              </a:extLst>
            </p:cNvPr>
            <p:cNvSpPr txBox="1">
              <a:spLocks noChangeArrowheads="1"/>
            </p:cNvSpPr>
            <p:nvPr/>
          </p:nvSpPr>
          <p:spPr bwMode="auto">
            <a:xfrm>
              <a:off x="2335888" y="3044825"/>
              <a:ext cx="15113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Web</a:t>
              </a:r>
            </a:p>
          </p:txBody>
        </p:sp>
        <p:pic>
          <p:nvPicPr>
            <p:cNvPr id="88" name="Graphic 60">
              <a:extLst>
                <a:ext uri="{FF2B5EF4-FFF2-40B4-BE49-F238E27FC236}">
                  <a16:creationId xmlns:a16="http://schemas.microsoft.com/office/drawing/2014/main" id="{A0AF2B55-6E71-4CB9-9C3E-CC4B23CDA32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61351" y="26527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 name="Graphic 6">
            <a:extLst>
              <a:ext uri="{FF2B5EF4-FFF2-40B4-BE49-F238E27FC236}">
                <a16:creationId xmlns:a16="http://schemas.microsoft.com/office/drawing/2014/main" id="{D3F4BDCE-19C6-4E06-93A8-42663CC7D56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07930" y="4791009"/>
            <a:ext cx="457264" cy="4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9">
            <a:extLst>
              <a:ext uri="{FF2B5EF4-FFF2-40B4-BE49-F238E27FC236}">
                <a16:creationId xmlns:a16="http://schemas.microsoft.com/office/drawing/2014/main" id="{026D5915-526D-40E8-87D5-F29AB2E6EBFC}"/>
              </a:ext>
            </a:extLst>
          </p:cNvPr>
          <p:cNvSpPr txBox="1">
            <a:spLocks noChangeArrowheads="1"/>
          </p:cNvSpPr>
          <p:nvPr/>
        </p:nvSpPr>
        <p:spPr bwMode="auto">
          <a:xfrm>
            <a:off x="3285947" y="5207042"/>
            <a:ext cx="110738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50" dirty="0">
                <a:latin typeface="Arial" panose="020B0604020202020204" pitchFamily="34" charset="0"/>
                <a:ea typeface="Amazon Ember" panose="020B0603020204020204" pitchFamily="34" charset="0"/>
                <a:cs typeface="Arial" panose="020B0604020202020204" pitchFamily="34" charset="0"/>
              </a:rPr>
              <a:t>AWS </a:t>
            </a:r>
            <a:r>
              <a:rPr lang="en-US" altLang="en-US" sz="1050" dirty="0" err="1">
                <a:latin typeface="Arial" panose="020B0604020202020204" pitchFamily="34" charset="0"/>
                <a:ea typeface="Amazon Ember" panose="020B0603020204020204" pitchFamily="34" charset="0"/>
                <a:cs typeface="Arial" panose="020B0604020202020204" pitchFamily="34" charset="0"/>
              </a:rPr>
              <a:t>CodePipeline</a:t>
            </a:r>
            <a:endParaRPr lang="en-US" altLang="en-US" sz="1050" dirty="0">
              <a:latin typeface="Arial" panose="020B0604020202020204" pitchFamily="34" charset="0"/>
              <a:ea typeface="Amazon Ember" panose="020B0603020204020204" pitchFamily="34" charset="0"/>
              <a:cs typeface="Arial" panose="020B0604020202020204" pitchFamily="34" charset="0"/>
            </a:endParaRPr>
          </a:p>
        </p:txBody>
      </p:sp>
      <p:cxnSp>
        <p:nvCxnSpPr>
          <p:cNvPr id="25" name="Connector: Curved 24">
            <a:extLst>
              <a:ext uri="{FF2B5EF4-FFF2-40B4-BE49-F238E27FC236}">
                <a16:creationId xmlns:a16="http://schemas.microsoft.com/office/drawing/2014/main" id="{5952AE63-255A-429D-A454-38C5B176601A}"/>
              </a:ext>
            </a:extLst>
          </p:cNvPr>
          <p:cNvCxnSpPr>
            <a:stCxn id="73" idx="2"/>
            <a:endCxn id="19" idx="2"/>
          </p:cNvCxnSpPr>
          <p:nvPr/>
        </p:nvCxnSpPr>
        <p:spPr>
          <a:xfrm rot="5400000" flipH="1">
            <a:off x="5094976" y="4382591"/>
            <a:ext cx="49921" cy="2560599"/>
          </a:xfrm>
          <a:prstGeom prst="curvedConnector3">
            <a:avLst>
              <a:gd name="adj1" fmla="val -45792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44124932-A9F5-43CD-BACF-AB9A80B77E3A}"/>
              </a:ext>
            </a:extLst>
          </p:cNvPr>
          <p:cNvCxnSpPr>
            <a:stCxn id="13" idx="1"/>
            <a:endCxn id="87" idx="2"/>
          </p:cNvCxnSpPr>
          <p:nvPr/>
        </p:nvCxnSpPr>
        <p:spPr>
          <a:xfrm rot="10800000">
            <a:off x="3084274" y="3960817"/>
            <a:ext cx="523656" cy="105882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ED768BA3-888D-48BD-A7A7-35ECD44F3FAC}"/>
              </a:ext>
            </a:extLst>
          </p:cNvPr>
          <p:cNvSpPr/>
          <p:nvPr/>
        </p:nvSpPr>
        <p:spPr>
          <a:xfrm>
            <a:off x="4869796" y="162545"/>
            <a:ext cx="7067553" cy="128798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nchor="ctr" anchorCtr="1"/>
          <a:lstStyle/>
          <a:p>
            <a:pPr eaLnBrk="1" fontAlgn="auto" hangingPunct="1">
              <a:spcBef>
                <a:spcPts val="0"/>
              </a:spcBef>
              <a:spcAft>
                <a:spcPts val="0"/>
              </a:spcAft>
              <a:defRPr/>
            </a:pPr>
            <a:endParaRPr lang="en-US" sz="1200" dirty="0">
              <a:ln w="0"/>
              <a:solidFill>
                <a:sysClr val="windowText" lastClr="000000"/>
              </a:solidFill>
              <a:latin typeface="Arial" panose="020B0604020202020204" pitchFamily="34" charset="0"/>
              <a:cs typeface="Arial" panose="020B0604020202020204" pitchFamily="34" charset="0"/>
            </a:endParaRPr>
          </a:p>
        </p:txBody>
      </p:sp>
      <p:pic>
        <p:nvPicPr>
          <p:cNvPr id="1026" name="Picture 2" descr="Microsoft Azure gets a new logo, manifesto - MSPoweruser">
            <a:extLst>
              <a:ext uri="{FF2B5EF4-FFF2-40B4-BE49-F238E27FC236}">
                <a16:creationId xmlns:a16="http://schemas.microsoft.com/office/drawing/2014/main" id="{8D17F086-274E-4DFC-8E27-B5C33691297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05599" y="172959"/>
            <a:ext cx="1294324" cy="7186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Microsoft is helping GCC businesses understand their customers |">
            <a:extLst>
              <a:ext uri="{FF2B5EF4-FFF2-40B4-BE49-F238E27FC236}">
                <a16:creationId xmlns:a16="http://schemas.microsoft.com/office/drawing/2014/main" id="{896A3FD1-1F59-4533-8192-0BAA605677D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526104" y="270367"/>
            <a:ext cx="1801154" cy="102813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We Saved $700 by Migrating to Azure Functions">
            <a:extLst>
              <a:ext uri="{FF2B5EF4-FFF2-40B4-BE49-F238E27FC236}">
                <a16:creationId xmlns:a16="http://schemas.microsoft.com/office/drawing/2014/main" id="{35D26F0A-7146-48B3-8AB8-9A0F73A1FDE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181627" y="353829"/>
            <a:ext cx="754487" cy="754487"/>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8">
            <a:extLst>
              <a:ext uri="{FF2B5EF4-FFF2-40B4-BE49-F238E27FC236}">
                <a16:creationId xmlns:a16="http://schemas.microsoft.com/office/drawing/2014/main" id="{B31591D8-0995-47F7-8673-B49CA025C161}"/>
              </a:ext>
            </a:extLst>
          </p:cNvPr>
          <p:cNvSpPr txBox="1">
            <a:spLocks noChangeArrowheads="1"/>
          </p:cNvSpPr>
          <p:nvPr/>
        </p:nvSpPr>
        <p:spPr bwMode="auto">
          <a:xfrm>
            <a:off x="7023088" y="1011721"/>
            <a:ext cx="10715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cs typeface="Arial" panose="020B0604020202020204" pitchFamily="34" charset="0"/>
              </a:rPr>
              <a:t>LOB</a:t>
            </a:r>
            <a:br>
              <a:rPr lang="en-US" altLang="en-US" sz="1200" dirty="0">
                <a:solidFill>
                  <a:srgbClr val="000000"/>
                </a:solidFill>
                <a:latin typeface="Arial" panose="020B0604020202020204" pitchFamily="34" charset="0"/>
                <a:cs typeface="Arial" panose="020B0604020202020204" pitchFamily="34" charset="0"/>
              </a:rPr>
            </a:br>
            <a:r>
              <a:rPr lang="en-US" altLang="en-US" sz="1200" dirty="0">
                <a:solidFill>
                  <a:srgbClr val="000000"/>
                </a:solidFill>
                <a:latin typeface="Arial" panose="020B0604020202020204" pitchFamily="34" charset="0"/>
                <a:cs typeface="Arial" panose="020B0604020202020204" pitchFamily="34" charset="0"/>
              </a:rPr>
              <a:t>applications</a:t>
            </a:r>
          </a:p>
        </p:txBody>
      </p:sp>
      <p:sp>
        <p:nvSpPr>
          <p:cNvPr id="33" name="TextBox 38">
            <a:extLst>
              <a:ext uri="{FF2B5EF4-FFF2-40B4-BE49-F238E27FC236}">
                <a16:creationId xmlns:a16="http://schemas.microsoft.com/office/drawing/2014/main" id="{13D87FE4-ED35-48D9-A4AB-BDF7A80B7154}"/>
              </a:ext>
            </a:extLst>
          </p:cNvPr>
          <p:cNvSpPr txBox="1">
            <a:spLocks noChangeArrowheads="1"/>
          </p:cNvSpPr>
          <p:nvPr/>
        </p:nvSpPr>
        <p:spPr bwMode="auto">
          <a:xfrm>
            <a:off x="3305592" y="4281133"/>
            <a:ext cx="10715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cs typeface="Arial" panose="020B0604020202020204" pitchFamily="34" charset="0"/>
              </a:rPr>
              <a:t>LOB</a:t>
            </a:r>
            <a:br>
              <a:rPr lang="en-US" altLang="en-US" sz="1200" dirty="0">
                <a:solidFill>
                  <a:srgbClr val="000000"/>
                </a:solidFill>
                <a:latin typeface="Arial" panose="020B0604020202020204" pitchFamily="34" charset="0"/>
                <a:cs typeface="Arial" panose="020B0604020202020204" pitchFamily="34" charset="0"/>
              </a:rPr>
            </a:br>
            <a:r>
              <a:rPr lang="en-US" altLang="en-US" sz="1200" dirty="0">
                <a:solidFill>
                  <a:srgbClr val="000000"/>
                </a:solidFill>
                <a:latin typeface="Arial" panose="020B0604020202020204" pitchFamily="34" charset="0"/>
                <a:cs typeface="Arial" panose="020B0604020202020204" pitchFamily="34" charset="0"/>
              </a:rPr>
              <a:t>applications</a:t>
            </a:r>
          </a:p>
        </p:txBody>
      </p:sp>
      <p:sp>
        <p:nvSpPr>
          <p:cNvPr id="34" name="Multiplication Sign 33">
            <a:extLst>
              <a:ext uri="{FF2B5EF4-FFF2-40B4-BE49-F238E27FC236}">
                <a16:creationId xmlns:a16="http://schemas.microsoft.com/office/drawing/2014/main" id="{F416C7CD-F7AE-47CC-9422-E54BA78E71BF}"/>
              </a:ext>
            </a:extLst>
          </p:cNvPr>
          <p:cNvSpPr/>
          <p:nvPr/>
        </p:nvSpPr>
        <p:spPr>
          <a:xfrm>
            <a:off x="8908885" y="4374191"/>
            <a:ext cx="874127" cy="753376"/>
          </a:xfrm>
          <a:prstGeom prst="mathMultiply">
            <a:avLst/>
          </a:prstGeom>
          <a:solidFill>
            <a:schemeClr val="accent2">
              <a:alpha val="76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5" name="Multiplication Sign 34">
            <a:extLst>
              <a:ext uri="{FF2B5EF4-FFF2-40B4-BE49-F238E27FC236}">
                <a16:creationId xmlns:a16="http://schemas.microsoft.com/office/drawing/2014/main" id="{D4B62BAB-EC06-4AB6-9A7F-5CFDFC3865F0}"/>
              </a:ext>
            </a:extLst>
          </p:cNvPr>
          <p:cNvSpPr/>
          <p:nvPr/>
        </p:nvSpPr>
        <p:spPr>
          <a:xfrm>
            <a:off x="7133319" y="3081489"/>
            <a:ext cx="874127" cy="753376"/>
          </a:xfrm>
          <a:prstGeom prst="mathMultiply">
            <a:avLst/>
          </a:prstGeom>
          <a:solidFill>
            <a:schemeClr val="accent2">
              <a:alpha val="76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48" name="Connector: Curved 47">
            <a:extLst>
              <a:ext uri="{FF2B5EF4-FFF2-40B4-BE49-F238E27FC236}">
                <a16:creationId xmlns:a16="http://schemas.microsoft.com/office/drawing/2014/main" id="{A11B1D60-64DF-4731-B666-731F678D3DFF}"/>
              </a:ext>
            </a:extLst>
          </p:cNvPr>
          <p:cNvCxnSpPr>
            <a:cxnSpLocks/>
            <a:endCxn id="1030" idx="1"/>
          </p:cNvCxnSpPr>
          <p:nvPr/>
        </p:nvCxnSpPr>
        <p:spPr>
          <a:xfrm rot="5400000" flipH="1" flipV="1">
            <a:off x="3954242" y="633534"/>
            <a:ext cx="3129845" cy="3324925"/>
          </a:xfrm>
          <a:prstGeom prst="curved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or: Curved 90">
            <a:extLst>
              <a:ext uri="{FF2B5EF4-FFF2-40B4-BE49-F238E27FC236}">
                <a16:creationId xmlns:a16="http://schemas.microsoft.com/office/drawing/2014/main" id="{D56616DE-2597-4C28-9F13-4E22CE836C30}"/>
              </a:ext>
            </a:extLst>
          </p:cNvPr>
          <p:cNvCxnSpPr>
            <a:cxnSpLocks/>
            <a:stCxn id="36" idx="0"/>
            <a:endCxn id="1028" idx="3"/>
          </p:cNvCxnSpPr>
          <p:nvPr/>
        </p:nvCxnSpPr>
        <p:spPr>
          <a:xfrm rot="16200000" flipV="1">
            <a:off x="10150932" y="960762"/>
            <a:ext cx="964990" cy="61233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7EAF0B05-F4C0-4E6E-9104-88651A374C1A}"/>
              </a:ext>
            </a:extLst>
          </p:cNvPr>
          <p:cNvSpPr txBox="1"/>
          <p:nvPr/>
        </p:nvSpPr>
        <p:spPr>
          <a:xfrm>
            <a:off x="606392" y="5948413"/>
            <a:ext cx="2820463" cy="369332"/>
          </a:xfrm>
          <a:prstGeom prst="rect">
            <a:avLst/>
          </a:prstGeom>
          <a:noFill/>
        </p:spPr>
        <p:txBody>
          <a:bodyPr wrap="square" rtlCol="0">
            <a:spAutoFit/>
          </a:bodyPr>
          <a:lstStyle/>
          <a:p>
            <a:r>
              <a:rPr lang="en-US" dirty="0" err="1"/>
              <a:t>Multicloud</a:t>
            </a:r>
            <a:endParaRPr lang="en-US" dirty="0"/>
          </a:p>
        </p:txBody>
      </p:sp>
      <p:pic>
        <p:nvPicPr>
          <p:cNvPr id="89" name="Graphic 13">
            <a:extLst>
              <a:ext uri="{FF2B5EF4-FFF2-40B4-BE49-F238E27FC236}">
                <a16:creationId xmlns:a16="http://schemas.microsoft.com/office/drawing/2014/main" id="{FF453B77-EDC2-4CA2-B99F-F1A13F72140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630202" y="386785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7" name="Group 96">
            <a:extLst>
              <a:ext uri="{FF2B5EF4-FFF2-40B4-BE49-F238E27FC236}">
                <a16:creationId xmlns:a16="http://schemas.microsoft.com/office/drawing/2014/main" id="{15C1C235-F45E-43D0-92EE-D812282345CB}"/>
              </a:ext>
            </a:extLst>
          </p:cNvPr>
          <p:cNvGrpSpPr/>
          <p:nvPr/>
        </p:nvGrpSpPr>
        <p:grpSpPr>
          <a:xfrm>
            <a:off x="2531490" y="4777951"/>
            <a:ext cx="1107380" cy="660340"/>
            <a:chOff x="2531490" y="4777951"/>
            <a:chExt cx="1107380" cy="660340"/>
          </a:xfrm>
        </p:grpSpPr>
        <p:pic>
          <p:nvPicPr>
            <p:cNvPr id="98" name="Graphic 15">
              <a:extLst>
                <a:ext uri="{FF2B5EF4-FFF2-40B4-BE49-F238E27FC236}">
                  <a16:creationId xmlns:a16="http://schemas.microsoft.com/office/drawing/2014/main" id="{2C2A224D-5477-4CFD-A9E1-873F73D04DC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858859" y="4777951"/>
              <a:ext cx="414115" cy="414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TextBox 9">
              <a:extLst>
                <a:ext uri="{FF2B5EF4-FFF2-40B4-BE49-F238E27FC236}">
                  <a16:creationId xmlns:a16="http://schemas.microsoft.com/office/drawing/2014/main" id="{2652D326-5D5E-4563-BDAD-736D71C65356}"/>
                </a:ext>
              </a:extLst>
            </p:cNvPr>
            <p:cNvSpPr txBox="1">
              <a:spLocks noChangeArrowheads="1"/>
            </p:cNvSpPr>
            <p:nvPr/>
          </p:nvSpPr>
          <p:spPr bwMode="auto">
            <a:xfrm>
              <a:off x="2531490" y="5238236"/>
              <a:ext cx="110738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700" dirty="0">
                  <a:latin typeface="Arial" panose="020B0604020202020204" pitchFamily="34" charset="0"/>
                  <a:ea typeface="Amazon Ember" panose="020B0603020204020204" pitchFamily="34" charset="0"/>
                  <a:cs typeface="Arial" panose="020B0604020202020204" pitchFamily="34" charset="0"/>
                </a:rPr>
                <a:t>Systems Manager</a:t>
              </a:r>
            </a:p>
          </p:txBody>
        </p:sp>
      </p:grpSp>
    </p:spTree>
    <p:extLst>
      <p:ext uri="{BB962C8B-B14F-4D97-AF65-F5344CB8AC3E}">
        <p14:creationId xmlns:p14="http://schemas.microsoft.com/office/powerpoint/2010/main" val="264826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a:xfrm>
            <a:off x="686834" y="1153572"/>
            <a:ext cx="3200400" cy="4461163"/>
          </a:xfrm>
        </p:spPr>
        <p:txBody>
          <a:bodyPr vert="horz" lIns="91440" tIns="45720" rIns="91440" bIns="45720" rtlCol="0">
            <a:normAutofit/>
          </a:bodyPr>
          <a:lstStyle/>
          <a:p>
            <a:r>
              <a:rPr lang="en-US" dirty="0" err="1">
                <a:solidFill>
                  <a:srgbClr val="FFFFFF"/>
                </a:solidFill>
              </a:rPr>
              <a:t>Modelli</a:t>
            </a:r>
            <a:r>
              <a:rPr lang="en-US" dirty="0">
                <a:solidFill>
                  <a:srgbClr val="FFFFFF"/>
                </a:solidFill>
              </a:rPr>
              <a:t> di delivery</a:t>
            </a:r>
            <a:r>
              <a:rPr lang="en-US" kern="1200" dirty="0">
                <a:solidFill>
                  <a:srgbClr val="FFFFFF"/>
                </a:solidFill>
                <a:latin typeface="+mj-lt"/>
                <a:ea typeface="+mj-ea"/>
                <a:cs typeface="+mj-cs"/>
              </a:rPr>
              <a:t>	</a:t>
            </a:r>
          </a:p>
        </p:txBody>
      </p:sp>
      <p:sp>
        <p:nvSpPr>
          <p:cNvPr id="17" name="Arc 1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Content Placeholder 5">
            <a:extLst>
              <a:ext uri="{FF2B5EF4-FFF2-40B4-BE49-F238E27FC236}">
                <a16:creationId xmlns:a16="http://schemas.microsoft.com/office/drawing/2014/main" id="{4502E6EA-698F-4F69-AC62-DF7E74725905}"/>
              </a:ext>
            </a:extLst>
          </p:cNvPr>
          <p:cNvSpPr>
            <a:spLocks noGrp="1"/>
          </p:cNvSpPr>
          <p:nvPr>
            <p:ph idx="1"/>
          </p:nvPr>
        </p:nvSpPr>
        <p:spPr>
          <a:xfrm>
            <a:off x="4447308" y="591344"/>
            <a:ext cx="6906491" cy="5585619"/>
          </a:xfrm>
        </p:spPr>
        <p:txBody>
          <a:bodyPr anchor="ctr">
            <a:normAutofit/>
          </a:bodyPr>
          <a:lstStyle/>
          <a:p>
            <a:pPr lvl="1"/>
            <a:r>
              <a:rPr lang="en-US" sz="4000" dirty="0" err="1"/>
              <a:t>Ibrido</a:t>
            </a:r>
            <a:endParaRPr lang="en-US" sz="4000" dirty="0"/>
          </a:p>
          <a:p>
            <a:pPr lvl="1"/>
            <a:r>
              <a:rPr lang="en-US" sz="4000" dirty="0" err="1"/>
              <a:t>Pubblico</a:t>
            </a:r>
            <a:endParaRPr lang="en-US" sz="4000" dirty="0"/>
          </a:p>
          <a:p>
            <a:pPr lvl="1"/>
            <a:r>
              <a:rPr lang="en-US" sz="4000" dirty="0" err="1"/>
              <a:t>Privato</a:t>
            </a:r>
            <a:endParaRPr lang="en-US" sz="4000" dirty="0"/>
          </a:p>
          <a:p>
            <a:pPr lvl="1"/>
            <a:endParaRPr lang="en-US" sz="4000" dirty="0"/>
          </a:p>
          <a:p>
            <a:pPr lvl="1"/>
            <a:r>
              <a:rPr lang="en-US" sz="4000" dirty="0"/>
              <a:t>Cloud burst</a:t>
            </a:r>
          </a:p>
          <a:p>
            <a:pPr lvl="1"/>
            <a:r>
              <a:rPr lang="en-US" sz="4000" dirty="0"/>
              <a:t>Community cloud</a:t>
            </a:r>
          </a:p>
          <a:p>
            <a:pPr lvl="1"/>
            <a:endParaRPr lang="en-US" dirty="0"/>
          </a:p>
          <a:p>
            <a:endParaRPr lang="en-US" dirty="0"/>
          </a:p>
          <a:p>
            <a:endParaRPr lang="en-US" dirty="0"/>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spTree>
    <p:extLst>
      <p:ext uri="{BB962C8B-B14F-4D97-AF65-F5344CB8AC3E}">
        <p14:creationId xmlns:p14="http://schemas.microsoft.com/office/powerpoint/2010/main" val="264708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grpSp>
        <p:nvGrpSpPr>
          <p:cNvPr id="9" name="Group 8">
            <a:extLst>
              <a:ext uri="{FF2B5EF4-FFF2-40B4-BE49-F238E27FC236}">
                <a16:creationId xmlns:a16="http://schemas.microsoft.com/office/drawing/2014/main" id="{9F4C6A3E-E440-41A6-8436-21161F8C1364}"/>
              </a:ext>
            </a:extLst>
          </p:cNvPr>
          <p:cNvGrpSpPr/>
          <p:nvPr/>
        </p:nvGrpSpPr>
        <p:grpSpPr>
          <a:xfrm>
            <a:off x="4862282" y="1586366"/>
            <a:ext cx="7067553" cy="4030661"/>
            <a:chOff x="9899650" y="2979738"/>
            <a:chExt cx="1765300" cy="1143000"/>
          </a:xfrm>
        </p:grpSpPr>
        <p:sp>
          <p:nvSpPr>
            <p:cNvPr id="10" name="Rectangle 9">
              <a:extLst>
                <a:ext uri="{FF2B5EF4-FFF2-40B4-BE49-F238E27FC236}">
                  <a16:creationId xmlns:a16="http://schemas.microsoft.com/office/drawing/2014/main" id="{66E8192B-9B8A-4E67-84BF-62F57C6E3270}"/>
                </a:ext>
              </a:extLst>
            </p:cNvPr>
            <p:cNvSpPr/>
            <p:nvPr/>
          </p:nvSpPr>
          <p:spPr>
            <a:xfrm>
              <a:off x="9899650" y="2979738"/>
              <a:ext cx="1765300" cy="1143000"/>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nchor="ctr" anchorCtr="1"/>
            <a:lstStyle/>
            <a:p>
              <a:pP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 </a:t>
              </a:r>
            </a:p>
            <a:p>
              <a:pPr eaLnBrk="1" fontAlgn="auto" hangingPunct="1">
                <a:spcBef>
                  <a:spcPts val="0"/>
                </a:spcBef>
                <a:spcAft>
                  <a:spcPts val="0"/>
                </a:spcAft>
                <a:defRPr/>
              </a:pPr>
              <a:endParaRPr lang="en-US" sz="1200" dirty="0">
                <a:solidFill>
                  <a:srgbClr val="5A6B86"/>
                </a:solidFill>
                <a:latin typeface="Arial" panose="020B0604020202020204" pitchFamily="34" charset="0"/>
                <a:cs typeface="Arial" panose="020B0604020202020204" pitchFamily="34" charset="0"/>
              </a:endParaRPr>
            </a:p>
          </p:txBody>
        </p:sp>
        <p:pic>
          <p:nvPicPr>
            <p:cNvPr id="11" name="Graphic 22">
              <a:extLst>
                <a:ext uri="{FF2B5EF4-FFF2-40B4-BE49-F238E27FC236}">
                  <a16:creationId xmlns:a16="http://schemas.microsoft.com/office/drawing/2014/main" id="{42CE10E1-5EEF-4CC2-82C1-EBD00C1F76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2825" y="2979738"/>
              <a:ext cx="139898" cy="13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7" name="Graphic 12">
            <a:extLst>
              <a:ext uri="{FF2B5EF4-FFF2-40B4-BE49-F238E27FC236}">
                <a16:creationId xmlns:a16="http://schemas.microsoft.com/office/drawing/2014/main" id="{130A2374-9391-4106-B280-567839E4F9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2924" y="333228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9">
            <a:extLst>
              <a:ext uri="{FF2B5EF4-FFF2-40B4-BE49-F238E27FC236}">
                <a16:creationId xmlns:a16="http://schemas.microsoft.com/office/drawing/2014/main" id="{701C59EA-3489-4ADD-88CF-F3A688986D5F}"/>
              </a:ext>
            </a:extLst>
          </p:cNvPr>
          <p:cNvSpPr txBox="1">
            <a:spLocks noChangeArrowheads="1"/>
          </p:cNvSpPr>
          <p:nvPr/>
        </p:nvSpPr>
        <p:spPr bwMode="auto">
          <a:xfrm>
            <a:off x="1091299" y="3860918"/>
            <a:ext cx="1073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Internet</a:t>
            </a:r>
          </a:p>
        </p:txBody>
      </p:sp>
      <p:pic>
        <p:nvPicPr>
          <p:cNvPr id="24" name="Graphic 23">
            <a:extLst>
              <a:ext uri="{FF2B5EF4-FFF2-40B4-BE49-F238E27FC236}">
                <a16:creationId xmlns:a16="http://schemas.microsoft.com/office/drawing/2014/main" id="{C2E31866-AEC3-4F08-8CFC-9452088009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273952" y="3274312"/>
            <a:ext cx="482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40">
            <a:extLst>
              <a:ext uri="{FF2B5EF4-FFF2-40B4-BE49-F238E27FC236}">
                <a16:creationId xmlns:a16="http://schemas.microsoft.com/office/drawing/2014/main" id="{7265AF27-0050-47F2-89A2-549E749F1223}"/>
              </a:ext>
            </a:extLst>
          </p:cNvPr>
          <p:cNvSpPr txBox="1">
            <a:spLocks noChangeArrowheads="1"/>
          </p:cNvSpPr>
          <p:nvPr/>
        </p:nvSpPr>
        <p:spPr bwMode="auto">
          <a:xfrm>
            <a:off x="-21323" y="3822044"/>
            <a:ext cx="1073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End </a:t>
            </a:r>
          </a:p>
          <a:p>
            <a:pPr algn="ctr" eaLnBrk="1" hangingPunct="1"/>
            <a:r>
              <a:rPr lang="en-US" altLang="en-US" sz="1400" dirty="0">
                <a:solidFill>
                  <a:srgbClr val="000000"/>
                </a:solidFill>
                <a:latin typeface="Arial" panose="020B0604020202020204" pitchFamily="34" charset="0"/>
                <a:cs typeface="Arial" panose="020B0604020202020204" pitchFamily="34" charset="0"/>
              </a:rPr>
              <a:t>users</a:t>
            </a:r>
          </a:p>
        </p:txBody>
      </p:sp>
      <p:sp>
        <p:nvSpPr>
          <p:cNvPr id="28" name="TextBox 45">
            <a:extLst>
              <a:ext uri="{FF2B5EF4-FFF2-40B4-BE49-F238E27FC236}">
                <a16:creationId xmlns:a16="http://schemas.microsoft.com/office/drawing/2014/main" id="{F2FB34A7-5F9D-4DD6-90B3-6F49A4E0C7E1}"/>
              </a:ext>
            </a:extLst>
          </p:cNvPr>
          <p:cNvSpPr txBox="1">
            <a:spLocks noChangeArrowheads="1"/>
          </p:cNvSpPr>
          <p:nvPr/>
        </p:nvSpPr>
        <p:spPr bwMode="auto">
          <a:xfrm>
            <a:off x="4905599" y="4805361"/>
            <a:ext cx="1073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solidFill>
                  <a:srgbClr val="000000"/>
                </a:solidFill>
                <a:latin typeface="Arial" panose="020B0604020202020204" pitchFamily="34" charset="0"/>
                <a:cs typeface="Arial" panose="020B0604020202020204" pitchFamily="34" charset="0"/>
              </a:rPr>
              <a:t>Firewall</a:t>
            </a:r>
          </a:p>
        </p:txBody>
      </p:sp>
      <p:pic>
        <p:nvPicPr>
          <p:cNvPr id="30" name="Graphic 6">
            <a:extLst>
              <a:ext uri="{FF2B5EF4-FFF2-40B4-BE49-F238E27FC236}">
                <a16:creationId xmlns:a16="http://schemas.microsoft.com/office/drawing/2014/main" id="{585BD484-A72B-4A80-BCAC-CC93E99967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19924" y="42640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 name="Group 36">
            <a:extLst>
              <a:ext uri="{FF2B5EF4-FFF2-40B4-BE49-F238E27FC236}">
                <a16:creationId xmlns:a16="http://schemas.microsoft.com/office/drawing/2014/main" id="{F990161E-2080-426B-B935-6533F251D6A7}"/>
              </a:ext>
            </a:extLst>
          </p:cNvPr>
          <p:cNvGrpSpPr/>
          <p:nvPr/>
        </p:nvGrpSpPr>
        <p:grpSpPr>
          <a:xfrm>
            <a:off x="7293023" y="4486273"/>
            <a:ext cx="1071563" cy="1048592"/>
            <a:chOff x="7134225" y="4327616"/>
            <a:chExt cx="1071563" cy="1048592"/>
          </a:xfrm>
        </p:grpSpPr>
        <p:pic>
          <p:nvPicPr>
            <p:cNvPr id="38" name="Graphic 21">
              <a:extLst>
                <a:ext uri="{FF2B5EF4-FFF2-40B4-BE49-F238E27FC236}">
                  <a16:creationId xmlns:a16="http://schemas.microsoft.com/office/drawing/2014/main" id="{C9AA878B-C3E0-4AFB-BF5C-E96DED1B47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5056" y="432761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8">
              <a:extLst>
                <a:ext uri="{FF2B5EF4-FFF2-40B4-BE49-F238E27FC236}">
                  <a16:creationId xmlns:a16="http://schemas.microsoft.com/office/drawing/2014/main" id="{9FE6A3BF-B771-4EFA-9D87-83059355FFBC}"/>
                </a:ext>
              </a:extLst>
            </p:cNvPr>
            <p:cNvSpPr txBox="1">
              <a:spLocks noChangeArrowheads="1"/>
            </p:cNvSpPr>
            <p:nvPr/>
          </p:nvSpPr>
          <p:spPr bwMode="auto">
            <a:xfrm>
              <a:off x="7134225" y="4852988"/>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FTP servers</a:t>
              </a:r>
            </a:p>
          </p:txBody>
        </p:sp>
      </p:grpSp>
      <p:grpSp>
        <p:nvGrpSpPr>
          <p:cNvPr id="40" name="Group 39">
            <a:extLst>
              <a:ext uri="{FF2B5EF4-FFF2-40B4-BE49-F238E27FC236}">
                <a16:creationId xmlns:a16="http://schemas.microsoft.com/office/drawing/2014/main" id="{35DBA73D-5806-4E71-B80A-82BEA82D6689}"/>
              </a:ext>
            </a:extLst>
          </p:cNvPr>
          <p:cNvGrpSpPr/>
          <p:nvPr/>
        </p:nvGrpSpPr>
        <p:grpSpPr>
          <a:xfrm>
            <a:off x="8062761" y="4470216"/>
            <a:ext cx="1071563" cy="1064649"/>
            <a:chOff x="7134225" y="4311559"/>
            <a:chExt cx="1071563" cy="1064649"/>
          </a:xfrm>
        </p:grpSpPr>
        <p:pic>
          <p:nvPicPr>
            <p:cNvPr id="41" name="Graphic 21">
              <a:extLst>
                <a:ext uri="{FF2B5EF4-FFF2-40B4-BE49-F238E27FC236}">
                  <a16:creationId xmlns:a16="http://schemas.microsoft.com/office/drawing/2014/main" id="{8AE4C86F-AA76-4C82-AEA5-11FC078025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15232" y="431155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38">
              <a:extLst>
                <a:ext uri="{FF2B5EF4-FFF2-40B4-BE49-F238E27FC236}">
                  <a16:creationId xmlns:a16="http://schemas.microsoft.com/office/drawing/2014/main" id="{75679035-B344-4C77-942E-7ADC84643D5B}"/>
                </a:ext>
              </a:extLst>
            </p:cNvPr>
            <p:cNvSpPr txBox="1">
              <a:spLocks noChangeArrowheads="1"/>
            </p:cNvSpPr>
            <p:nvPr/>
          </p:nvSpPr>
          <p:spPr bwMode="auto">
            <a:xfrm>
              <a:off x="7134225" y="4852988"/>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ERP servers</a:t>
              </a:r>
            </a:p>
          </p:txBody>
        </p:sp>
      </p:grpSp>
      <p:grpSp>
        <p:nvGrpSpPr>
          <p:cNvPr id="49" name="Group 48">
            <a:extLst>
              <a:ext uri="{FF2B5EF4-FFF2-40B4-BE49-F238E27FC236}">
                <a16:creationId xmlns:a16="http://schemas.microsoft.com/office/drawing/2014/main" id="{45D14F87-CADF-47E2-83FF-98473FCEC67B}"/>
              </a:ext>
            </a:extLst>
          </p:cNvPr>
          <p:cNvGrpSpPr/>
          <p:nvPr/>
        </p:nvGrpSpPr>
        <p:grpSpPr>
          <a:xfrm>
            <a:off x="10393047" y="1749426"/>
            <a:ext cx="1073150" cy="988829"/>
            <a:chOff x="8447318" y="3274312"/>
            <a:chExt cx="1073150" cy="988829"/>
          </a:xfrm>
        </p:grpSpPr>
        <p:pic>
          <p:nvPicPr>
            <p:cNvPr id="36" name="Graphic 23">
              <a:extLst>
                <a:ext uri="{FF2B5EF4-FFF2-40B4-BE49-F238E27FC236}">
                  <a16:creationId xmlns:a16="http://schemas.microsoft.com/office/drawing/2014/main" id="{4219CDE4-EDD4-4D4C-922A-8256819ECC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8752566" y="3274312"/>
              <a:ext cx="482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40">
              <a:extLst>
                <a:ext uri="{FF2B5EF4-FFF2-40B4-BE49-F238E27FC236}">
                  <a16:creationId xmlns:a16="http://schemas.microsoft.com/office/drawing/2014/main" id="{0E90E520-B642-44FA-8D54-BA019E52ADCA}"/>
                </a:ext>
              </a:extLst>
            </p:cNvPr>
            <p:cNvSpPr txBox="1">
              <a:spLocks noChangeArrowheads="1"/>
            </p:cNvSpPr>
            <p:nvPr/>
          </p:nvSpPr>
          <p:spPr bwMode="auto">
            <a:xfrm>
              <a:off x="8447318" y="3739921"/>
              <a:ext cx="1073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Business </a:t>
              </a:r>
            </a:p>
            <a:p>
              <a:pPr algn="ctr" eaLnBrk="1" hangingPunct="1"/>
              <a:r>
                <a:rPr lang="en-US" altLang="en-US" sz="1400" dirty="0">
                  <a:solidFill>
                    <a:srgbClr val="000000"/>
                  </a:solidFill>
                  <a:latin typeface="Arial" panose="020B0604020202020204" pitchFamily="34" charset="0"/>
                  <a:cs typeface="Arial" panose="020B0604020202020204" pitchFamily="34" charset="0"/>
                </a:rPr>
                <a:t>operations</a:t>
              </a:r>
            </a:p>
          </p:txBody>
        </p:sp>
      </p:grpSp>
      <p:grpSp>
        <p:nvGrpSpPr>
          <p:cNvPr id="51" name="Group 50">
            <a:extLst>
              <a:ext uri="{FF2B5EF4-FFF2-40B4-BE49-F238E27FC236}">
                <a16:creationId xmlns:a16="http://schemas.microsoft.com/office/drawing/2014/main" id="{CCA4339E-2400-4A3B-AA0D-857DACD668A9}"/>
              </a:ext>
            </a:extLst>
          </p:cNvPr>
          <p:cNvGrpSpPr/>
          <p:nvPr/>
        </p:nvGrpSpPr>
        <p:grpSpPr>
          <a:xfrm>
            <a:off x="10442274" y="3229344"/>
            <a:ext cx="1073150" cy="988829"/>
            <a:chOff x="8447318" y="3274312"/>
            <a:chExt cx="1073150" cy="988829"/>
          </a:xfrm>
        </p:grpSpPr>
        <p:pic>
          <p:nvPicPr>
            <p:cNvPr id="52" name="Graphic 23">
              <a:extLst>
                <a:ext uri="{FF2B5EF4-FFF2-40B4-BE49-F238E27FC236}">
                  <a16:creationId xmlns:a16="http://schemas.microsoft.com/office/drawing/2014/main" id="{033CFBCE-2C5C-49E3-81D6-3D1FC87B68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8752566" y="3274312"/>
              <a:ext cx="482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40">
              <a:extLst>
                <a:ext uri="{FF2B5EF4-FFF2-40B4-BE49-F238E27FC236}">
                  <a16:creationId xmlns:a16="http://schemas.microsoft.com/office/drawing/2014/main" id="{19163EA3-B786-408E-A987-F69DBEC08525}"/>
                </a:ext>
              </a:extLst>
            </p:cNvPr>
            <p:cNvSpPr txBox="1">
              <a:spLocks noChangeArrowheads="1"/>
            </p:cNvSpPr>
            <p:nvPr/>
          </p:nvSpPr>
          <p:spPr bwMode="auto">
            <a:xfrm>
              <a:off x="8447318" y="3739921"/>
              <a:ext cx="1073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IT </a:t>
              </a:r>
            </a:p>
            <a:p>
              <a:pPr algn="ctr" eaLnBrk="1" hangingPunct="1"/>
              <a:r>
                <a:rPr lang="en-US" altLang="en-US" sz="1400" dirty="0">
                  <a:solidFill>
                    <a:srgbClr val="000000"/>
                  </a:solidFill>
                  <a:latin typeface="Arial" panose="020B0604020202020204" pitchFamily="34" charset="0"/>
                  <a:cs typeface="Arial" panose="020B0604020202020204" pitchFamily="34" charset="0"/>
                </a:rPr>
                <a:t>operations</a:t>
              </a:r>
            </a:p>
          </p:txBody>
        </p:sp>
      </p:grpSp>
      <p:sp>
        <p:nvSpPr>
          <p:cNvPr id="59" name="TextBox 38">
            <a:extLst>
              <a:ext uri="{FF2B5EF4-FFF2-40B4-BE49-F238E27FC236}">
                <a16:creationId xmlns:a16="http://schemas.microsoft.com/office/drawing/2014/main" id="{18E6E9AA-9CA1-4EB9-B628-04528FFC3622}"/>
              </a:ext>
            </a:extLst>
          </p:cNvPr>
          <p:cNvSpPr txBox="1">
            <a:spLocks noChangeArrowheads="1"/>
          </p:cNvSpPr>
          <p:nvPr/>
        </p:nvSpPr>
        <p:spPr bwMode="auto">
          <a:xfrm>
            <a:off x="8280328" y="2515364"/>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SMTP server</a:t>
            </a:r>
          </a:p>
        </p:txBody>
      </p:sp>
      <p:grpSp>
        <p:nvGrpSpPr>
          <p:cNvPr id="60" name="Group 59">
            <a:extLst>
              <a:ext uri="{FF2B5EF4-FFF2-40B4-BE49-F238E27FC236}">
                <a16:creationId xmlns:a16="http://schemas.microsoft.com/office/drawing/2014/main" id="{AC20D4BA-1947-40F5-809F-8B576B2020F9}"/>
              </a:ext>
            </a:extLst>
          </p:cNvPr>
          <p:cNvGrpSpPr/>
          <p:nvPr/>
        </p:nvGrpSpPr>
        <p:grpSpPr>
          <a:xfrm>
            <a:off x="8876771" y="2079702"/>
            <a:ext cx="1071563" cy="1094720"/>
            <a:chOff x="7134225" y="4281488"/>
            <a:chExt cx="1071563" cy="1094720"/>
          </a:xfrm>
        </p:grpSpPr>
        <p:pic>
          <p:nvPicPr>
            <p:cNvPr id="61" name="Graphic 21">
              <a:extLst>
                <a:ext uri="{FF2B5EF4-FFF2-40B4-BE49-F238E27FC236}">
                  <a16:creationId xmlns:a16="http://schemas.microsoft.com/office/drawing/2014/main" id="{E4ABF4AB-6E16-4E8A-B374-076CB6661CE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5850"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Box 38">
              <a:extLst>
                <a:ext uri="{FF2B5EF4-FFF2-40B4-BE49-F238E27FC236}">
                  <a16:creationId xmlns:a16="http://schemas.microsoft.com/office/drawing/2014/main" id="{8532DAD6-9689-445B-89E9-A74378B7FB96}"/>
                </a:ext>
              </a:extLst>
            </p:cNvPr>
            <p:cNvSpPr txBox="1">
              <a:spLocks noChangeArrowheads="1"/>
            </p:cNvSpPr>
            <p:nvPr/>
          </p:nvSpPr>
          <p:spPr bwMode="auto">
            <a:xfrm>
              <a:off x="7134225" y="4852988"/>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File </a:t>
              </a:r>
              <a:br>
                <a:rPr lang="en-US" altLang="en-US" sz="1400" dirty="0">
                  <a:solidFill>
                    <a:srgbClr val="000000"/>
                  </a:solidFill>
                  <a:latin typeface="Arial" panose="020B0604020202020204" pitchFamily="34" charset="0"/>
                  <a:cs typeface="Arial" panose="020B0604020202020204" pitchFamily="34" charset="0"/>
                </a:rPr>
              </a:br>
              <a:r>
                <a:rPr lang="en-US" altLang="en-US" sz="1400" dirty="0">
                  <a:solidFill>
                    <a:srgbClr val="000000"/>
                  </a:solidFill>
                  <a:latin typeface="Arial" panose="020B0604020202020204" pitchFamily="34" charset="0"/>
                  <a:cs typeface="Arial" panose="020B0604020202020204" pitchFamily="34" charset="0"/>
                </a:rPr>
                <a:t>server</a:t>
              </a:r>
            </a:p>
          </p:txBody>
        </p:sp>
      </p:grpSp>
      <p:pic>
        <p:nvPicPr>
          <p:cNvPr id="66" name="Graphic 50">
            <a:extLst>
              <a:ext uri="{FF2B5EF4-FFF2-40B4-BE49-F238E27FC236}">
                <a16:creationId xmlns:a16="http://schemas.microsoft.com/office/drawing/2014/main" id="{858DF725-B111-4B33-A0C1-D3C9A23B9E5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84216" y="209000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2" name="Straight Arrow Connector 71">
            <a:extLst>
              <a:ext uri="{FF2B5EF4-FFF2-40B4-BE49-F238E27FC236}">
                <a16:creationId xmlns:a16="http://schemas.microsoft.com/office/drawing/2014/main" id="{17D5F828-0FF7-466A-8B36-A4B9D475739F}"/>
              </a:ext>
            </a:extLst>
          </p:cNvPr>
          <p:cNvCxnSpPr>
            <a:cxnSpLocks/>
          </p:cNvCxnSpPr>
          <p:nvPr/>
        </p:nvCxnSpPr>
        <p:spPr>
          <a:xfrm>
            <a:off x="731747" y="3594032"/>
            <a:ext cx="60189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E7B50326-B0A5-4EA9-9B9B-FF290EC9085E}"/>
              </a:ext>
            </a:extLst>
          </p:cNvPr>
          <p:cNvCxnSpPr>
            <a:cxnSpLocks/>
          </p:cNvCxnSpPr>
          <p:nvPr/>
        </p:nvCxnSpPr>
        <p:spPr>
          <a:xfrm>
            <a:off x="1912970" y="3594032"/>
            <a:ext cx="415654" cy="7664"/>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1591D59C-0F00-449B-B384-BB3CD35A38F1}"/>
              </a:ext>
            </a:extLst>
          </p:cNvPr>
          <p:cNvGrpSpPr/>
          <p:nvPr/>
        </p:nvGrpSpPr>
        <p:grpSpPr>
          <a:xfrm>
            <a:off x="9510798" y="3180044"/>
            <a:ext cx="1073150" cy="1051858"/>
            <a:chOff x="2271713" y="2847975"/>
            <a:chExt cx="1073150" cy="1051858"/>
          </a:xfrm>
        </p:grpSpPr>
        <p:pic>
          <p:nvPicPr>
            <p:cNvPr id="76" name="Graphic 24">
              <a:extLst>
                <a:ext uri="{FF2B5EF4-FFF2-40B4-BE49-F238E27FC236}">
                  <a16:creationId xmlns:a16="http://schemas.microsoft.com/office/drawing/2014/main" id="{51233BBF-51DF-4007-BC06-50E6B842533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733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TextBox 25">
              <a:extLst>
                <a:ext uri="{FF2B5EF4-FFF2-40B4-BE49-F238E27FC236}">
                  <a16:creationId xmlns:a16="http://schemas.microsoft.com/office/drawing/2014/main" id="{8FF7815F-10DC-4004-8F44-45FD7400D4AF}"/>
                </a:ext>
              </a:extLst>
            </p:cNvPr>
            <p:cNvSpPr txBox="1">
              <a:spLocks noChangeArrowheads="1"/>
            </p:cNvSpPr>
            <p:nvPr/>
          </p:nvSpPr>
          <p:spPr bwMode="auto">
            <a:xfrm>
              <a:off x="2271713" y="3376613"/>
              <a:ext cx="1073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Client</a:t>
              </a:r>
              <a:br>
                <a:rPr lang="en-US" altLang="en-US" sz="1400" dirty="0">
                  <a:solidFill>
                    <a:srgbClr val="000000"/>
                  </a:solidFill>
                  <a:latin typeface="Arial" panose="020B0604020202020204" pitchFamily="34" charset="0"/>
                  <a:cs typeface="Arial" panose="020B0604020202020204" pitchFamily="34" charset="0"/>
                </a:rPr>
              </a:br>
              <a:r>
                <a:rPr lang="en-US" altLang="en-US" sz="1400" dirty="0">
                  <a:solidFill>
                    <a:srgbClr val="000000"/>
                  </a:solidFill>
                  <a:latin typeface="Arial" panose="020B0604020202020204" pitchFamily="34" charset="0"/>
                  <a:cs typeface="Arial" panose="020B0604020202020204" pitchFamily="34" charset="0"/>
                </a:rPr>
                <a:t>apps</a:t>
              </a:r>
            </a:p>
          </p:txBody>
        </p:sp>
      </p:grpSp>
      <p:grpSp>
        <p:nvGrpSpPr>
          <p:cNvPr id="79" name="Group 78">
            <a:extLst>
              <a:ext uri="{FF2B5EF4-FFF2-40B4-BE49-F238E27FC236}">
                <a16:creationId xmlns:a16="http://schemas.microsoft.com/office/drawing/2014/main" id="{D53FF2DE-7D3D-4645-8571-9124F6E5E611}"/>
              </a:ext>
            </a:extLst>
          </p:cNvPr>
          <p:cNvGrpSpPr/>
          <p:nvPr/>
        </p:nvGrpSpPr>
        <p:grpSpPr>
          <a:xfrm>
            <a:off x="7023090" y="3185008"/>
            <a:ext cx="1071563" cy="1033165"/>
            <a:chOff x="7134225" y="4281488"/>
            <a:chExt cx="1071563" cy="1033165"/>
          </a:xfrm>
        </p:grpSpPr>
        <p:pic>
          <p:nvPicPr>
            <p:cNvPr id="80" name="Graphic 21">
              <a:extLst>
                <a:ext uri="{FF2B5EF4-FFF2-40B4-BE49-F238E27FC236}">
                  <a16:creationId xmlns:a16="http://schemas.microsoft.com/office/drawing/2014/main" id="{BA84FB82-87B9-404B-9E61-87A3B6BDC6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5850"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Box 38">
              <a:extLst>
                <a:ext uri="{FF2B5EF4-FFF2-40B4-BE49-F238E27FC236}">
                  <a16:creationId xmlns:a16="http://schemas.microsoft.com/office/drawing/2014/main" id="{D41F259F-FDDF-4C65-A2DF-E2437624C4C3}"/>
                </a:ext>
              </a:extLst>
            </p:cNvPr>
            <p:cNvSpPr txBox="1">
              <a:spLocks noChangeArrowheads="1"/>
            </p:cNvSpPr>
            <p:nvPr/>
          </p:nvSpPr>
          <p:spPr bwMode="auto">
            <a:xfrm>
              <a:off x="7134225" y="4852988"/>
              <a:ext cx="10715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cs typeface="Arial" panose="020B0604020202020204" pitchFamily="34" charset="0"/>
                </a:rPr>
                <a:t>LOB</a:t>
              </a:r>
              <a:br>
                <a:rPr lang="en-US" altLang="en-US" sz="1200" dirty="0">
                  <a:solidFill>
                    <a:srgbClr val="000000"/>
                  </a:solidFill>
                  <a:latin typeface="Arial" panose="020B0604020202020204" pitchFamily="34" charset="0"/>
                  <a:cs typeface="Arial" panose="020B0604020202020204" pitchFamily="34" charset="0"/>
                </a:rPr>
              </a:br>
              <a:r>
                <a:rPr lang="en-US" altLang="en-US" sz="1200" dirty="0">
                  <a:solidFill>
                    <a:srgbClr val="000000"/>
                  </a:solidFill>
                  <a:latin typeface="Arial" panose="020B0604020202020204" pitchFamily="34" charset="0"/>
                  <a:cs typeface="Arial" panose="020B0604020202020204" pitchFamily="34" charset="0"/>
                </a:rPr>
                <a:t>applications</a:t>
              </a:r>
            </a:p>
          </p:txBody>
        </p:sp>
      </p:grpSp>
      <p:grpSp>
        <p:nvGrpSpPr>
          <p:cNvPr id="67" name="Group 66">
            <a:extLst>
              <a:ext uri="{FF2B5EF4-FFF2-40B4-BE49-F238E27FC236}">
                <a16:creationId xmlns:a16="http://schemas.microsoft.com/office/drawing/2014/main" id="{CC606ACA-04FE-46B9-9EB1-71493866576E}"/>
              </a:ext>
            </a:extLst>
          </p:cNvPr>
          <p:cNvGrpSpPr/>
          <p:nvPr/>
        </p:nvGrpSpPr>
        <p:grpSpPr>
          <a:xfrm>
            <a:off x="5863661" y="4729798"/>
            <a:ext cx="1073150" cy="958052"/>
            <a:chOff x="8447318" y="3274312"/>
            <a:chExt cx="1073150" cy="958052"/>
          </a:xfrm>
        </p:grpSpPr>
        <p:pic>
          <p:nvPicPr>
            <p:cNvPr id="68" name="Graphic 23">
              <a:extLst>
                <a:ext uri="{FF2B5EF4-FFF2-40B4-BE49-F238E27FC236}">
                  <a16:creationId xmlns:a16="http://schemas.microsoft.com/office/drawing/2014/main" id="{49E912C7-EAE3-4C62-A407-5BD2287A78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8752566" y="3274312"/>
              <a:ext cx="482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40">
              <a:extLst>
                <a:ext uri="{FF2B5EF4-FFF2-40B4-BE49-F238E27FC236}">
                  <a16:creationId xmlns:a16="http://schemas.microsoft.com/office/drawing/2014/main" id="{F725FB83-B313-4EDE-BD68-D2221667690E}"/>
                </a:ext>
              </a:extLst>
            </p:cNvPr>
            <p:cNvSpPr txBox="1">
              <a:spLocks noChangeArrowheads="1"/>
            </p:cNvSpPr>
            <p:nvPr/>
          </p:nvSpPr>
          <p:spPr bwMode="auto">
            <a:xfrm>
              <a:off x="8447318" y="3739921"/>
              <a:ext cx="107315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cs typeface="Arial" panose="020B0604020202020204" pitchFamily="34" charset="0"/>
                </a:rPr>
                <a:t>Developers</a:t>
              </a:r>
            </a:p>
            <a:p>
              <a:pPr algn="ctr" eaLnBrk="1" hangingPunct="1"/>
              <a:endParaRPr lang="en-US" altLang="en-US" sz="1400" dirty="0">
                <a:solidFill>
                  <a:srgbClr val="000000"/>
                </a:solidFill>
                <a:latin typeface="Arial" panose="020B0604020202020204" pitchFamily="34" charset="0"/>
                <a:cs typeface="Arial" panose="020B0604020202020204" pitchFamily="34" charset="0"/>
              </a:endParaRPr>
            </a:p>
          </p:txBody>
        </p:sp>
      </p:grpSp>
      <p:pic>
        <p:nvPicPr>
          <p:cNvPr id="3" name="Graphic 19">
            <a:extLst>
              <a:ext uri="{FF2B5EF4-FFF2-40B4-BE49-F238E27FC236}">
                <a16:creationId xmlns:a16="http://schemas.microsoft.com/office/drawing/2014/main" id="{6B657DAD-1B55-432F-918C-3382B670EB2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44463" y="1586523"/>
            <a:ext cx="476950" cy="47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0DE8F394-0936-47FC-BA6A-888817D82448}"/>
              </a:ext>
            </a:extLst>
          </p:cNvPr>
          <p:cNvSpPr/>
          <p:nvPr/>
        </p:nvSpPr>
        <p:spPr>
          <a:xfrm>
            <a:off x="2444463" y="1579309"/>
            <a:ext cx="2051567" cy="403065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nchor="ctr" anchorCtr="1"/>
          <a:lstStyle/>
          <a:p>
            <a:pPr eaLnBrk="1" fontAlgn="auto" hangingPunct="1">
              <a:spcBef>
                <a:spcPts val="0"/>
              </a:spcBef>
              <a:spcAft>
                <a:spcPts val="0"/>
              </a:spcAft>
              <a:defRPr/>
            </a:pPr>
            <a:endParaRPr lang="en-US" sz="1200" dirty="0">
              <a:ln w="0"/>
              <a:solidFill>
                <a:sysClr val="windowText" lastClr="000000"/>
              </a:solidFill>
              <a:latin typeface="Arial" panose="020B06040202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757631B6-D155-4E8E-9EF1-71AB29695DE8}"/>
              </a:ext>
            </a:extLst>
          </p:cNvPr>
          <p:cNvGrpSpPr/>
          <p:nvPr/>
        </p:nvGrpSpPr>
        <p:grpSpPr>
          <a:xfrm>
            <a:off x="1969103" y="2603923"/>
            <a:ext cx="1511300" cy="654050"/>
            <a:chOff x="2335888" y="2652712"/>
            <a:chExt cx="1511300" cy="654050"/>
          </a:xfrm>
        </p:grpSpPr>
        <p:sp>
          <p:nvSpPr>
            <p:cNvPr id="7" name="TextBox 52">
              <a:extLst>
                <a:ext uri="{FF2B5EF4-FFF2-40B4-BE49-F238E27FC236}">
                  <a16:creationId xmlns:a16="http://schemas.microsoft.com/office/drawing/2014/main" id="{E7EE2A7D-4485-4FEB-AFF5-2572CB261C99}"/>
                </a:ext>
              </a:extLst>
            </p:cNvPr>
            <p:cNvSpPr txBox="1">
              <a:spLocks noChangeArrowheads="1"/>
            </p:cNvSpPr>
            <p:nvPr/>
          </p:nvSpPr>
          <p:spPr bwMode="auto">
            <a:xfrm>
              <a:off x="2335888" y="3044825"/>
              <a:ext cx="15113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Web</a:t>
              </a:r>
            </a:p>
          </p:txBody>
        </p:sp>
        <p:pic>
          <p:nvPicPr>
            <p:cNvPr id="8" name="Graphic 60">
              <a:extLst>
                <a:ext uri="{FF2B5EF4-FFF2-40B4-BE49-F238E27FC236}">
                  <a16:creationId xmlns:a16="http://schemas.microsoft.com/office/drawing/2014/main" id="{A4808DB7-2A97-478A-8C24-47F86ABE957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61351" y="26527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Box 22">
            <a:extLst>
              <a:ext uri="{FF2B5EF4-FFF2-40B4-BE49-F238E27FC236}">
                <a16:creationId xmlns:a16="http://schemas.microsoft.com/office/drawing/2014/main" id="{B83C07A6-84F6-41EA-ADAE-3D7D8BE175A6}"/>
              </a:ext>
            </a:extLst>
          </p:cNvPr>
          <p:cNvSpPr txBox="1">
            <a:spLocks noChangeArrowheads="1"/>
          </p:cNvSpPr>
          <p:nvPr/>
        </p:nvSpPr>
        <p:spPr bwMode="auto">
          <a:xfrm>
            <a:off x="3357269" y="3043046"/>
            <a:ext cx="15113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latin typeface="Arial" panose="020B0604020202020204" pitchFamily="34" charset="0"/>
                <a:ea typeface="Amazon Ember" panose="020B0603020204020204" pitchFamily="34" charset="0"/>
                <a:cs typeface="Arial" panose="020B0604020202020204" pitchFamily="34" charset="0"/>
              </a:rPr>
              <a:t>Oracle</a:t>
            </a:r>
            <a:br>
              <a:rPr lang="en-US" altLang="en-US" sz="1000" dirty="0">
                <a:latin typeface="Arial" panose="020B0604020202020204" pitchFamily="34" charset="0"/>
                <a:ea typeface="Amazon Ember" panose="020B0603020204020204" pitchFamily="34" charset="0"/>
                <a:cs typeface="Arial" panose="020B0604020202020204" pitchFamily="34" charset="0"/>
              </a:rPr>
            </a:br>
            <a:r>
              <a:rPr lang="en-US" altLang="en-US" sz="1000" dirty="0">
                <a:latin typeface="Arial" panose="020B0604020202020204" pitchFamily="34" charset="0"/>
                <a:ea typeface="Amazon Ember" panose="020B0603020204020204" pitchFamily="34" charset="0"/>
                <a:cs typeface="Arial" panose="020B0604020202020204" pitchFamily="34" charset="0"/>
              </a:rPr>
              <a:t>Managed</a:t>
            </a:r>
          </a:p>
          <a:p>
            <a:pPr algn="ctr" eaLnBrk="1" hangingPunct="1"/>
            <a:r>
              <a:rPr lang="en-US" altLang="en-US" sz="1000" dirty="0">
                <a:latin typeface="Arial" panose="020B0604020202020204" pitchFamily="34" charset="0"/>
                <a:ea typeface="Amazon Ember" panose="020B0603020204020204" pitchFamily="34" charset="0"/>
                <a:cs typeface="Arial" panose="020B0604020202020204" pitchFamily="34" charset="0"/>
              </a:rPr>
              <a:t>instance</a:t>
            </a:r>
          </a:p>
        </p:txBody>
      </p:sp>
      <p:pic>
        <p:nvPicPr>
          <p:cNvPr id="12" name="Graphic 25">
            <a:extLst>
              <a:ext uri="{FF2B5EF4-FFF2-40B4-BE49-F238E27FC236}">
                <a16:creationId xmlns:a16="http://schemas.microsoft.com/office/drawing/2014/main" id="{6254DED1-B082-4B56-BBFE-71C5679F585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84319" y="266980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Connector: Curved 20">
            <a:extLst>
              <a:ext uri="{FF2B5EF4-FFF2-40B4-BE49-F238E27FC236}">
                <a16:creationId xmlns:a16="http://schemas.microsoft.com/office/drawing/2014/main" id="{580C7E27-9C32-4E29-9861-82FD01248CC2}"/>
              </a:ext>
            </a:extLst>
          </p:cNvPr>
          <p:cNvCxnSpPr>
            <a:stCxn id="12" idx="0"/>
            <a:endCxn id="80" idx="0"/>
          </p:cNvCxnSpPr>
          <p:nvPr/>
        </p:nvCxnSpPr>
        <p:spPr>
          <a:xfrm rot="16200000" flipH="1">
            <a:off x="5578690" y="1204033"/>
            <a:ext cx="515204" cy="3446746"/>
          </a:xfrm>
          <a:prstGeom prst="curvedConnector3">
            <a:avLst>
              <a:gd name="adj1" fmla="val -4437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AEC35D5-B153-4D1B-925F-D8CAE068B82D}"/>
              </a:ext>
            </a:extLst>
          </p:cNvPr>
          <p:cNvSpPr txBox="1">
            <a:spLocks noChangeArrowheads="1"/>
          </p:cNvSpPr>
          <p:nvPr/>
        </p:nvSpPr>
        <p:spPr bwMode="auto">
          <a:xfrm>
            <a:off x="4831571" y="2458649"/>
            <a:ext cx="15113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err="1">
                <a:latin typeface="Arial" panose="020B0604020202020204" pitchFamily="34" charset="0"/>
                <a:ea typeface="Amazon Ember" panose="020B0603020204020204" pitchFamily="34" charset="0"/>
                <a:cs typeface="Arial" panose="020B0604020202020204" pitchFamily="34" charset="0"/>
              </a:rPr>
              <a:t>Internet+Firewall</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VPN/Private link</a:t>
            </a:r>
          </a:p>
        </p:txBody>
      </p:sp>
      <p:grpSp>
        <p:nvGrpSpPr>
          <p:cNvPr id="86" name="Group 85">
            <a:extLst>
              <a:ext uri="{FF2B5EF4-FFF2-40B4-BE49-F238E27FC236}">
                <a16:creationId xmlns:a16="http://schemas.microsoft.com/office/drawing/2014/main" id="{E75E148E-3EDA-48FD-AF4C-237D0D948A87}"/>
              </a:ext>
            </a:extLst>
          </p:cNvPr>
          <p:cNvGrpSpPr/>
          <p:nvPr/>
        </p:nvGrpSpPr>
        <p:grpSpPr>
          <a:xfrm>
            <a:off x="2000819" y="3201801"/>
            <a:ext cx="1511300" cy="654050"/>
            <a:chOff x="2335888" y="2652712"/>
            <a:chExt cx="1511300" cy="654050"/>
          </a:xfrm>
        </p:grpSpPr>
        <p:sp>
          <p:nvSpPr>
            <p:cNvPr id="87" name="TextBox 52">
              <a:extLst>
                <a:ext uri="{FF2B5EF4-FFF2-40B4-BE49-F238E27FC236}">
                  <a16:creationId xmlns:a16="http://schemas.microsoft.com/office/drawing/2014/main" id="{D5E5C698-D1C2-4E3D-B3F6-153B9B2C6750}"/>
                </a:ext>
              </a:extLst>
            </p:cNvPr>
            <p:cNvSpPr txBox="1">
              <a:spLocks noChangeArrowheads="1"/>
            </p:cNvSpPr>
            <p:nvPr/>
          </p:nvSpPr>
          <p:spPr bwMode="auto">
            <a:xfrm>
              <a:off x="2335888" y="3044825"/>
              <a:ext cx="15113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Web</a:t>
              </a:r>
            </a:p>
          </p:txBody>
        </p:sp>
        <p:pic>
          <p:nvPicPr>
            <p:cNvPr id="88" name="Graphic 60">
              <a:extLst>
                <a:ext uri="{FF2B5EF4-FFF2-40B4-BE49-F238E27FC236}">
                  <a16:creationId xmlns:a16="http://schemas.microsoft.com/office/drawing/2014/main" id="{A0AF2B55-6E71-4CB9-9C3E-CC4B23CDA32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61351" y="26527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 name="Graphic 6">
            <a:extLst>
              <a:ext uri="{FF2B5EF4-FFF2-40B4-BE49-F238E27FC236}">
                <a16:creationId xmlns:a16="http://schemas.microsoft.com/office/drawing/2014/main" id="{D3F4BDCE-19C6-4E06-93A8-42663CC7D56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07930" y="4791009"/>
            <a:ext cx="457264" cy="4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9">
            <a:extLst>
              <a:ext uri="{FF2B5EF4-FFF2-40B4-BE49-F238E27FC236}">
                <a16:creationId xmlns:a16="http://schemas.microsoft.com/office/drawing/2014/main" id="{026D5915-526D-40E8-87D5-F29AB2E6EBFC}"/>
              </a:ext>
            </a:extLst>
          </p:cNvPr>
          <p:cNvSpPr txBox="1">
            <a:spLocks noChangeArrowheads="1"/>
          </p:cNvSpPr>
          <p:nvPr/>
        </p:nvSpPr>
        <p:spPr bwMode="auto">
          <a:xfrm>
            <a:off x="3285947" y="5207042"/>
            <a:ext cx="110738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50" dirty="0">
                <a:latin typeface="Arial" panose="020B0604020202020204" pitchFamily="34" charset="0"/>
                <a:ea typeface="Amazon Ember" panose="020B0603020204020204" pitchFamily="34" charset="0"/>
                <a:cs typeface="Arial" panose="020B0604020202020204" pitchFamily="34" charset="0"/>
              </a:rPr>
              <a:t>AWS </a:t>
            </a:r>
            <a:r>
              <a:rPr lang="en-US" altLang="en-US" sz="1050" dirty="0" err="1">
                <a:latin typeface="Arial" panose="020B0604020202020204" pitchFamily="34" charset="0"/>
                <a:ea typeface="Amazon Ember" panose="020B0603020204020204" pitchFamily="34" charset="0"/>
                <a:cs typeface="Arial" panose="020B0604020202020204" pitchFamily="34" charset="0"/>
              </a:rPr>
              <a:t>CodePipeline</a:t>
            </a:r>
            <a:endParaRPr lang="en-US" altLang="en-US" sz="1050" dirty="0">
              <a:latin typeface="Arial" panose="020B0604020202020204" pitchFamily="34" charset="0"/>
              <a:ea typeface="Amazon Ember" panose="020B0603020204020204" pitchFamily="34" charset="0"/>
              <a:cs typeface="Arial" panose="020B0604020202020204" pitchFamily="34" charset="0"/>
            </a:endParaRPr>
          </a:p>
        </p:txBody>
      </p:sp>
      <p:cxnSp>
        <p:nvCxnSpPr>
          <p:cNvPr id="25" name="Connector: Curved 24">
            <a:extLst>
              <a:ext uri="{FF2B5EF4-FFF2-40B4-BE49-F238E27FC236}">
                <a16:creationId xmlns:a16="http://schemas.microsoft.com/office/drawing/2014/main" id="{5952AE63-255A-429D-A454-38C5B176601A}"/>
              </a:ext>
            </a:extLst>
          </p:cNvPr>
          <p:cNvCxnSpPr>
            <a:stCxn id="73" idx="2"/>
            <a:endCxn id="19" idx="2"/>
          </p:cNvCxnSpPr>
          <p:nvPr/>
        </p:nvCxnSpPr>
        <p:spPr>
          <a:xfrm rot="5400000" flipH="1">
            <a:off x="5094976" y="4382591"/>
            <a:ext cx="49921" cy="2560599"/>
          </a:xfrm>
          <a:prstGeom prst="curvedConnector3">
            <a:avLst>
              <a:gd name="adj1" fmla="val -45792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44124932-A9F5-43CD-BACF-AB9A80B77E3A}"/>
              </a:ext>
            </a:extLst>
          </p:cNvPr>
          <p:cNvCxnSpPr>
            <a:stCxn id="13" idx="1"/>
            <a:endCxn id="87" idx="2"/>
          </p:cNvCxnSpPr>
          <p:nvPr/>
        </p:nvCxnSpPr>
        <p:spPr>
          <a:xfrm rot="10800000">
            <a:off x="2756470" y="3855851"/>
            <a:ext cx="851461" cy="116379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ED768BA3-888D-48BD-A7A7-35ECD44F3FAC}"/>
              </a:ext>
            </a:extLst>
          </p:cNvPr>
          <p:cNvSpPr/>
          <p:nvPr/>
        </p:nvSpPr>
        <p:spPr>
          <a:xfrm>
            <a:off x="4869796" y="162545"/>
            <a:ext cx="7067553" cy="128798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nchor="ctr" anchorCtr="1"/>
          <a:lstStyle/>
          <a:p>
            <a:pPr eaLnBrk="1" fontAlgn="auto" hangingPunct="1">
              <a:spcBef>
                <a:spcPts val="0"/>
              </a:spcBef>
              <a:spcAft>
                <a:spcPts val="0"/>
              </a:spcAft>
              <a:defRPr/>
            </a:pPr>
            <a:endParaRPr lang="en-US" sz="1200" dirty="0">
              <a:ln w="0"/>
              <a:solidFill>
                <a:sysClr val="windowText" lastClr="000000"/>
              </a:solidFill>
              <a:latin typeface="Arial" panose="020B0604020202020204" pitchFamily="34" charset="0"/>
              <a:cs typeface="Arial" panose="020B0604020202020204" pitchFamily="34" charset="0"/>
            </a:endParaRPr>
          </a:p>
        </p:txBody>
      </p:sp>
      <p:pic>
        <p:nvPicPr>
          <p:cNvPr id="1026" name="Picture 2" descr="Microsoft Azure gets a new logo, manifesto - MSPoweruser">
            <a:extLst>
              <a:ext uri="{FF2B5EF4-FFF2-40B4-BE49-F238E27FC236}">
                <a16:creationId xmlns:a16="http://schemas.microsoft.com/office/drawing/2014/main" id="{8D17F086-274E-4DFC-8E27-B5C33691297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905599" y="172959"/>
            <a:ext cx="1294324" cy="7186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Microsoft is helping GCC businesses understand their customers |">
            <a:extLst>
              <a:ext uri="{FF2B5EF4-FFF2-40B4-BE49-F238E27FC236}">
                <a16:creationId xmlns:a16="http://schemas.microsoft.com/office/drawing/2014/main" id="{896A3FD1-1F59-4533-8192-0BAA605677D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526104" y="270367"/>
            <a:ext cx="1801154" cy="102813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We Saved $700 by Migrating to Azure Functions">
            <a:extLst>
              <a:ext uri="{FF2B5EF4-FFF2-40B4-BE49-F238E27FC236}">
                <a16:creationId xmlns:a16="http://schemas.microsoft.com/office/drawing/2014/main" id="{35D26F0A-7146-48B3-8AB8-9A0F73A1FDE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181627" y="353829"/>
            <a:ext cx="754487" cy="754487"/>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8">
            <a:extLst>
              <a:ext uri="{FF2B5EF4-FFF2-40B4-BE49-F238E27FC236}">
                <a16:creationId xmlns:a16="http://schemas.microsoft.com/office/drawing/2014/main" id="{B31591D8-0995-47F7-8673-B49CA025C161}"/>
              </a:ext>
            </a:extLst>
          </p:cNvPr>
          <p:cNvSpPr txBox="1">
            <a:spLocks noChangeArrowheads="1"/>
          </p:cNvSpPr>
          <p:nvPr/>
        </p:nvSpPr>
        <p:spPr bwMode="auto">
          <a:xfrm>
            <a:off x="7023088" y="1011721"/>
            <a:ext cx="10715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cs typeface="Arial" panose="020B0604020202020204" pitchFamily="34" charset="0"/>
              </a:rPr>
              <a:t>LOB</a:t>
            </a:r>
            <a:br>
              <a:rPr lang="en-US" altLang="en-US" sz="1200" dirty="0">
                <a:solidFill>
                  <a:srgbClr val="000000"/>
                </a:solidFill>
                <a:latin typeface="Arial" panose="020B0604020202020204" pitchFamily="34" charset="0"/>
                <a:cs typeface="Arial" panose="020B0604020202020204" pitchFamily="34" charset="0"/>
              </a:rPr>
            </a:br>
            <a:r>
              <a:rPr lang="en-US" altLang="en-US" sz="1200" dirty="0">
                <a:solidFill>
                  <a:srgbClr val="000000"/>
                </a:solidFill>
                <a:latin typeface="Arial" panose="020B0604020202020204" pitchFamily="34" charset="0"/>
                <a:cs typeface="Arial" panose="020B0604020202020204" pitchFamily="34" charset="0"/>
              </a:rPr>
              <a:t>applications</a:t>
            </a:r>
          </a:p>
        </p:txBody>
      </p:sp>
      <p:sp>
        <p:nvSpPr>
          <p:cNvPr id="33" name="TextBox 38">
            <a:extLst>
              <a:ext uri="{FF2B5EF4-FFF2-40B4-BE49-F238E27FC236}">
                <a16:creationId xmlns:a16="http://schemas.microsoft.com/office/drawing/2014/main" id="{13D87FE4-ED35-48D9-A4AB-BDF7A80B7154}"/>
              </a:ext>
            </a:extLst>
          </p:cNvPr>
          <p:cNvSpPr txBox="1">
            <a:spLocks noChangeArrowheads="1"/>
          </p:cNvSpPr>
          <p:nvPr/>
        </p:nvSpPr>
        <p:spPr bwMode="auto">
          <a:xfrm>
            <a:off x="2824702" y="3087864"/>
            <a:ext cx="1071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50" dirty="0">
                <a:solidFill>
                  <a:srgbClr val="000000"/>
                </a:solidFill>
                <a:latin typeface="Arial" panose="020B0604020202020204" pitchFamily="34" charset="0"/>
                <a:cs typeface="Arial" panose="020B0604020202020204" pitchFamily="34" charset="0"/>
              </a:rPr>
              <a:t>LOB</a:t>
            </a:r>
            <a:br>
              <a:rPr lang="en-US" altLang="en-US" sz="1050" dirty="0">
                <a:solidFill>
                  <a:srgbClr val="000000"/>
                </a:solidFill>
                <a:latin typeface="Arial" panose="020B0604020202020204" pitchFamily="34" charset="0"/>
                <a:cs typeface="Arial" panose="020B0604020202020204" pitchFamily="34" charset="0"/>
              </a:rPr>
            </a:br>
            <a:r>
              <a:rPr lang="en-US" altLang="en-US" sz="1050" dirty="0">
                <a:solidFill>
                  <a:srgbClr val="000000"/>
                </a:solidFill>
                <a:latin typeface="Arial" panose="020B0604020202020204" pitchFamily="34" charset="0"/>
                <a:cs typeface="Arial" panose="020B0604020202020204" pitchFamily="34" charset="0"/>
              </a:rPr>
              <a:t>applications</a:t>
            </a:r>
          </a:p>
        </p:txBody>
      </p:sp>
      <p:cxnSp>
        <p:nvCxnSpPr>
          <p:cNvPr id="48" name="Connector: Curved 47">
            <a:extLst>
              <a:ext uri="{FF2B5EF4-FFF2-40B4-BE49-F238E27FC236}">
                <a16:creationId xmlns:a16="http://schemas.microsoft.com/office/drawing/2014/main" id="{A11B1D60-64DF-4731-B666-731F678D3DFF}"/>
              </a:ext>
            </a:extLst>
          </p:cNvPr>
          <p:cNvCxnSpPr>
            <a:cxnSpLocks/>
            <a:stCxn id="63" idx="0"/>
          </p:cNvCxnSpPr>
          <p:nvPr/>
        </p:nvCxnSpPr>
        <p:spPr>
          <a:xfrm rot="5400000" flipH="1" flipV="1">
            <a:off x="4308222" y="-225792"/>
            <a:ext cx="1943750" cy="3857478"/>
          </a:xfrm>
          <a:prstGeom prst="curved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or: Curved 90">
            <a:extLst>
              <a:ext uri="{FF2B5EF4-FFF2-40B4-BE49-F238E27FC236}">
                <a16:creationId xmlns:a16="http://schemas.microsoft.com/office/drawing/2014/main" id="{D56616DE-2597-4C28-9F13-4E22CE836C30}"/>
              </a:ext>
            </a:extLst>
          </p:cNvPr>
          <p:cNvCxnSpPr>
            <a:cxnSpLocks/>
            <a:stCxn id="36" idx="0"/>
            <a:endCxn id="1028" idx="3"/>
          </p:cNvCxnSpPr>
          <p:nvPr/>
        </p:nvCxnSpPr>
        <p:spPr>
          <a:xfrm rot="16200000" flipV="1">
            <a:off x="10150932" y="960762"/>
            <a:ext cx="964990" cy="61233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82" name="Graphic 15">
            <a:extLst>
              <a:ext uri="{FF2B5EF4-FFF2-40B4-BE49-F238E27FC236}">
                <a16:creationId xmlns:a16="http://schemas.microsoft.com/office/drawing/2014/main" id="{4C6E995B-0C5D-4995-BC65-C6E9D4D2A1B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99922" y="447913"/>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TextBox 32">
            <a:extLst>
              <a:ext uri="{FF2B5EF4-FFF2-40B4-BE49-F238E27FC236}">
                <a16:creationId xmlns:a16="http://schemas.microsoft.com/office/drawing/2014/main" id="{4208D284-E98D-4C44-B902-7BEA144FF262}"/>
              </a:ext>
            </a:extLst>
          </p:cNvPr>
          <p:cNvSpPr txBox="1">
            <a:spLocks noChangeArrowheads="1"/>
          </p:cNvSpPr>
          <p:nvPr/>
        </p:nvSpPr>
        <p:spPr bwMode="auto">
          <a:xfrm>
            <a:off x="2498297" y="976551"/>
            <a:ext cx="10731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Dealer app</a:t>
            </a:r>
          </a:p>
        </p:txBody>
      </p:sp>
      <p:grpSp>
        <p:nvGrpSpPr>
          <p:cNvPr id="84" name="Group 83">
            <a:extLst>
              <a:ext uri="{FF2B5EF4-FFF2-40B4-BE49-F238E27FC236}">
                <a16:creationId xmlns:a16="http://schemas.microsoft.com/office/drawing/2014/main" id="{DF1E66BA-E7C2-461A-8187-39991EBE0B89}"/>
              </a:ext>
            </a:extLst>
          </p:cNvPr>
          <p:cNvGrpSpPr/>
          <p:nvPr/>
        </p:nvGrpSpPr>
        <p:grpSpPr>
          <a:xfrm>
            <a:off x="3403894" y="504511"/>
            <a:ext cx="1073150" cy="988829"/>
            <a:chOff x="8447318" y="3274312"/>
            <a:chExt cx="1073150" cy="988829"/>
          </a:xfrm>
        </p:grpSpPr>
        <p:pic>
          <p:nvPicPr>
            <p:cNvPr id="85" name="Graphic 23">
              <a:extLst>
                <a:ext uri="{FF2B5EF4-FFF2-40B4-BE49-F238E27FC236}">
                  <a16:creationId xmlns:a16="http://schemas.microsoft.com/office/drawing/2014/main" id="{24D935DB-1BEC-4CA7-ABD0-E8584C1A50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8752566" y="3274312"/>
              <a:ext cx="482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TextBox 40">
              <a:extLst>
                <a:ext uri="{FF2B5EF4-FFF2-40B4-BE49-F238E27FC236}">
                  <a16:creationId xmlns:a16="http://schemas.microsoft.com/office/drawing/2014/main" id="{3C708F33-071D-43A8-9352-7A091210F8A4}"/>
                </a:ext>
              </a:extLst>
            </p:cNvPr>
            <p:cNvSpPr txBox="1">
              <a:spLocks noChangeArrowheads="1"/>
            </p:cNvSpPr>
            <p:nvPr/>
          </p:nvSpPr>
          <p:spPr bwMode="auto">
            <a:xfrm>
              <a:off x="8447318" y="3739921"/>
              <a:ext cx="1073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Dealers </a:t>
              </a:r>
            </a:p>
            <a:p>
              <a:pPr algn="ctr" eaLnBrk="1" hangingPunct="1"/>
              <a:endParaRPr lang="en-US" altLang="en-US" sz="1400" dirty="0">
                <a:solidFill>
                  <a:srgbClr val="000000"/>
                </a:solidFill>
                <a:latin typeface="Arial" panose="020B0604020202020204" pitchFamily="34" charset="0"/>
                <a:cs typeface="Arial" panose="020B0604020202020204" pitchFamily="34" charset="0"/>
              </a:endParaRPr>
            </a:p>
          </p:txBody>
        </p:sp>
      </p:grpSp>
      <p:pic>
        <p:nvPicPr>
          <p:cNvPr id="63" name="Graphic 13">
            <a:extLst>
              <a:ext uri="{FF2B5EF4-FFF2-40B4-BE49-F238E27FC236}">
                <a16:creationId xmlns:a16="http://schemas.microsoft.com/office/drawing/2014/main" id="{BD17F9A5-2056-4E64-A38F-3622E3A2BA9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122758" y="267482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2" name="Connector: Curved 101">
            <a:extLst>
              <a:ext uri="{FF2B5EF4-FFF2-40B4-BE49-F238E27FC236}">
                <a16:creationId xmlns:a16="http://schemas.microsoft.com/office/drawing/2014/main" id="{699EAE2E-A678-4A88-8531-306ED280EFC7}"/>
              </a:ext>
            </a:extLst>
          </p:cNvPr>
          <p:cNvCxnSpPr>
            <a:cxnSpLocks/>
            <a:stCxn id="82" idx="1"/>
            <a:endCxn id="65" idx="0"/>
          </p:cNvCxnSpPr>
          <p:nvPr/>
        </p:nvCxnSpPr>
        <p:spPr>
          <a:xfrm rot="10800000" flipH="1" flipV="1">
            <a:off x="2799921" y="682863"/>
            <a:ext cx="426739" cy="933900"/>
          </a:xfrm>
          <a:prstGeom prst="curvedConnector4">
            <a:avLst>
              <a:gd name="adj1" fmla="val -103191"/>
              <a:gd name="adj2" fmla="val 77008"/>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1" name="Group 110">
            <a:extLst>
              <a:ext uri="{FF2B5EF4-FFF2-40B4-BE49-F238E27FC236}">
                <a16:creationId xmlns:a16="http://schemas.microsoft.com/office/drawing/2014/main" id="{439C875E-EF26-4924-B353-BDA5C6046BD4}"/>
              </a:ext>
            </a:extLst>
          </p:cNvPr>
          <p:cNvGrpSpPr/>
          <p:nvPr/>
        </p:nvGrpSpPr>
        <p:grpSpPr>
          <a:xfrm>
            <a:off x="2687519" y="1616763"/>
            <a:ext cx="5560122" cy="3506976"/>
            <a:chOff x="2687519" y="1616763"/>
            <a:chExt cx="5560122" cy="3506976"/>
          </a:xfrm>
        </p:grpSpPr>
        <p:pic>
          <p:nvPicPr>
            <p:cNvPr id="18" name="Graphic 63">
              <a:extLst>
                <a:ext uri="{FF2B5EF4-FFF2-40B4-BE49-F238E27FC236}">
                  <a16:creationId xmlns:a16="http://schemas.microsoft.com/office/drawing/2014/main" id="{144F39D6-1B1E-4BDC-A08A-5410B00B959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158458" y="35558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Graphic 25">
              <a:extLst>
                <a:ext uri="{FF2B5EF4-FFF2-40B4-BE49-F238E27FC236}">
                  <a16:creationId xmlns:a16="http://schemas.microsoft.com/office/drawing/2014/main" id="{B2479B18-70B7-4CD2-8003-06B1CE2D71D7}"/>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018426" y="1616763"/>
              <a:ext cx="416469" cy="416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TextBox 38">
              <a:extLst>
                <a:ext uri="{FF2B5EF4-FFF2-40B4-BE49-F238E27FC236}">
                  <a16:creationId xmlns:a16="http://schemas.microsoft.com/office/drawing/2014/main" id="{9A29CCD5-2F5D-4BC0-8656-FBB10B83EAFE}"/>
                </a:ext>
              </a:extLst>
            </p:cNvPr>
            <p:cNvSpPr txBox="1">
              <a:spLocks noChangeArrowheads="1"/>
            </p:cNvSpPr>
            <p:nvPr/>
          </p:nvSpPr>
          <p:spPr bwMode="auto">
            <a:xfrm>
              <a:off x="2844612" y="3964257"/>
              <a:ext cx="107156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50" dirty="0">
                  <a:solidFill>
                    <a:srgbClr val="000000"/>
                  </a:solidFill>
                  <a:latin typeface="Arial" panose="020B0604020202020204" pitchFamily="34" charset="0"/>
                  <a:cs typeface="Arial" panose="020B0604020202020204" pitchFamily="34" charset="0"/>
                </a:rPr>
                <a:t>storage</a:t>
              </a:r>
            </a:p>
          </p:txBody>
        </p:sp>
        <p:sp>
          <p:nvSpPr>
            <p:cNvPr id="92" name="TextBox 38">
              <a:extLst>
                <a:ext uri="{FF2B5EF4-FFF2-40B4-BE49-F238E27FC236}">
                  <a16:creationId xmlns:a16="http://schemas.microsoft.com/office/drawing/2014/main" id="{9CE769BB-F889-4941-AA28-E17C1728C7CD}"/>
                </a:ext>
              </a:extLst>
            </p:cNvPr>
            <p:cNvSpPr txBox="1">
              <a:spLocks noChangeArrowheads="1"/>
            </p:cNvSpPr>
            <p:nvPr/>
          </p:nvSpPr>
          <p:spPr bwMode="auto">
            <a:xfrm>
              <a:off x="2687519" y="1987529"/>
              <a:ext cx="1071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50" dirty="0">
                  <a:solidFill>
                    <a:srgbClr val="000000"/>
                  </a:solidFill>
                  <a:latin typeface="Arial" panose="020B0604020202020204" pitchFamily="34" charset="0"/>
                  <a:cs typeface="Arial" panose="020B0604020202020204" pitchFamily="34" charset="0"/>
                </a:rPr>
                <a:t>API</a:t>
              </a:r>
              <a:br>
                <a:rPr lang="en-US" altLang="en-US" sz="1050" dirty="0">
                  <a:solidFill>
                    <a:srgbClr val="000000"/>
                  </a:solidFill>
                  <a:latin typeface="Arial" panose="020B0604020202020204" pitchFamily="34" charset="0"/>
                  <a:cs typeface="Arial" panose="020B0604020202020204" pitchFamily="34" charset="0"/>
                </a:rPr>
              </a:br>
              <a:r>
                <a:rPr lang="en-US" altLang="en-US" sz="1050" dirty="0">
                  <a:solidFill>
                    <a:srgbClr val="000000"/>
                  </a:solidFill>
                  <a:latin typeface="Arial" panose="020B0604020202020204" pitchFamily="34" charset="0"/>
                  <a:cs typeface="Arial" panose="020B0604020202020204" pitchFamily="34" charset="0"/>
                </a:rPr>
                <a:t>gateway</a:t>
              </a:r>
            </a:p>
          </p:txBody>
        </p:sp>
        <p:sp>
          <p:nvSpPr>
            <p:cNvPr id="105" name="Multiplication Sign 104">
              <a:extLst>
                <a:ext uri="{FF2B5EF4-FFF2-40B4-BE49-F238E27FC236}">
                  <a16:creationId xmlns:a16="http://schemas.microsoft.com/office/drawing/2014/main" id="{4F052778-27F0-4A22-BFAF-1AA87DA9F3DA}"/>
                </a:ext>
              </a:extLst>
            </p:cNvPr>
            <p:cNvSpPr/>
            <p:nvPr/>
          </p:nvSpPr>
          <p:spPr>
            <a:xfrm>
              <a:off x="7373514" y="4370363"/>
              <a:ext cx="874127" cy="753376"/>
            </a:xfrm>
            <a:prstGeom prst="mathMultiply">
              <a:avLst/>
            </a:prstGeom>
            <a:solidFill>
              <a:schemeClr val="accent2">
                <a:alpha val="76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pic>
        <p:nvPicPr>
          <p:cNvPr id="107" name="Picture 106">
            <a:extLst>
              <a:ext uri="{FF2B5EF4-FFF2-40B4-BE49-F238E27FC236}">
                <a16:creationId xmlns:a16="http://schemas.microsoft.com/office/drawing/2014/main" id="{70344898-4235-4A9E-880F-F4C8FBC6EC36}"/>
              </a:ext>
            </a:extLst>
          </p:cNvPr>
          <p:cNvPicPr>
            <a:picLocks noChangeAspect="1"/>
          </p:cNvPicPr>
          <p:nvPr/>
        </p:nvPicPr>
        <p:blipFill>
          <a:blip r:embed="rId22"/>
          <a:stretch>
            <a:fillRect/>
          </a:stretch>
        </p:blipFill>
        <p:spPr>
          <a:xfrm>
            <a:off x="7820355" y="5739230"/>
            <a:ext cx="1577222" cy="515205"/>
          </a:xfrm>
          <a:prstGeom prst="rect">
            <a:avLst/>
          </a:prstGeom>
        </p:spPr>
      </p:pic>
      <p:sp>
        <p:nvSpPr>
          <p:cNvPr id="112" name="Multiplication Sign 111">
            <a:extLst>
              <a:ext uri="{FF2B5EF4-FFF2-40B4-BE49-F238E27FC236}">
                <a16:creationId xmlns:a16="http://schemas.microsoft.com/office/drawing/2014/main" id="{7DE4D72F-D692-4F31-907F-4B9CC2F16527}"/>
              </a:ext>
            </a:extLst>
          </p:cNvPr>
          <p:cNvSpPr/>
          <p:nvPr/>
        </p:nvSpPr>
        <p:spPr>
          <a:xfrm>
            <a:off x="8375900" y="1932745"/>
            <a:ext cx="874127" cy="753376"/>
          </a:xfrm>
          <a:prstGeom prst="mathMultiply">
            <a:avLst/>
          </a:prstGeom>
          <a:solidFill>
            <a:schemeClr val="accent2">
              <a:alpha val="76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119" name="Group 118">
            <a:extLst>
              <a:ext uri="{FF2B5EF4-FFF2-40B4-BE49-F238E27FC236}">
                <a16:creationId xmlns:a16="http://schemas.microsoft.com/office/drawing/2014/main" id="{7009844A-C005-41A6-AAF8-044127CA917D}"/>
              </a:ext>
            </a:extLst>
          </p:cNvPr>
          <p:cNvGrpSpPr/>
          <p:nvPr/>
        </p:nvGrpSpPr>
        <p:grpSpPr>
          <a:xfrm>
            <a:off x="2316395" y="4889679"/>
            <a:ext cx="1107380" cy="660340"/>
            <a:chOff x="2531490" y="4777951"/>
            <a:chExt cx="1107380" cy="660340"/>
          </a:xfrm>
        </p:grpSpPr>
        <p:pic>
          <p:nvPicPr>
            <p:cNvPr id="120" name="Graphic 15">
              <a:extLst>
                <a:ext uri="{FF2B5EF4-FFF2-40B4-BE49-F238E27FC236}">
                  <a16:creationId xmlns:a16="http://schemas.microsoft.com/office/drawing/2014/main" id="{FEB5A8E3-772A-48BD-9C25-F258691705D1}"/>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858859" y="4777951"/>
              <a:ext cx="414115" cy="414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 name="TextBox 9">
              <a:extLst>
                <a:ext uri="{FF2B5EF4-FFF2-40B4-BE49-F238E27FC236}">
                  <a16:creationId xmlns:a16="http://schemas.microsoft.com/office/drawing/2014/main" id="{1C33AEBF-14EA-4681-8366-F678E338FC5D}"/>
                </a:ext>
              </a:extLst>
            </p:cNvPr>
            <p:cNvSpPr txBox="1">
              <a:spLocks noChangeArrowheads="1"/>
            </p:cNvSpPr>
            <p:nvPr/>
          </p:nvSpPr>
          <p:spPr bwMode="auto">
            <a:xfrm>
              <a:off x="2531490" y="5238236"/>
              <a:ext cx="110738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700" dirty="0">
                  <a:latin typeface="Arial" panose="020B0604020202020204" pitchFamily="34" charset="0"/>
                  <a:ea typeface="Amazon Ember" panose="020B0603020204020204" pitchFamily="34" charset="0"/>
                  <a:cs typeface="Arial" panose="020B0604020202020204" pitchFamily="34" charset="0"/>
                </a:rPr>
                <a:t>Systems Manager</a:t>
              </a:r>
            </a:p>
          </p:txBody>
        </p:sp>
      </p:grpSp>
    </p:spTree>
    <p:extLst>
      <p:ext uri="{BB962C8B-B14F-4D97-AF65-F5344CB8AC3E}">
        <p14:creationId xmlns:p14="http://schemas.microsoft.com/office/powerpoint/2010/main" val="253632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a:xfrm>
            <a:off x="686834" y="1153572"/>
            <a:ext cx="3200400" cy="4461163"/>
          </a:xfrm>
        </p:spPr>
        <p:txBody>
          <a:bodyPr vert="horz" lIns="91440" tIns="45720" rIns="91440" bIns="45720" rtlCol="0">
            <a:normAutofit/>
          </a:bodyPr>
          <a:lstStyle/>
          <a:p>
            <a:r>
              <a:rPr lang="en-US" dirty="0">
                <a:solidFill>
                  <a:srgbClr val="FFFFFF"/>
                </a:solidFill>
              </a:rPr>
              <a:t>Wrap up</a:t>
            </a:r>
            <a:r>
              <a:rPr lang="en-US" kern="1200" dirty="0">
                <a:solidFill>
                  <a:srgbClr val="FFFFFF"/>
                </a:solidFill>
                <a:latin typeface="+mj-lt"/>
                <a:ea typeface="+mj-ea"/>
                <a:cs typeface="+mj-cs"/>
              </a:rPr>
              <a:t>	</a:t>
            </a:r>
          </a:p>
        </p:txBody>
      </p:sp>
      <p:sp>
        <p:nvSpPr>
          <p:cNvPr id="17" name="Arc 1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Content Placeholder 5">
            <a:extLst>
              <a:ext uri="{FF2B5EF4-FFF2-40B4-BE49-F238E27FC236}">
                <a16:creationId xmlns:a16="http://schemas.microsoft.com/office/drawing/2014/main" id="{4502E6EA-698F-4F69-AC62-DF7E74725905}"/>
              </a:ext>
            </a:extLst>
          </p:cNvPr>
          <p:cNvSpPr>
            <a:spLocks noGrp="1"/>
          </p:cNvSpPr>
          <p:nvPr>
            <p:ph idx="1"/>
          </p:nvPr>
        </p:nvSpPr>
        <p:spPr>
          <a:xfrm>
            <a:off x="4447308" y="591344"/>
            <a:ext cx="6906491" cy="5585619"/>
          </a:xfrm>
        </p:spPr>
        <p:txBody>
          <a:bodyPr anchor="ctr">
            <a:normAutofit/>
          </a:bodyPr>
          <a:lstStyle/>
          <a:p>
            <a:pPr marL="0" indent="0">
              <a:buNone/>
            </a:pPr>
            <a:endParaRPr lang="en-US" dirty="0"/>
          </a:p>
          <a:p>
            <a:endParaRPr lang="en-US" dirty="0"/>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sp>
        <p:nvSpPr>
          <p:cNvPr id="3" name="TextBox 2">
            <a:extLst>
              <a:ext uri="{FF2B5EF4-FFF2-40B4-BE49-F238E27FC236}">
                <a16:creationId xmlns:a16="http://schemas.microsoft.com/office/drawing/2014/main" id="{1429A31E-3833-4DCF-8190-FADC5B60E61B}"/>
              </a:ext>
            </a:extLst>
          </p:cNvPr>
          <p:cNvSpPr txBox="1"/>
          <p:nvPr/>
        </p:nvSpPr>
        <p:spPr>
          <a:xfrm>
            <a:off x="4961106" y="1274322"/>
            <a:ext cx="5680954" cy="5047536"/>
          </a:xfrm>
          <a:prstGeom prst="rect">
            <a:avLst/>
          </a:prstGeom>
          <a:noFill/>
        </p:spPr>
        <p:txBody>
          <a:bodyPr wrap="square" rtlCol="0">
            <a:spAutoFit/>
          </a:bodyPr>
          <a:lstStyle/>
          <a:p>
            <a:pPr marL="285750" indent="-285750">
              <a:buFont typeface="Arial" panose="020B0604020202020204" pitchFamily="34" charset="0"/>
              <a:buChar char="•"/>
            </a:pPr>
            <a:r>
              <a:rPr lang="en-US" sz="2800" dirty="0"/>
              <a:t>Un mondo in continua </a:t>
            </a:r>
            <a:r>
              <a:rPr lang="en-US" sz="2800" dirty="0" err="1"/>
              <a:t>evoluzione</a:t>
            </a:r>
            <a:endParaRPr lang="en-US" sz="2800" dirty="0"/>
          </a:p>
          <a:p>
            <a:pPr marL="285750" indent="-285750">
              <a:buFont typeface="Arial" panose="020B0604020202020204" pitchFamily="34" charset="0"/>
              <a:buChar char="•"/>
            </a:pPr>
            <a:r>
              <a:rPr lang="en-US" sz="2800" dirty="0" err="1"/>
              <a:t>Adozione</a:t>
            </a:r>
            <a:endParaRPr lang="en-US" sz="2800" dirty="0"/>
          </a:p>
          <a:p>
            <a:pPr marL="742950" lvl="1" indent="-285750">
              <a:buFont typeface="Arial" panose="020B0604020202020204" pitchFamily="34" charset="0"/>
              <a:buChar char="•"/>
            </a:pPr>
            <a:r>
              <a:rPr lang="en-US" sz="2400" dirty="0" err="1"/>
              <a:t>Usare</a:t>
            </a:r>
            <a:r>
              <a:rPr lang="en-US" sz="2400" dirty="0"/>
              <a:t> un framework di </a:t>
            </a:r>
            <a:r>
              <a:rPr lang="en-US" sz="2400" dirty="0" err="1"/>
              <a:t>riferimento</a:t>
            </a:r>
            <a:endParaRPr lang="en-US" sz="2400" dirty="0"/>
          </a:p>
          <a:p>
            <a:pPr marL="742950" lvl="1" indent="-285750">
              <a:buFont typeface="Arial" panose="020B0604020202020204" pitchFamily="34" charset="0"/>
              <a:buChar char="•"/>
            </a:pPr>
            <a:r>
              <a:rPr lang="en-US" sz="2800" dirty="0" err="1"/>
              <a:t>Migrare</a:t>
            </a:r>
            <a:r>
              <a:rPr lang="en-US" sz="2800" dirty="0"/>
              <a:t> in modo </a:t>
            </a:r>
            <a:r>
              <a:rPr lang="en-US" sz="2800" dirty="0" err="1"/>
              <a:t>graduale</a:t>
            </a:r>
            <a:endParaRPr lang="en-US" sz="2800" dirty="0"/>
          </a:p>
          <a:p>
            <a:pPr marL="285750" indent="-285750">
              <a:buFont typeface="Arial" panose="020B0604020202020204" pitchFamily="34" charset="0"/>
              <a:buChar char="•"/>
            </a:pPr>
            <a:r>
              <a:rPr lang="en-US" sz="2800" dirty="0"/>
              <a:t>Agile + </a:t>
            </a:r>
            <a:r>
              <a:rPr lang="en-US" sz="2800" dirty="0" err="1"/>
              <a:t>Devops</a:t>
            </a:r>
            <a:endParaRPr lang="en-US" sz="2800" dirty="0"/>
          </a:p>
          <a:p>
            <a:pPr marL="285750" indent="-285750">
              <a:buFont typeface="Arial" panose="020B0604020202020204" pitchFamily="34" charset="0"/>
              <a:buChar char="•"/>
            </a:pPr>
            <a:r>
              <a:rPr lang="en-US" sz="2800" dirty="0" err="1"/>
              <a:t>Percorsi</a:t>
            </a:r>
            <a:endParaRPr lang="en-US" sz="2800" dirty="0"/>
          </a:p>
          <a:p>
            <a:pPr marL="742950" lvl="1" indent="-285750">
              <a:buFont typeface="Arial" panose="020B0604020202020204" pitchFamily="34" charset="0"/>
              <a:buChar char="•"/>
            </a:pPr>
            <a:r>
              <a:rPr lang="en-US" sz="2800" dirty="0"/>
              <a:t>Developers/Architect</a:t>
            </a:r>
          </a:p>
          <a:p>
            <a:pPr marL="742950" lvl="1" indent="-285750">
              <a:buFont typeface="Arial" panose="020B0604020202020204" pitchFamily="34" charset="0"/>
              <a:buChar char="•"/>
            </a:pPr>
            <a:r>
              <a:rPr lang="en-US" sz="2800" dirty="0" err="1"/>
              <a:t>Devops</a:t>
            </a:r>
            <a:endParaRPr lang="en-US" sz="2800" dirty="0"/>
          </a:p>
          <a:p>
            <a:pPr marL="742950" lvl="1" indent="-285750">
              <a:buFont typeface="Arial" panose="020B0604020202020204" pitchFamily="34" charset="0"/>
              <a:buChar char="•"/>
            </a:pPr>
            <a:r>
              <a:rPr lang="en-US" sz="2800"/>
              <a:t>IT Managers</a:t>
            </a:r>
            <a:endParaRPr lang="en-US" sz="2800" dirty="0"/>
          </a:p>
          <a:p>
            <a:pPr marL="742950" lvl="1" indent="-285750">
              <a:buFont typeface="Arial" panose="020B0604020202020204" pitchFamily="34" charset="0"/>
              <a:buChar char="•"/>
            </a:pPr>
            <a:endParaRPr lang="en-US" sz="2800" dirty="0"/>
          </a:p>
          <a:p>
            <a:pPr marL="742950" lvl="1"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35041619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a:extLst>
              <a:ext uri="{FF2B5EF4-FFF2-40B4-BE49-F238E27FC236}">
                <a16:creationId xmlns:a16="http://schemas.microsoft.com/office/drawing/2014/main" id="{A46E9B0A-06E4-430A-BB1E-AD24EA12D4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021"/>
          <a:stretch/>
        </p:blipFill>
        <p:spPr bwMode="auto">
          <a:xfrm>
            <a:off x="1460597" y="10"/>
            <a:ext cx="9270806"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6218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04C33E-0181-416C-B420-C176DC2A862B}"/>
              </a:ext>
            </a:extLst>
          </p:cNvPr>
          <p:cNvSpPr>
            <a:spLocks noGrp="1"/>
          </p:cNvSpPr>
          <p:nvPr>
            <p:ph idx="1"/>
          </p:nvPr>
        </p:nvSpPr>
        <p:spPr/>
        <p:txBody>
          <a:bodyPr>
            <a:normAutofit/>
          </a:bodyPr>
          <a:lstStyle/>
          <a:p>
            <a:pPr marL="0" indent="0">
              <a:buNone/>
            </a:pPr>
            <a:endParaRPr lang="en-US" sz="3200" dirty="0"/>
          </a:p>
          <a:p>
            <a:pPr lvl="1"/>
            <a:endParaRPr lang="en-US" sz="2800" dirty="0"/>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pic>
        <p:nvPicPr>
          <p:cNvPr id="2" name="Picture 1">
            <a:extLst>
              <a:ext uri="{FF2B5EF4-FFF2-40B4-BE49-F238E27FC236}">
                <a16:creationId xmlns:a16="http://schemas.microsoft.com/office/drawing/2014/main" id="{F4C2F7F3-99A9-490E-B947-DB5DEF8C950C}"/>
              </a:ext>
            </a:extLst>
          </p:cNvPr>
          <p:cNvPicPr>
            <a:picLocks noChangeAspect="1"/>
          </p:cNvPicPr>
          <p:nvPr/>
        </p:nvPicPr>
        <p:blipFill>
          <a:blip r:embed="rId3"/>
          <a:stretch>
            <a:fillRect/>
          </a:stretch>
        </p:blipFill>
        <p:spPr>
          <a:xfrm>
            <a:off x="714375" y="321504"/>
            <a:ext cx="10763250" cy="5694556"/>
          </a:xfrm>
          <a:prstGeom prst="rect">
            <a:avLst/>
          </a:prstGeom>
        </p:spPr>
      </p:pic>
    </p:spTree>
    <p:extLst>
      <p:ext uri="{BB962C8B-B14F-4D97-AF65-F5344CB8AC3E}">
        <p14:creationId xmlns:p14="http://schemas.microsoft.com/office/powerpoint/2010/main" val="1278359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04C33E-0181-416C-B420-C176DC2A862B}"/>
              </a:ext>
            </a:extLst>
          </p:cNvPr>
          <p:cNvSpPr>
            <a:spLocks noGrp="1"/>
          </p:cNvSpPr>
          <p:nvPr>
            <p:ph idx="1"/>
          </p:nvPr>
        </p:nvSpPr>
        <p:spPr/>
        <p:txBody>
          <a:bodyPr>
            <a:normAutofit/>
          </a:bodyPr>
          <a:lstStyle/>
          <a:p>
            <a:pPr marL="0" indent="0">
              <a:buNone/>
            </a:pPr>
            <a:endParaRPr lang="en-US" sz="3200" dirty="0"/>
          </a:p>
          <a:p>
            <a:pPr lvl="1"/>
            <a:endParaRPr lang="en-US" sz="2800" dirty="0"/>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pic>
        <p:nvPicPr>
          <p:cNvPr id="7" name="Picture 6">
            <a:extLst>
              <a:ext uri="{FF2B5EF4-FFF2-40B4-BE49-F238E27FC236}">
                <a16:creationId xmlns:a16="http://schemas.microsoft.com/office/drawing/2014/main" id="{0C683EB7-86F1-4EC9-8F8E-2AC998C5FA55}"/>
              </a:ext>
            </a:extLst>
          </p:cNvPr>
          <p:cNvPicPr>
            <a:picLocks noChangeAspect="1"/>
          </p:cNvPicPr>
          <p:nvPr/>
        </p:nvPicPr>
        <p:blipFill>
          <a:blip r:embed="rId3"/>
          <a:stretch>
            <a:fillRect/>
          </a:stretch>
        </p:blipFill>
        <p:spPr>
          <a:xfrm>
            <a:off x="1217535" y="437707"/>
            <a:ext cx="9756929" cy="5726742"/>
          </a:xfrm>
          <a:prstGeom prst="rect">
            <a:avLst/>
          </a:prstGeom>
        </p:spPr>
      </p:pic>
    </p:spTree>
    <p:extLst>
      <p:ext uri="{BB962C8B-B14F-4D97-AF65-F5344CB8AC3E}">
        <p14:creationId xmlns:p14="http://schemas.microsoft.com/office/powerpoint/2010/main" val="2729967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04C33E-0181-416C-B420-C176DC2A862B}"/>
              </a:ext>
            </a:extLst>
          </p:cNvPr>
          <p:cNvSpPr>
            <a:spLocks noGrp="1"/>
          </p:cNvSpPr>
          <p:nvPr>
            <p:ph idx="1"/>
          </p:nvPr>
        </p:nvSpPr>
        <p:spPr/>
        <p:txBody>
          <a:bodyPr>
            <a:normAutofit/>
          </a:bodyPr>
          <a:lstStyle/>
          <a:p>
            <a:pPr marL="0" indent="0">
              <a:buNone/>
            </a:pPr>
            <a:endParaRPr lang="en-US" sz="3200" dirty="0"/>
          </a:p>
          <a:p>
            <a:pPr lvl="1"/>
            <a:endParaRPr lang="en-US" sz="2800" dirty="0"/>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pic>
        <p:nvPicPr>
          <p:cNvPr id="6" name="Picture 5">
            <a:extLst>
              <a:ext uri="{FF2B5EF4-FFF2-40B4-BE49-F238E27FC236}">
                <a16:creationId xmlns:a16="http://schemas.microsoft.com/office/drawing/2014/main" id="{8BA55ECA-B363-4E72-88A2-D5B9C2C8F8C9}"/>
              </a:ext>
            </a:extLst>
          </p:cNvPr>
          <p:cNvPicPr>
            <a:picLocks noChangeAspect="1"/>
          </p:cNvPicPr>
          <p:nvPr/>
        </p:nvPicPr>
        <p:blipFill>
          <a:blip r:embed="rId3"/>
          <a:stretch>
            <a:fillRect/>
          </a:stretch>
        </p:blipFill>
        <p:spPr>
          <a:xfrm>
            <a:off x="1342524" y="23712"/>
            <a:ext cx="9506952" cy="6153251"/>
          </a:xfrm>
          <a:prstGeom prst="rect">
            <a:avLst/>
          </a:prstGeom>
        </p:spPr>
      </p:pic>
    </p:spTree>
    <p:extLst>
      <p:ext uri="{BB962C8B-B14F-4D97-AF65-F5344CB8AC3E}">
        <p14:creationId xmlns:p14="http://schemas.microsoft.com/office/powerpoint/2010/main" val="3942419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p:txBody>
          <a:bodyPr/>
          <a:lstStyle/>
          <a:p>
            <a:r>
              <a:rPr lang="en-US" dirty="0"/>
              <a:t>Cloud computing: </a:t>
            </a:r>
            <a:r>
              <a:rPr lang="en-US" dirty="0" err="1"/>
              <a:t>adozione</a:t>
            </a:r>
            <a:r>
              <a:rPr lang="en-US" dirty="0"/>
              <a:t>	</a:t>
            </a:r>
          </a:p>
        </p:txBody>
      </p:sp>
      <p:sp>
        <p:nvSpPr>
          <p:cNvPr id="3" name="Content Placeholder 2">
            <a:extLst>
              <a:ext uri="{FF2B5EF4-FFF2-40B4-BE49-F238E27FC236}">
                <a16:creationId xmlns:a16="http://schemas.microsoft.com/office/drawing/2014/main" id="{A704C33E-0181-416C-B420-C176DC2A862B}"/>
              </a:ext>
            </a:extLst>
          </p:cNvPr>
          <p:cNvSpPr>
            <a:spLocks noGrp="1"/>
          </p:cNvSpPr>
          <p:nvPr>
            <p:ph idx="1"/>
          </p:nvPr>
        </p:nvSpPr>
        <p:spPr>
          <a:xfrm>
            <a:off x="838200" y="1825625"/>
            <a:ext cx="2571750" cy="4351338"/>
          </a:xfrm>
        </p:spPr>
        <p:txBody>
          <a:bodyPr>
            <a:normAutofit fontScale="47500" lnSpcReduction="20000"/>
          </a:bodyPr>
          <a:lstStyle/>
          <a:p>
            <a:r>
              <a:rPr lang="en-US" sz="3600" dirty="0"/>
              <a:t>Business</a:t>
            </a:r>
          </a:p>
          <a:p>
            <a:r>
              <a:rPr lang="en-US" sz="3600" dirty="0"/>
              <a:t>Governance</a:t>
            </a:r>
          </a:p>
          <a:p>
            <a:r>
              <a:rPr lang="en-US" sz="3600" dirty="0"/>
              <a:t>People</a:t>
            </a:r>
          </a:p>
          <a:p>
            <a:r>
              <a:rPr lang="en-US" sz="3600" dirty="0"/>
              <a:t>Motivation</a:t>
            </a:r>
          </a:p>
          <a:p>
            <a:r>
              <a:rPr lang="en-US" sz="3600" dirty="0"/>
              <a:t>Change management</a:t>
            </a:r>
          </a:p>
          <a:p>
            <a:r>
              <a:rPr lang="en-US" sz="3600" dirty="0"/>
              <a:t>Security</a:t>
            </a:r>
          </a:p>
          <a:p>
            <a:r>
              <a:rPr lang="en-US" sz="3600" dirty="0"/>
              <a:t>Operations</a:t>
            </a:r>
          </a:p>
          <a:p>
            <a:r>
              <a:rPr lang="en-US" sz="3600" dirty="0"/>
              <a:t>Metrics</a:t>
            </a:r>
          </a:p>
          <a:p>
            <a:r>
              <a:rPr lang="en-US" sz="3600" dirty="0"/>
              <a:t>Risks</a:t>
            </a:r>
          </a:p>
          <a:p>
            <a:r>
              <a:rPr lang="en-US" sz="3600" dirty="0"/>
              <a:t>Cost</a:t>
            </a:r>
          </a:p>
          <a:p>
            <a:r>
              <a:rPr lang="en-US" sz="3600" dirty="0"/>
              <a:t>Cost-effective</a:t>
            </a:r>
          </a:p>
          <a:p>
            <a:r>
              <a:rPr lang="en-US" sz="3600" dirty="0"/>
              <a:t>Transformation</a:t>
            </a:r>
          </a:p>
          <a:p>
            <a:r>
              <a:rPr lang="en-US" sz="3600" dirty="0"/>
              <a:t>Strategy</a:t>
            </a:r>
          </a:p>
          <a:p>
            <a:r>
              <a:rPr lang="en-US" sz="3600" dirty="0"/>
              <a:t>Plan</a:t>
            </a:r>
          </a:p>
          <a:p>
            <a:endParaRPr lang="en-US" sz="3600" dirty="0"/>
          </a:p>
          <a:p>
            <a:endParaRPr lang="en-US" sz="3200" dirty="0"/>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sp>
        <p:nvSpPr>
          <p:cNvPr id="6" name="TextBox 5">
            <a:extLst>
              <a:ext uri="{FF2B5EF4-FFF2-40B4-BE49-F238E27FC236}">
                <a16:creationId xmlns:a16="http://schemas.microsoft.com/office/drawing/2014/main" id="{4D74B127-37FF-454D-862E-D1402FFC5A09}"/>
              </a:ext>
            </a:extLst>
          </p:cNvPr>
          <p:cNvSpPr txBox="1"/>
          <p:nvPr/>
        </p:nvSpPr>
        <p:spPr>
          <a:xfrm>
            <a:off x="4467225" y="3157835"/>
            <a:ext cx="6096000" cy="923330"/>
          </a:xfrm>
          <a:prstGeom prst="rect">
            <a:avLst/>
          </a:prstGeom>
          <a:noFill/>
        </p:spPr>
        <p:txBody>
          <a:bodyPr wrap="square">
            <a:spAutoFit/>
          </a:bodyPr>
          <a:lstStyle/>
          <a:p>
            <a:r>
              <a:rPr lang="en-US" b="0" i="1" dirty="0">
                <a:solidFill>
                  <a:srgbClr val="16191F"/>
                </a:solidFill>
                <a:effectLst/>
                <a:latin typeface="Amazon Ember"/>
              </a:rPr>
              <a:t>Cultural issues are at the root of many failed business transformations, yet most organizations do not assign explicit responsibility for culture.</a:t>
            </a:r>
            <a:r>
              <a:rPr lang="en-US" b="0" i="0" dirty="0">
                <a:solidFill>
                  <a:srgbClr val="16191F"/>
                </a:solidFill>
                <a:effectLst/>
                <a:latin typeface="Amazon Ember"/>
              </a:rPr>
              <a:t> – </a:t>
            </a:r>
            <a:r>
              <a:rPr lang="en-US" b="1" i="0" dirty="0">
                <a:solidFill>
                  <a:srgbClr val="16191F"/>
                </a:solidFill>
                <a:effectLst/>
                <a:latin typeface="Amazon Ember"/>
              </a:rPr>
              <a:t>Gartner, 2016</a:t>
            </a:r>
            <a:endParaRPr lang="en-US" dirty="0"/>
          </a:p>
        </p:txBody>
      </p:sp>
    </p:spTree>
    <p:extLst>
      <p:ext uri="{BB962C8B-B14F-4D97-AF65-F5344CB8AC3E}">
        <p14:creationId xmlns:p14="http://schemas.microsoft.com/office/powerpoint/2010/main" val="73960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a:xfrm>
            <a:off x="956826" y="1112969"/>
            <a:ext cx="3937298" cy="4166010"/>
          </a:xfrm>
        </p:spPr>
        <p:txBody>
          <a:bodyPr>
            <a:normAutofit/>
          </a:bodyPr>
          <a:lstStyle/>
          <a:p>
            <a:r>
              <a:rPr lang="en-US" dirty="0" err="1">
                <a:solidFill>
                  <a:srgbClr val="FFFFFF"/>
                </a:solidFill>
              </a:rPr>
              <a:t>Prospettive</a:t>
            </a:r>
            <a:r>
              <a:rPr lang="en-US" dirty="0">
                <a:solidFill>
                  <a:srgbClr val="FFFFFF"/>
                </a:solidFill>
              </a:rPr>
              <a:t>	</a:t>
            </a:r>
          </a:p>
        </p:txBody>
      </p:sp>
      <p:sp>
        <p:nvSpPr>
          <p:cNvPr id="23" name="Freeform: Shape 22">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A704C33E-0181-416C-B420-C176DC2A862B}"/>
              </a:ext>
            </a:extLst>
          </p:cNvPr>
          <p:cNvSpPr>
            <a:spLocks noGrp="1"/>
          </p:cNvSpPr>
          <p:nvPr>
            <p:ph idx="1"/>
          </p:nvPr>
        </p:nvSpPr>
        <p:spPr>
          <a:xfrm>
            <a:off x="6096000" y="820880"/>
            <a:ext cx="5257799" cy="4889350"/>
          </a:xfrm>
        </p:spPr>
        <p:txBody>
          <a:bodyPr anchor="t">
            <a:normAutofit fontScale="77500" lnSpcReduction="20000"/>
          </a:bodyPr>
          <a:lstStyle/>
          <a:p>
            <a:r>
              <a:rPr lang="en-US" dirty="0">
                <a:latin typeface="+mj-lt"/>
              </a:rPr>
              <a:t>Business</a:t>
            </a:r>
          </a:p>
          <a:p>
            <a:pPr lvl="1"/>
            <a:r>
              <a:rPr lang="en-US" dirty="0">
                <a:latin typeface="+mj-lt"/>
              </a:rPr>
              <a:t>Business Managers; Finance Managers; Budget Owners; Strategy Stakeholders</a:t>
            </a:r>
          </a:p>
          <a:p>
            <a:r>
              <a:rPr lang="en-US" dirty="0">
                <a:latin typeface="+mj-lt"/>
              </a:rPr>
              <a:t>Governance</a:t>
            </a:r>
          </a:p>
          <a:p>
            <a:pPr lvl="1"/>
            <a:r>
              <a:rPr lang="en-US" dirty="0">
                <a:latin typeface="+mj-lt"/>
              </a:rPr>
              <a:t>CIO; Program Managers; Project Managers; Enterprise Architects; Business Analysts; Portfolio Managers.</a:t>
            </a:r>
          </a:p>
          <a:p>
            <a:r>
              <a:rPr lang="en-US" dirty="0">
                <a:latin typeface="+mj-lt"/>
              </a:rPr>
              <a:t>People</a:t>
            </a:r>
          </a:p>
          <a:p>
            <a:pPr lvl="1"/>
            <a:r>
              <a:rPr lang="en-US" dirty="0">
                <a:latin typeface="+mj-lt"/>
              </a:rPr>
              <a:t>Human Resources; Staffing; People Managers</a:t>
            </a:r>
          </a:p>
          <a:p>
            <a:r>
              <a:rPr lang="en-US" dirty="0">
                <a:latin typeface="+mj-lt"/>
              </a:rPr>
              <a:t>Platform</a:t>
            </a:r>
          </a:p>
          <a:p>
            <a:pPr lvl="1"/>
            <a:r>
              <a:rPr lang="en-US" dirty="0">
                <a:latin typeface="+mj-lt"/>
              </a:rPr>
              <a:t> CTO; IT Managers; Solution Architects, Devs</a:t>
            </a:r>
          </a:p>
          <a:p>
            <a:r>
              <a:rPr lang="en-US" dirty="0">
                <a:latin typeface="+mj-lt"/>
              </a:rPr>
              <a:t>Operations</a:t>
            </a:r>
          </a:p>
          <a:p>
            <a:pPr lvl="1"/>
            <a:r>
              <a:rPr lang="en-US" dirty="0">
                <a:latin typeface="+mj-lt"/>
              </a:rPr>
              <a:t> IT Operations Managers; IT Support Managers.</a:t>
            </a:r>
          </a:p>
          <a:p>
            <a:r>
              <a:rPr lang="en-US" dirty="0">
                <a:latin typeface="+mj-lt"/>
              </a:rPr>
              <a:t>Security</a:t>
            </a:r>
          </a:p>
          <a:p>
            <a:pPr lvl="1"/>
            <a:r>
              <a:rPr lang="en-US" dirty="0">
                <a:latin typeface="+mj-lt"/>
              </a:rPr>
              <a:t>CISO; IT Security Managers; IT Security Analysts; Head of Audit and Compliance.</a:t>
            </a:r>
          </a:p>
          <a:p>
            <a:pPr marL="0" indent="0">
              <a:buNone/>
            </a:pPr>
            <a:endParaRPr lang="en-US" dirty="0">
              <a:latin typeface="Amazon Ember"/>
            </a:endParaRPr>
          </a:p>
          <a:p>
            <a:endParaRPr lang="en-US" dirty="0">
              <a:latin typeface="Amazon Ember"/>
            </a:endParaRPr>
          </a:p>
          <a:p>
            <a:pPr lvl="1"/>
            <a:endParaRPr lang="en-US" dirty="0">
              <a:latin typeface="Amazon Ember"/>
            </a:endParaRPr>
          </a:p>
          <a:p>
            <a:pPr marL="0" indent="0">
              <a:buNone/>
            </a:pPr>
            <a:endParaRPr lang="en-US" dirty="0">
              <a:latin typeface="Amazon Ember"/>
            </a:endParaRPr>
          </a:p>
          <a:p>
            <a:endParaRPr lang="en-US" dirty="0">
              <a:latin typeface="Amazon Ember"/>
            </a:endParaRPr>
          </a:p>
        </p:txBody>
      </p:sp>
      <p:sp>
        <p:nvSpPr>
          <p:cNvPr id="29" name="Freeform: Shape 28">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spTree>
    <p:extLst>
      <p:ext uri="{BB962C8B-B14F-4D97-AF65-F5344CB8AC3E}">
        <p14:creationId xmlns:p14="http://schemas.microsoft.com/office/powerpoint/2010/main" val="3510988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7665C995-1D4F-4351-B678-5A51DAF2FDE3}"/>
              </a:ext>
            </a:extLst>
          </p:cNvPr>
          <p:cNvSpPr>
            <a:spLocks noGrp="1"/>
          </p:cNvSpPr>
          <p:nvPr>
            <p:ph type="title"/>
          </p:nvPr>
        </p:nvSpPr>
        <p:spPr>
          <a:xfrm>
            <a:off x="838200" y="562271"/>
            <a:ext cx="10515600" cy="1128417"/>
          </a:xfrm>
        </p:spPr>
        <p:txBody>
          <a:bodyPr vert="horz" lIns="91440" tIns="45720" rIns="91440" bIns="45720" rtlCol="0" anchor="ctr">
            <a:normAutofit/>
          </a:bodyPr>
          <a:lstStyle/>
          <a:p>
            <a:r>
              <a:rPr lang="en-US" sz="5200" dirty="0"/>
              <a:t>Change management </a:t>
            </a:r>
            <a:r>
              <a:rPr lang="en-US" sz="1600" dirty="0"/>
              <a:t>(AWS)</a:t>
            </a:r>
            <a:endParaRPr lang="en-US" sz="5200" dirty="0"/>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pic>
        <p:nvPicPr>
          <p:cNvPr id="10" name="Picture 9">
            <a:extLst>
              <a:ext uri="{FF2B5EF4-FFF2-40B4-BE49-F238E27FC236}">
                <a16:creationId xmlns:a16="http://schemas.microsoft.com/office/drawing/2014/main" id="{4C8E750B-B468-493C-AB2B-5AF1B219B73E}"/>
              </a:ext>
            </a:extLst>
          </p:cNvPr>
          <p:cNvPicPr>
            <a:picLocks noChangeAspect="1"/>
          </p:cNvPicPr>
          <p:nvPr/>
        </p:nvPicPr>
        <p:blipFill>
          <a:blip r:embed="rId4"/>
          <a:stretch>
            <a:fillRect/>
          </a:stretch>
        </p:blipFill>
        <p:spPr>
          <a:xfrm>
            <a:off x="838200" y="1509417"/>
            <a:ext cx="9126957" cy="4606189"/>
          </a:xfrm>
          <a:prstGeom prst="rect">
            <a:avLst/>
          </a:prstGeom>
        </p:spPr>
      </p:pic>
    </p:spTree>
    <p:extLst>
      <p:ext uri="{BB962C8B-B14F-4D97-AF65-F5344CB8AC3E}">
        <p14:creationId xmlns:p14="http://schemas.microsoft.com/office/powerpoint/2010/main" val="340293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a:xfrm>
            <a:off x="956826" y="1112969"/>
            <a:ext cx="3937298" cy="4166010"/>
          </a:xfrm>
        </p:spPr>
        <p:txBody>
          <a:bodyPr>
            <a:normAutofit/>
          </a:bodyPr>
          <a:lstStyle/>
          <a:p>
            <a:r>
              <a:rPr lang="en-US" dirty="0">
                <a:solidFill>
                  <a:srgbClr val="FFFFFF"/>
                </a:solidFill>
              </a:rPr>
              <a:t>Cloud Center of Excellence (</a:t>
            </a:r>
            <a:r>
              <a:rPr lang="en-US" dirty="0" err="1">
                <a:solidFill>
                  <a:srgbClr val="FFFFFF"/>
                </a:solidFill>
              </a:rPr>
              <a:t>CCoE</a:t>
            </a:r>
            <a:r>
              <a:rPr lang="en-US" dirty="0">
                <a:solidFill>
                  <a:srgbClr val="FFFFFF"/>
                </a:solidFill>
              </a:rPr>
              <a:t>)</a:t>
            </a:r>
            <a:br>
              <a:rPr lang="en-US" dirty="0">
                <a:solidFill>
                  <a:srgbClr val="FFFFFF"/>
                </a:solidFill>
              </a:rPr>
            </a:br>
            <a:r>
              <a:rPr lang="en-US" dirty="0">
                <a:solidFill>
                  <a:srgbClr val="FFFFFF"/>
                </a:solidFill>
              </a:rPr>
              <a:t>	</a:t>
            </a:r>
          </a:p>
        </p:txBody>
      </p:sp>
      <p:sp>
        <p:nvSpPr>
          <p:cNvPr id="23" name="Freeform: Shape 22">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A704C33E-0181-416C-B420-C176DC2A862B}"/>
              </a:ext>
            </a:extLst>
          </p:cNvPr>
          <p:cNvSpPr>
            <a:spLocks noGrp="1"/>
          </p:cNvSpPr>
          <p:nvPr>
            <p:ph idx="1"/>
          </p:nvPr>
        </p:nvSpPr>
        <p:spPr>
          <a:xfrm>
            <a:off x="6096000" y="820880"/>
            <a:ext cx="5257799" cy="4889350"/>
          </a:xfrm>
        </p:spPr>
        <p:txBody>
          <a:bodyPr anchor="t">
            <a:normAutofit/>
          </a:bodyPr>
          <a:lstStyle/>
          <a:p>
            <a:r>
              <a:rPr lang="en-US" dirty="0" err="1">
                <a:latin typeface="+mj-lt"/>
              </a:rPr>
              <a:t>Guida</a:t>
            </a:r>
            <a:r>
              <a:rPr lang="en-US" dirty="0">
                <a:latin typeface="+mj-lt"/>
              </a:rPr>
              <a:t> la </a:t>
            </a:r>
            <a:r>
              <a:rPr lang="en-US" dirty="0" err="1">
                <a:latin typeface="+mj-lt"/>
              </a:rPr>
              <a:t>trasformazione</a:t>
            </a:r>
            <a:endParaRPr lang="en-US" dirty="0">
              <a:latin typeface="+mj-lt"/>
            </a:endParaRPr>
          </a:p>
          <a:p>
            <a:r>
              <a:rPr lang="en-US" dirty="0">
                <a:latin typeface="+mj-lt"/>
              </a:rPr>
              <a:t>Best practice</a:t>
            </a:r>
          </a:p>
          <a:p>
            <a:r>
              <a:rPr lang="en-US" dirty="0">
                <a:latin typeface="+mj-lt"/>
              </a:rPr>
              <a:t>Standard</a:t>
            </a:r>
          </a:p>
          <a:p>
            <a:r>
              <a:rPr lang="en-US" dirty="0">
                <a:latin typeface="+mj-lt"/>
              </a:rPr>
              <a:t>Evolve </a:t>
            </a:r>
            <a:r>
              <a:rPr lang="en-US" dirty="0" err="1">
                <a:latin typeface="+mj-lt"/>
              </a:rPr>
              <a:t>nel</a:t>
            </a:r>
            <a:r>
              <a:rPr lang="en-US" dirty="0">
                <a:latin typeface="+mj-lt"/>
              </a:rPr>
              <a:t> tempo</a:t>
            </a:r>
          </a:p>
          <a:p>
            <a:pPr marL="0" indent="0">
              <a:buNone/>
            </a:pPr>
            <a:endParaRPr lang="en-US" dirty="0">
              <a:latin typeface="Amazon Ember"/>
            </a:endParaRPr>
          </a:p>
          <a:p>
            <a:endParaRPr lang="en-US" dirty="0">
              <a:latin typeface="Amazon Ember"/>
            </a:endParaRPr>
          </a:p>
          <a:p>
            <a:pPr lvl="1"/>
            <a:endParaRPr lang="en-US" dirty="0">
              <a:latin typeface="Amazon Ember"/>
            </a:endParaRPr>
          </a:p>
          <a:p>
            <a:pPr marL="0" indent="0">
              <a:buNone/>
            </a:pPr>
            <a:endParaRPr lang="en-US" dirty="0">
              <a:latin typeface="Amazon Ember"/>
            </a:endParaRPr>
          </a:p>
          <a:p>
            <a:endParaRPr lang="en-US" dirty="0">
              <a:latin typeface="Amazon Ember"/>
            </a:endParaRPr>
          </a:p>
        </p:txBody>
      </p:sp>
      <p:sp>
        <p:nvSpPr>
          <p:cNvPr id="29" name="Freeform: Shape 28">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spTree>
    <p:extLst>
      <p:ext uri="{BB962C8B-B14F-4D97-AF65-F5344CB8AC3E}">
        <p14:creationId xmlns:p14="http://schemas.microsoft.com/office/powerpoint/2010/main" val="3227848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FD416A3-7A83-449B-8CF4-8DCB3F5847A1}"/>
              </a:ext>
            </a:extLst>
          </p:cNvPr>
          <p:cNvPicPr>
            <a:picLocks noChangeAspect="1"/>
          </p:cNvPicPr>
          <p:nvPr/>
        </p:nvPicPr>
        <p:blipFill>
          <a:blip r:embed="rId3"/>
          <a:stretch>
            <a:fillRect/>
          </a:stretch>
        </p:blipFill>
        <p:spPr>
          <a:xfrm>
            <a:off x="643467" y="1016254"/>
            <a:ext cx="10905066" cy="4825490"/>
          </a:xfrm>
          <a:prstGeom prst="rect">
            <a:avLst/>
          </a:prstGeom>
        </p:spPr>
      </p:pic>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spTree>
    <p:extLst>
      <p:ext uri="{BB962C8B-B14F-4D97-AF65-F5344CB8AC3E}">
        <p14:creationId xmlns:p14="http://schemas.microsoft.com/office/powerpoint/2010/main" val="1617683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ECBADD3-6AE5-4EE0-9E93-573158A12B12}"/>
              </a:ext>
            </a:extLst>
          </p:cNvPr>
          <p:cNvSpPr>
            <a:spLocks noGrp="1"/>
          </p:cNvSpPr>
          <p:nvPr>
            <p:ph type="title"/>
          </p:nvPr>
        </p:nvSpPr>
        <p:spPr>
          <a:xfrm>
            <a:off x="838200" y="365125"/>
            <a:ext cx="10515600" cy="1325563"/>
          </a:xfrm>
        </p:spPr>
        <p:txBody>
          <a:bodyPr>
            <a:normAutofit/>
          </a:bodyPr>
          <a:lstStyle/>
          <a:p>
            <a:r>
              <a:rPr lang="en-US" dirty="0"/>
              <a:t>Intro	</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241CB05-AEDE-4C98-92F9-9FD0D53F7F42}"/>
              </a:ext>
            </a:extLst>
          </p:cNvPr>
          <p:cNvSpPr>
            <a:spLocks noGrp="1"/>
          </p:cNvSpPr>
          <p:nvPr>
            <p:ph idx="1"/>
          </p:nvPr>
        </p:nvSpPr>
        <p:spPr>
          <a:xfrm>
            <a:off x="838200" y="1825625"/>
            <a:ext cx="10515600" cy="4351338"/>
          </a:xfrm>
        </p:spPr>
        <p:txBody>
          <a:bodyPr>
            <a:normAutofit/>
          </a:bodyPr>
          <a:lstStyle/>
          <a:p>
            <a:r>
              <a:rPr lang="en-US" dirty="0"/>
              <a:t>William Franchini</a:t>
            </a:r>
          </a:p>
          <a:p>
            <a:pPr lvl="1"/>
            <a:r>
              <a:rPr lang="en-US" dirty="0"/>
              <a:t>Solution Architect</a:t>
            </a:r>
          </a:p>
          <a:p>
            <a:r>
              <a:rPr lang="en-US" dirty="0" err="1"/>
              <a:t>Obiettivi</a:t>
            </a:r>
            <a:endParaRPr lang="en-US" dirty="0"/>
          </a:p>
          <a:p>
            <a:pPr lvl="1"/>
            <a:r>
              <a:rPr lang="en-US" dirty="0" err="1"/>
              <a:t>Sapersi</a:t>
            </a:r>
            <a:r>
              <a:rPr lang="en-US" dirty="0"/>
              <a:t> </a:t>
            </a:r>
            <a:r>
              <a:rPr lang="en-US" dirty="0" err="1"/>
              <a:t>orientare</a:t>
            </a:r>
            <a:endParaRPr lang="en-US" dirty="0"/>
          </a:p>
          <a:p>
            <a:pPr lvl="1"/>
            <a:r>
              <a:rPr lang="en-US" dirty="0" err="1"/>
              <a:t>Capire</a:t>
            </a:r>
            <a:r>
              <a:rPr lang="en-US" dirty="0"/>
              <a:t> </a:t>
            </a:r>
            <a:r>
              <a:rPr lang="en-US" dirty="0" err="1"/>
              <a:t>cosa</a:t>
            </a:r>
            <a:r>
              <a:rPr lang="en-US" dirty="0"/>
              <a:t> cambia</a:t>
            </a:r>
          </a:p>
          <a:p>
            <a:r>
              <a:rPr lang="en-US" dirty="0">
                <a:hlinkClick r:id="rId3"/>
              </a:rPr>
              <a:t>Polls</a:t>
            </a:r>
            <a:r>
              <a:rPr lang="en-US" dirty="0"/>
              <a:t> (</a:t>
            </a:r>
            <a:r>
              <a:rPr lang="en-US" dirty="0" err="1"/>
              <a:t>vota</a:t>
            </a:r>
            <a:r>
              <a:rPr lang="en-US" dirty="0"/>
              <a:t> qui http://etc.ch/qdbA)</a:t>
            </a:r>
          </a:p>
          <a:p>
            <a:r>
              <a:rPr lang="en-US" dirty="0" err="1"/>
              <a:t>Misc</a:t>
            </a:r>
            <a:endParaRPr lang="en-US" dirty="0"/>
          </a:p>
          <a:p>
            <a:pPr marL="0" indent="0">
              <a:buNone/>
            </a:pPr>
            <a:endParaRPr lang="en-US" dirty="0"/>
          </a:p>
        </p:txBody>
      </p:sp>
      <p:pic>
        <p:nvPicPr>
          <p:cNvPr id="5" name="Picture 4" descr="A picture containing company name&#10;&#10;Description automatically generated">
            <a:extLst>
              <a:ext uri="{FF2B5EF4-FFF2-40B4-BE49-F238E27FC236}">
                <a16:creationId xmlns:a16="http://schemas.microsoft.com/office/drawing/2014/main" id="{9F9D7AE0-3FA7-49C2-8F82-D72311406F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spTree>
    <p:extLst>
      <p:ext uri="{BB962C8B-B14F-4D97-AF65-F5344CB8AC3E}">
        <p14:creationId xmlns:p14="http://schemas.microsoft.com/office/powerpoint/2010/main" val="4153358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Drivers</a:t>
            </a:r>
          </a:p>
        </p:txBody>
      </p:sp>
      <p:sp>
        <p:nvSpPr>
          <p:cNvPr id="15" name="Arc 1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E60AA7-118B-4DFA-8693-CF8F967D37B0}"/>
              </a:ext>
            </a:extLst>
          </p:cNvPr>
          <p:cNvSpPr>
            <a:spLocks noGrp="1"/>
          </p:cNvSpPr>
          <p:nvPr>
            <p:ph idx="1"/>
          </p:nvPr>
        </p:nvSpPr>
        <p:spPr>
          <a:xfrm>
            <a:off x="4447308" y="591344"/>
            <a:ext cx="6906491" cy="5585619"/>
          </a:xfrm>
        </p:spPr>
        <p:txBody>
          <a:bodyPr anchor="ctr">
            <a:normAutofit/>
          </a:bodyPr>
          <a:lstStyle/>
          <a:p>
            <a:r>
              <a:rPr lang="en-US" sz="3600" dirty="0" err="1"/>
              <a:t>Agilità</a:t>
            </a:r>
            <a:endParaRPr lang="en-US" sz="3600" dirty="0"/>
          </a:p>
          <a:p>
            <a:r>
              <a:rPr lang="en-US" sz="3600" dirty="0" err="1"/>
              <a:t>Costi</a:t>
            </a:r>
            <a:r>
              <a:rPr lang="en-US" sz="3600" dirty="0"/>
              <a:t> </a:t>
            </a:r>
            <a:r>
              <a:rPr lang="en-US" sz="3600" dirty="0" err="1"/>
              <a:t>operativi</a:t>
            </a:r>
            <a:endParaRPr lang="en-US" sz="3600" dirty="0"/>
          </a:p>
          <a:p>
            <a:r>
              <a:rPr lang="en-US" sz="3600" dirty="0" err="1"/>
              <a:t>Produttività</a:t>
            </a:r>
            <a:endParaRPr lang="en-US" sz="3600" dirty="0"/>
          </a:p>
          <a:p>
            <a:r>
              <a:rPr lang="en-US" sz="3600" dirty="0" err="1"/>
              <a:t>Resilienza</a:t>
            </a:r>
            <a:endParaRPr lang="en-US" sz="3600" dirty="0"/>
          </a:p>
          <a:p>
            <a:pPr marL="0" indent="0">
              <a:buNone/>
            </a:pPr>
            <a:endParaRPr lang="en-US" dirty="0"/>
          </a:p>
          <a:p>
            <a:endParaRPr lang="en-US" dirty="0"/>
          </a:p>
          <a:p>
            <a:endParaRPr lang="en-US" dirty="0"/>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spTree>
    <p:extLst>
      <p:ext uri="{BB962C8B-B14F-4D97-AF65-F5344CB8AC3E}">
        <p14:creationId xmlns:p14="http://schemas.microsoft.com/office/powerpoint/2010/main" val="3774165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a:xfrm>
            <a:off x="956826" y="1112969"/>
            <a:ext cx="3937298" cy="4166010"/>
          </a:xfrm>
        </p:spPr>
        <p:txBody>
          <a:bodyPr>
            <a:normAutofit/>
          </a:bodyPr>
          <a:lstStyle/>
          <a:p>
            <a:r>
              <a:rPr lang="en-US">
                <a:solidFill>
                  <a:srgbClr val="FFFFFF"/>
                </a:solidFill>
              </a:rPr>
              <a:t>Cloud computing: strategie di migrazione	</a:t>
            </a:r>
          </a:p>
        </p:txBody>
      </p:sp>
      <p:sp>
        <p:nvSpPr>
          <p:cNvPr id="15" name="Freeform: Shape 14">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Content Placeholder 5">
            <a:extLst>
              <a:ext uri="{FF2B5EF4-FFF2-40B4-BE49-F238E27FC236}">
                <a16:creationId xmlns:a16="http://schemas.microsoft.com/office/drawing/2014/main" id="{61E60AA7-118B-4DFA-8693-CF8F967D37B0}"/>
              </a:ext>
            </a:extLst>
          </p:cNvPr>
          <p:cNvSpPr>
            <a:spLocks noGrp="1"/>
          </p:cNvSpPr>
          <p:nvPr>
            <p:ph idx="1"/>
          </p:nvPr>
        </p:nvSpPr>
        <p:spPr>
          <a:xfrm>
            <a:off x="6096000" y="820880"/>
            <a:ext cx="5257799" cy="4889350"/>
          </a:xfrm>
        </p:spPr>
        <p:txBody>
          <a:bodyPr anchor="t">
            <a:normAutofit/>
          </a:bodyPr>
          <a:lstStyle/>
          <a:p>
            <a:r>
              <a:rPr lang="en-US" dirty="0"/>
              <a:t>Migration readiness</a:t>
            </a:r>
          </a:p>
          <a:p>
            <a:r>
              <a:rPr lang="en-US" dirty="0" err="1"/>
              <a:t>Analisi</a:t>
            </a:r>
            <a:r>
              <a:rPr lang="en-US" dirty="0"/>
              <a:t> del portfolio (</a:t>
            </a:r>
            <a:r>
              <a:rPr lang="en-US" dirty="0" err="1"/>
              <a:t>applicazioni</a:t>
            </a:r>
            <a:r>
              <a:rPr lang="en-US" dirty="0"/>
              <a:t>)</a:t>
            </a:r>
          </a:p>
          <a:p>
            <a:r>
              <a:rPr lang="en-US" dirty="0"/>
              <a:t>Le “6 R” (AWS)</a:t>
            </a:r>
          </a:p>
          <a:p>
            <a:pPr lvl="1"/>
            <a:r>
              <a:rPr lang="en-US" b="0" i="0" dirty="0">
                <a:effectLst/>
                <a:latin typeface="Amazon Ember"/>
              </a:rPr>
              <a:t>Re-host </a:t>
            </a:r>
          </a:p>
          <a:p>
            <a:pPr lvl="1"/>
            <a:r>
              <a:rPr lang="en-US" b="0" i="0" dirty="0">
                <a:effectLst/>
                <a:latin typeface="Amazon Ember"/>
              </a:rPr>
              <a:t>Re-platform</a:t>
            </a:r>
          </a:p>
          <a:p>
            <a:pPr lvl="1"/>
            <a:r>
              <a:rPr lang="en-US" b="0" i="0" dirty="0">
                <a:effectLst/>
                <a:latin typeface="Amazon Ember"/>
              </a:rPr>
              <a:t>Re-factor/Re-architect, </a:t>
            </a:r>
          </a:p>
          <a:p>
            <a:pPr lvl="1"/>
            <a:r>
              <a:rPr lang="en-US" b="0" i="0" dirty="0">
                <a:effectLst/>
                <a:latin typeface="Amazon Ember"/>
              </a:rPr>
              <a:t>Re-purchase</a:t>
            </a:r>
          </a:p>
          <a:p>
            <a:pPr lvl="1"/>
            <a:r>
              <a:rPr lang="en-US" b="0" i="0" dirty="0">
                <a:effectLst/>
                <a:latin typeface="Amazon Ember"/>
              </a:rPr>
              <a:t>Retire</a:t>
            </a:r>
          </a:p>
          <a:p>
            <a:pPr lvl="1"/>
            <a:r>
              <a:rPr lang="en-US" b="0" i="0" dirty="0">
                <a:effectLst/>
                <a:latin typeface="Amazon Ember"/>
              </a:rPr>
              <a:t>Retain</a:t>
            </a:r>
            <a:endParaRPr lang="en-US" dirty="0"/>
          </a:p>
          <a:p>
            <a:pPr marL="0" indent="0">
              <a:buNone/>
            </a:pPr>
            <a:endParaRPr lang="en-US" dirty="0"/>
          </a:p>
          <a:p>
            <a:endParaRPr lang="en-US" dirty="0"/>
          </a:p>
          <a:p>
            <a:endParaRPr lang="en-US" dirty="0"/>
          </a:p>
        </p:txBody>
      </p:sp>
      <p:sp>
        <p:nvSpPr>
          <p:cNvPr id="21" name="Freeform: Shape 20">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spTree>
    <p:extLst>
      <p:ext uri="{BB962C8B-B14F-4D97-AF65-F5344CB8AC3E}">
        <p14:creationId xmlns:p14="http://schemas.microsoft.com/office/powerpoint/2010/main" val="1007926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a:xfrm>
            <a:off x="956826" y="1112969"/>
            <a:ext cx="3937298" cy="4166010"/>
          </a:xfrm>
        </p:spPr>
        <p:txBody>
          <a:bodyPr>
            <a:normAutofit/>
          </a:bodyPr>
          <a:lstStyle/>
          <a:p>
            <a:r>
              <a:rPr lang="en-US" dirty="0" err="1">
                <a:solidFill>
                  <a:srgbClr val="FFFFFF"/>
                </a:solidFill>
              </a:rPr>
              <a:t>Prepararsi</a:t>
            </a:r>
            <a:endParaRPr lang="en-US" dirty="0">
              <a:solidFill>
                <a:srgbClr val="FFFFFF"/>
              </a:solidFill>
            </a:endParaRPr>
          </a:p>
        </p:txBody>
      </p:sp>
      <p:sp>
        <p:nvSpPr>
          <p:cNvPr id="15" name="Freeform: Shape 14">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Content Placeholder 5">
            <a:extLst>
              <a:ext uri="{FF2B5EF4-FFF2-40B4-BE49-F238E27FC236}">
                <a16:creationId xmlns:a16="http://schemas.microsoft.com/office/drawing/2014/main" id="{61E60AA7-118B-4DFA-8693-CF8F967D37B0}"/>
              </a:ext>
            </a:extLst>
          </p:cNvPr>
          <p:cNvSpPr>
            <a:spLocks noGrp="1"/>
          </p:cNvSpPr>
          <p:nvPr>
            <p:ph idx="1"/>
          </p:nvPr>
        </p:nvSpPr>
        <p:spPr>
          <a:xfrm>
            <a:off x="6096000" y="820880"/>
            <a:ext cx="5257799" cy="4889350"/>
          </a:xfrm>
        </p:spPr>
        <p:txBody>
          <a:bodyPr anchor="t">
            <a:normAutofit/>
          </a:bodyPr>
          <a:lstStyle/>
          <a:p>
            <a:pPr marL="0" indent="0">
              <a:buNone/>
            </a:pPr>
            <a:endParaRPr lang="it-IT" dirty="0"/>
          </a:p>
          <a:p>
            <a:r>
              <a:rPr lang="it-IT" dirty="0"/>
              <a:t>Definire chiaramente il business case della migrazione</a:t>
            </a:r>
          </a:p>
          <a:p>
            <a:endParaRPr lang="it-IT" dirty="0"/>
          </a:p>
          <a:p>
            <a:r>
              <a:rPr lang="it-IT" dirty="0"/>
              <a:t>Prospettive diverse</a:t>
            </a:r>
          </a:p>
          <a:p>
            <a:pPr marL="0" indent="0">
              <a:buNone/>
            </a:pPr>
            <a:endParaRPr lang="it-IT" dirty="0"/>
          </a:p>
          <a:p>
            <a:r>
              <a:rPr lang="it-IT" dirty="0"/>
              <a:t>Aggiornare operazioni e skill</a:t>
            </a:r>
          </a:p>
          <a:p>
            <a:endParaRPr lang="it-IT" dirty="0"/>
          </a:p>
          <a:p>
            <a:r>
              <a:rPr lang="en-US" dirty="0" err="1"/>
              <a:t>C’è</a:t>
            </a:r>
            <a:r>
              <a:rPr lang="en-US" dirty="0"/>
              <a:t> </a:t>
            </a:r>
            <a:r>
              <a:rPr lang="en-US" dirty="0" err="1"/>
              <a:t>l’esperienza</a:t>
            </a:r>
            <a:r>
              <a:rPr lang="en-US" dirty="0"/>
              <a:t> </a:t>
            </a:r>
            <a:r>
              <a:rPr lang="en-US" dirty="0" err="1"/>
              <a:t>necessaria</a:t>
            </a:r>
            <a:r>
              <a:rPr lang="en-US" dirty="0"/>
              <a:t>?</a:t>
            </a:r>
          </a:p>
          <a:p>
            <a:endParaRPr lang="en-US" dirty="0"/>
          </a:p>
          <a:p>
            <a:endParaRPr lang="en-US" dirty="0"/>
          </a:p>
        </p:txBody>
      </p:sp>
      <p:sp>
        <p:nvSpPr>
          <p:cNvPr id="21" name="Freeform: Shape 20">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spTree>
    <p:extLst>
      <p:ext uri="{BB962C8B-B14F-4D97-AF65-F5344CB8AC3E}">
        <p14:creationId xmlns:p14="http://schemas.microsoft.com/office/powerpoint/2010/main" val="33016927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a:xfrm>
            <a:off x="956826" y="1112969"/>
            <a:ext cx="3937298" cy="4166010"/>
          </a:xfrm>
        </p:spPr>
        <p:txBody>
          <a:bodyPr>
            <a:normAutofit/>
          </a:bodyPr>
          <a:lstStyle/>
          <a:p>
            <a:r>
              <a:rPr lang="en-US">
                <a:solidFill>
                  <a:srgbClr val="FFFFFF"/>
                </a:solidFill>
              </a:rPr>
              <a:t>Cloud computing: strategie di migrazione	</a:t>
            </a:r>
          </a:p>
        </p:txBody>
      </p:sp>
      <p:sp>
        <p:nvSpPr>
          <p:cNvPr id="15" name="Freeform: Shape 14">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Content Placeholder 5">
            <a:extLst>
              <a:ext uri="{FF2B5EF4-FFF2-40B4-BE49-F238E27FC236}">
                <a16:creationId xmlns:a16="http://schemas.microsoft.com/office/drawing/2014/main" id="{61E60AA7-118B-4DFA-8693-CF8F967D37B0}"/>
              </a:ext>
            </a:extLst>
          </p:cNvPr>
          <p:cNvSpPr>
            <a:spLocks noGrp="1"/>
          </p:cNvSpPr>
          <p:nvPr>
            <p:ph idx="1"/>
          </p:nvPr>
        </p:nvSpPr>
        <p:spPr>
          <a:xfrm>
            <a:off x="6096000" y="820880"/>
            <a:ext cx="5257799" cy="4889350"/>
          </a:xfrm>
        </p:spPr>
        <p:txBody>
          <a:bodyPr anchor="t">
            <a:normAutofit/>
          </a:bodyPr>
          <a:lstStyle/>
          <a:p>
            <a:r>
              <a:rPr lang="en-US" dirty="0"/>
              <a:t>Migration readiness</a:t>
            </a:r>
          </a:p>
          <a:p>
            <a:r>
              <a:rPr lang="en-US" dirty="0" err="1"/>
              <a:t>Analisi</a:t>
            </a:r>
            <a:r>
              <a:rPr lang="en-US" dirty="0"/>
              <a:t> del portfolio (</a:t>
            </a:r>
            <a:r>
              <a:rPr lang="en-US" dirty="0" err="1"/>
              <a:t>applicazioni</a:t>
            </a:r>
            <a:r>
              <a:rPr lang="en-US" dirty="0"/>
              <a:t>)</a:t>
            </a:r>
          </a:p>
          <a:p>
            <a:r>
              <a:rPr lang="en-US" dirty="0"/>
              <a:t>Le “6 R” (AWS)</a:t>
            </a:r>
          </a:p>
          <a:p>
            <a:pPr lvl="1"/>
            <a:r>
              <a:rPr lang="en-US" b="0" i="0" dirty="0">
                <a:effectLst/>
                <a:latin typeface="Amazon Ember"/>
              </a:rPr>
              <a:t>Re-host </a:t>
            </a:r>
          </a:p>
          <a:p>
            <a:pPr lvl="1"/>
            <a:r>
              <a:rPr lang="en-US" b="0" i="0" dirty="0">
                <a:effectLst/>
                <a:latin typeface="Amazon Ember"/>
              </a:rPr>
              <a:t>Re-platform</a:t>
            </a:r>
          </a:p>
          <a:p>
            <a:pPr lvl="1"/>
            <a:r>
              <a:rPr lang="en-US" b="0" i="0" dirty="0">
                <a:effectLst/>
                <a:latin typeface="Amazon Ember"/>
              </a:rPr>
              <a:t>Re-factor/Re-architect, </a:t>
            </a:r>
          </a:p>
          <a:p>
            <a:pPr lvl="1"/>
            <a:r>
              <a:rPr lang="en-US" b="0" i="0" dirty="0">
                <a:effectLst/>
                <a:latin typeface="Amazon Ember"/>
              </a:rPr>
              <a:t>Re-purchase</a:t>
            </a:r>
          </a:p>
          <a:p>
            <a:pPr lvl="1"/>
            <a:r>
              <a:rPr lang="en-US" b="0" i="0" dirty="0">
                <a:effectLst/>
                <a:latin typeface="Amazon Ember"/>
              </a:rPr>
              <a:t>Retire</a:t>
            </a:r>
          </a:p>
          <a:p>
            <a:pPr lvl="1"/>
            <a:r>
              <a:rPr lang="en-US" b="0" i="0" dirty="0">
                <a:effectLst/>
                <a:latin typeface="Amazon Ember"/>
              </a:rPr>
              <a:t>Retain</a:t>
            </a:r>
            <a:endParaRPr lang="en-US" dirty="0"/>
          </a:p>
          <a:p>
            <a:pPr marL="0" indent="0">
              <a:buNone/>
            </a:pPr>
            <a:endParaRPr lang="en-US" dirty="0"/>
          </a:p>
          <a:p>
            <a:endParaRPr lang="en-US" dirty="0"/>
          </a:p>
          <a:p>
            <a:endParaRPr lang="en-US" dirty="0"/>
          </a:p>
        </p:txBody>
      </p:sp>
      <p:sp>
        <p:nvSpPr>
          <p:cNvPr id="21" name="Freeform: Shape 20">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spTree>
    <p:extLst>
      <p:ext uri="{BB962C8B-B14F-4D97-AF65-F5344CB8AC3E}">
        <p14:creationId xmlns:p14="http://schemas.microsoft.com/office/powerpoint/2010/main" val="30722429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4800" kern="1200" dirty="0">
                <a:solidFill>
                  <a:schemeClr val="tx1"/>
                </a:solidFill>
                <a:latin typeface="+mj-lt"/>
                <a:ea typeface="+mj-ea"/>
                <a:cs typeface="+mj-cs"/>
              </a:rPr>
              <a:t>Scenario	</a:t>
            </a:r>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grpSp>
        <p:nvGrpSpPr>
          <p:cNvPr id="9" name="Group 8">
            <a:extLst>
              <a:ext uri="{FF2B5EF4-FFF2-40B4-BE49-F238E27FC236}">
                <a16:creationId xmlns:a16="http://schemas.microsoft.com/office/drawing/2014/main" id="{9F4C6A3E-E440-41A6-8436-21161F8C1364}"/>
              </a:ext>
            </a:extLst>
          </p:cNvPr>
          <p:cNvGrpSpPr/>
          <p:nvPr/>
        </p:nvGrpSpPr>
        <p:grpSpPr>
          <a:xfrm>
            <a:off x="2671532" y="1586366"/>
            <a:ext cx="7067553" cy="4030661"/>
            <a:chOff x="9899650" y="2979738"/>
            <a:chExt cx="1765300" cy="1143000"/>
          </a:xfrm>
        </p:grpSpPr>
        <p:sp>
          <p:nvSpPr>
            <p:cNvPr id="10" name="Rectangle 9">
              <a:extLst>
                <a:ext uri="{FF2B5EF4-FFF2-40B4-BE49-F238E27FC236}">
                  <a16:creationId xmlns:a16="http://schemas.microsoft.com/office/drawing/2014/main" id="{66E8192B-9B8A-4E67-84BF-62F57C6E3270}"/>
                </a:ext>
              </a:extLst>
            </p:cNvPr>
            <p:cNvSpPr/>
            <p:nvPr/>
          </p:nvSpPr>
          <p:spPr>
            <a:xfrm>
              <a:off x="9899650" y="2979738"/>
              <a:ext cx="1765300" cy="1143000"/>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nchor="ctr" anchorCtr="1"/>
            <a:lstStyle/>
            <a:p>
              <a:pP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Corporate </a:t>
              </a:r>
            </a:p>
            <a:p>
              <a:pP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data center</a:t>
              </a:r>
            </a:p>
          </p:txBody>
        </p:sp>
        <p:pic>
          <p:nvPicPr>
            <p:cNvPr id="11" name="Graphic 22">
              <a:extLst>
                <a:ext uri="{FF2B5EF4-FFF2-40B4-BE49-F238E27FC236}">
                  <a16:creationId xmlns:a16="http://schemas.microsoft.com/office/drawing/2014/main" id="{42CE10E1-5EEF-4CC2-82C1-EBD00C1F76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2825" y="29797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 name="Group 17">
            <a:extLst>
              <a:ext uri="{FF2B5EF4-FFF2-40B4-BE49-F238E27FC236}">
                <a16:creationId xmlns:a16="http://schemas.microsoft.com/office/drawing/2014/main" id="{82C363DD-5676-4ABD-B1E0-E3B8DC9F322B}"/>
              </a:ext>
            </a:extLst>
          </p:cNvPr>
          <p:cNvGrpSpPr/>
          <p:nvPr/>
        </p:nvGrpSpPr>
        <p:grpSpPr>
          <a:xfrm>
            <a:off x="2671532" y="2881312"/>
            <a:ext cx="1071563" cy="1094720"/>
            <a:chOff x="7134225" y="4281488"/>
            <a:chExt cx="1071563" cy="1094720"/>
          </a:xfrm>
        </p:grpSpPr>
        <p:pic>
          <p:nvPicPr>
            <p:cNvPr id="19" name="Graphic 21">
              <a:extLst>
                <a:ext uri="{FF2B5EF4-FFF2-40B4-BE49-F238E27FC236}">
                  <a16:creationId xmlns:a16="http://schemas.microsoft.com/office/drawing/2014/main" id="{3B9C26D9-533F-4714-ABCA-BF2CB6BED0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5850"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38">
              <a:extLst>
                <a:ext uri="{FF2B5EF4-FFF2-40B4-BE49-F238E27FC236}">
                  <a16:creationId xmlns:a16="http://schemas.microsoft.com/office/drawing/2014/main" id="{92175C13-EB29-484B-AF5A-9423A7521104}"/>
                </a:ext>
              </a:extLst>
            </p:cNvPr>
            <p:cNvSpPr txBox="1">
              <a:spLocks noChangeArrowheads="1"/>
            </p:cNvSpPr>
            <p:nvPr/>
          </p:nvSpPr>
          <p:spPr bwMode="auto">
            <a:xfrm>
              <a:off x="7134225" y="4852988"/>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Web servers</a:t>
              </a:r>
            </a:p>
          </p:txBody>
        </p:sp>
      </p:grpSp>
      <p:pic>
        <p:nvPicPr>
          <p:cNvPr id="17" name="Graphic 12">
            <a:extLst>
              <a:ext uri="{FF2B5EF4-FFF2-40B4-BE49-F238E27FC236}">
                <a16:creationId xmlns:a16="http://schemas.microsoft.com/office/drawing/2014/main" id="{130A2374-9391-4106-B280-567839E4F9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2924" y="333228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9">
            <a:extLst>
              <a:ext uri="{FF2B5EF4-FFF2-40B4-BE49-F238E27FC236}">
                <a16:creationId xmlns:a16="http://schemas.microsoft.com/office/drawing/2014/main" id="{701C59EA-3489-4ADD-88CF-F3A688986D5F}"/>
              </a:ext>
            </a:extLst>
          </p:cNvPr>
          <p:cNvSpPr txBox="1">
            <a:spLocks noChangeArrowheads="1"/>
          </p:cNvSpPr>
          <p:nvPr/>
        </p:nvSpPr>
        <p:spPr bwMode="auto">
          <a:xfrm>
            <a:off x="1091299" y="3860918"/>
            <a:ext cx="1073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Internet</a:t>
            </a:r>
          </a:p>
        </p:txBody>
      </p:sp>
      <p:pic>
        <p:nvPicPr>
          <p:cNvPr id="24" name="Graphic 23">
            <a:extLst>
              <a:ext uri="{FF2B5EF4-FFF2-40B4-BE49-F238E27FC236}">
                <a16:creationId xmlns:a16="http://schemas.microsoft.com/office/drawing/2014/main" id="{C2E31866-AEC3-4F08-8CFC-9452088009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273952" y="3274312"/>
            <a:ext cx="482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40">
            <a:extLst>
              <a:ext uri="{FF2B5EF4-FFF2-40B4-BE49-F238E27FC236}">
                <a16:creationId xmlns:a16="http://schemas.microsoft.com/office/drawing/2014/main" id="{7265AF27-0050-47F2-89A2-549E749F1223}"/>
              </a:ext>
            </a:extLst>
          </p:cNvPr>
          <p:cNvSpPr txBox="1">
            <a:spLocks noChangeArrowheads="1"/>
          </p:cNvSpPr>
          <p:nvPr/>
        </p:nvSpPr>
        <p:spPr bwMode="auto">
          <a:xfrm>
            <a:off x="-21323" y="3822044"/>
            <a:ext cx="1073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End </a:t>
            </a:r>
          </a:p>
          <a:p>
            <a:pPr algn="ctr" eaLnBrk="1" hangingPunct="1"/>
            <a:r>
              <a:rPr lang="en-US" altLang="en-US" sz="1400" dirty="0">
                <a:solidFill>
                  <a:srgbClr val="000000"/>
                </a:solidFill>
                <a:latin typeface="Arial" panose="020B0604020202020204" pitchFamily="34" charset="0"/>
                <a:cs typeface="Arial" panose="020B0604020202020204" pitchFamily="34" charset="0"/>
              </a:rPr>
              <a:t>users</a:t>
            </a:r>
          </a:p>
        </p:txBody>
      </p:sp>
      <p:sp>
        <p:nvSpPr>
          <p:cNvPr id="28" name="TextBox 45">
            <a:extLst>
              <a:ext uri="{FF2B5EF4-FFF2-40B4-BE49-F238E27FC236}">
                <a16:creationId xmlns:a16="http://schemas.microsoft.com/office/drawing/2014/main" id="{F2FB34A7-5F9D-4DD6-90B3-6F49A4E0C7E1}"/>
              </a:ext>
            </a:extLst>
          </p:cNvPr>
          <p:cNvSpPr txBox="1">
            <a:spLocks noChangeArrowheads="1"/>
          </p:cNvSpPr>
          <p:nvPr/>
        </p:nvSpPr>
        <p:spPr bwMode="auto">
          <a:xfrm>
            <a:off x="2714849" y="4805361"/>
            <a:ext cx="1073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solidFill>
                  <a:srgbClr val="000000"/>
                </a:solidFill>
                <a:latin typeface="Arial" panose="020B0604020202020204" pitchFamily="34" charset="0"/>
                <a:cs typeface="Arial" panose="020B0604020202020204" pitchFamily="34" charset="0"/>
              </a:rPr>
              <a:t>Firewall</a:t>
            </a:r>
          </a:p>
        </p:txBody>
      </p:sp>
      <p:pic>
        <p:nvPicPr>
          <p:cNvPr id="30" name="Graphic 6">
            <a:extLst>
              <a:ext uri="{FF2B5EF4-FFF2-40B4-BE49-F238E27FC236}">
                <a16:creationId xmlns:a16="http://schemas.microsoft.com/office/drawing/2014/main" id="{585BD484-A72B-4A80-BCAC-CC93E99967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29174" y="42640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11">
            <a:extLst>
              <a:ext uri="{FF2B5EF4-FFF2-40B4-BE49-F238E27FC236}">
                <a16:creationId xmlns:a16="http://schemas.microsoft.com/office/drawing/2014/main" id="{82EF8A13-DF68-42C3-BB12-3A3AC780FAD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96187" y="2888862"/>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28">
            <a:extLst>
              <a:ext uri="{FF2B5EF4-FFF2-40B4-BE49-F238E27FC236}">
                <a16:creationId xmlns:a16="http://schemas.microsoft.com/office/drawing/2014/main" id="{42443A9B-5F44-48C8-84AC-8EA37DF38C9A}"/>
              </a:ext>
            </a:extLst>
          </p:cNvPr>
          <p:cNvSpPr txBox="1">
            <a:spLocks noChangeArrowheads="1"/>
          </p:cNvSpPr>
          <p:nvPr/>
        </p:nvSpPr>
        <p:spPr bwMode="auto">
          <a:xfrm>
            <a:off x="3694562" y="3452812"/>
            <a:ext cx="10731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database</a:t>
            </a:r>
          </a:p>
        </p:txBody>
      </p:sp>
      <p:grpSp>
        <p:nvGrpSpPr>
          <p:cNvPr id="37" name="Group 36">
            <a:extLst>
              <a:ext uri="{FF2B5EF4-FFF2-40B4-BE49-F238E27FC236}">
                <a16:creationId xmlns:a16="http://schemas.microsoft.com/office/drawing/2014/main" id="{F990161E-2080-426B-B935-6533F251D6A7}"/>
              </a:ext>
            </a:extLst>
          </p:cNvPr>
          <p:cNvGrpSpPr/>
          <p:nvPr/>
        </p:nvGrpSpPr>
        <p:grpSpPr>
          <a:xfrm>
            <a:off x="5102273" y="4486273"/>
            <a:ext cx="1071563" cy="1048592"/>
            <a:chOff x="7134225" y="4327616"/>
            <a:chExt cx="1071563" cy="1048592"/>
          </a:xfrm>
        </p:grpSpPr>
        <p:pic>
          <p:nvPicPr>
            <p:cNvPr id="38" name="Graphic 21">
              <a:extLst>
                <a:ext uri="{FF2B5EF4-FFF2-40B4-BE49-F238E27FC236}">
                  <a16:creationId xmlns:a16="http://schemas.microsoft.com/office/drawing/2014/main" id="{C9AA878B-C3E0-4AFB-BF5C-E96DED1B4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5056" y="432761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8">
              <a:extLst>
                <a:ext uri="{FF2B5EF4-FFF2-40B4-BE49-F238E27FC236}">
                  <a16:creationId xmlns:a16="http://schemas.microsoft.com/office/drawing/2014/main" id="{9FE6A3BF-B771-4EFA-9D87-83059355FFBC}"/>
                </a:ext>
              </a:extLst>
            </p:cNvPr>
            <p:cNvSpPr txBox="1">
              <a:spLocks noChangeArrowheads="1"/>
            </p:cNvSpPr>
            <p:nvPr/>
          </p:nvSpPr>
          <p:spPr bwMode="auto">
            <a:xfrm>
              <a:off x="7134225" y="4852988"/>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FTP servers</a:t>
              </a:r>
            </a:p>
          </p:txBody>
        </p:sp>
      </p:grpSp>
      <p:grpSp>
        <p:nvGrpSpPr>
          <p:cNvPr id="40" name="Group 39">
            <a:extLst>
              <a:ext uri="{FF2B5EF4-FFF2-40B4-BE49-F238E27FC236}">
                <a16:creationId xmlns:a16="http://schemas.microsoft.com/office/drawing/2014/main" id="{35DBA73D-5806-4E71-B80A-82BEA82D6689}"/>
              </a:ext>
            </a:extLst>
          </p:cNvPr>
          <p:cNvGrpSpPr/>
          <p:nvPr/>
        </p:nvGrpSpPr>
        <p:grpSpPr>
          <a:xfrm>
            <a:off x="5872011" y="4470216"/>
            <a:ext cx="1071563" cy="1064649"/>
            <a:chOff x="7134225" y="4311559"/>
            <a:chExt cx="1071563" cy="1064649"/>
          </a:xfrm>
        </p:grpSpPr>
        <p:pic>
          <p:nvPicPr>
            <p:cNvPr id="41" name="Graphic 21">
              <a:extLst>
                <a:ext uri="{FF2B5EF4-FFF2-40B4-BE49-F238E27FC236}">
                  <a16:creationId xmlns:a16="http://schemas.microsoft.com/office/drawing/2014/main" id="{8AE4C86F-AA76-4C82-AEA5-11FC078025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5232" y="431155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38">
              <a:extLst>
                <a:ext uri="{FF2B5EF4-FFF2-40B4-BE49-F238E27FC236}">
                  <a16:creationId xmlns:a16="http://schemas.microsoft.com/office/drawing/2014/main" id="{75679035-B344-4C77-942E-7ADC84643D5B}"/>
                </a:ext>
              </a:extLst>
            </p:cNvPr>
            <p:cNvSpPr txBox="1">
              <a:spLocks noChangeArrowheads="1"/>
            </p:cNvSpPr>
            <p:nvPr/>
          </p:nvSpPr>
          <p:spPr bwMode="auto">
            <a:xfrm>
              <a:off x="7134225" y="4852988"/>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ERP servers</a:t>
              </a:r>
            </a:p>
          </p:txBody>
        </p:sp>
      </p:grpSp>
      <p:grpSp>
        <p:nvGrpSpPr>
          <p:cNvPr id="43" name="Group 42">
            <a:extLst>
              <a:ext uri="{FF2B5EF4-FFF2-40B4-BE49-F238E27FC236}">
                <a16:creationId xmlns:a16="http://schemas.microsoft.com/office/drawing/2014/main" id="{A17C017D-793E-41FC-B83D-42601F2D147D}"/>
              </a:ext>
            </a:extLst>
          </p:cNvPr>
          <p:cNvGrpSpPr/>
          <p:nvPr/>
        </p:nvGrpSpPr>
        <p:grpSpPr>
          <a:xfrm>
            <a:off x="6643536" y="4470259"/>
            <a:ext cx="1071563" cy="1036449"/>
            <a:chOff x="7091740" y="4339759"/>
            <a:chExt cx="1071563" cy="1036449"/>
          </a:xfrm>
        </p:grpSpPr>
        <p:pic>
          <p:nvPicPr>
            <p:cNvPr id="44" name="Graphic 21">
              <a:extLst>
                <a:ext uri="{FF2B5EF4-FFF2-40B4-BE49-F238E27FC236}">
                  <a16:creationId xmlns:a16="http://schemas.microsoft.com/office/drawing/2014/main" id="{93D69E91-EE41-488D-AD87-E06365BDF2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3858" y="433975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38">
              <a:extLst>
                <a:ext uri="{FF2B5EF4-FFF2-40B4-BE49-F238E27FC236}">
                  <a16:creationId xmlns:a16="http://schemas.microsoft.com/office/drawing/2014/main" id="{330CDBCB-AB91-44F2-A9A3-B5E94D2824CD}"/>
                </a:ext>
              </a:extLst>
            </p:cNvPr>
            <p:cNvSpPr txBox="1">
              <a:spLocks noChangeArrowheads="1"/>
            </p:cNvSpPr>
            <p:nvPr/>
          </p:nvSpPr>
          <p:spPr bwMode="auto">
            <a:xfrm>
              <a:off x="7091740" y="4852988"/>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CRM servers</a:t>
              </a:r>
            </a:p>
          </p:txBody>
        </p:sp>
      </p:grpSp>
      <p:grpSp>
        <p:nvGrpSpPr>
          <p:cNvPr id="49" name="Group 48">
            <a:extLst>
              <a:ext uri="{FF2B5EF4-FFF2-40B4-BE49-F238E27FC236}">
                <a16:creationId xmlns:a16="http://schemas.microsoft.com/office/drawing/2014/main" id="{45D14F87-CADF-47E2-83FF-98473FCEC67B}"/>
              </a:ext>
            </a:extLst>
          </p:cNvPr>
          <p:cNvGrpSpPr/>
          <p:nvPr/>
        </p:nvGrpSpPr>
        <p:grpSpPr>
          <a:xfrm>
            <a:off x="8166286" y="3802180"/>
            <a:ext cx="1073150" cy="988829"/>
            <a:chOff x="8447318" y="3274312"/>
            <a:chExt cx="1073150" cy="988829"/>
          </a:xfrm>
        </p:grpSpPr>
        <p:pic>
          <p:nvPicPr>
            <p:cNvPr id="36" name="Graphic 23">
              <a:extLst>
                <a:ext uri="{FF2B5EF4-FFF2-40B4-BE49-F238E27FC236}">
                  <a16:creationId xmlns:a16="http://schemas.microsoft.com/office/drawing/2014/main" id="{4219CDE4-EDD4-4D4C-922A-8256819ECC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8752566" y="3274312"/>
              <a:ext cx="482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40">
              <a:extLst>
                <a:ext uri="{FF2B5EF4-FFF2-40B4-BE49-F238E27FC236}">
                  <a16:creationId xmlns:a16="http://schemas.microsoft.com/office/drawing/2014/main" id="{0E90E520-B642-44FA-8D54-BA019E52ADCA}"/>
                </a:ext>
              </a:extLst>
            </p:cNvPr>
            <p:cNvSpPr txBox="1">
              <a:spLocks noChangeArrowheads="1"/>
            </p:cNvSpPr>
            <p:nvPr/>
          </p:nvSpPr>
          <p:spPr bwMode="auto">
            <a:xfrm>
              <a:off x="8447318" y="3739921"/>
              <a:ext cx="1073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Business </a:t>
              </a:r>
            </a:p>
            <a:p>
              <a:pPr algn="ctr" eaLnBrk="1" hangingPunct="1"/>
              <a:r>
                <a:rPr lang="en-US" altLang="en-US" sz="1400" dirty="0">
                  <a:solidFill>
                    <a:srgbClr val="000000"/>
                  </a:solidFill>
                  <a:latin typeface="Arial" panose="020B0604020202020204" pitchFamily="34" charset="0"/>
                  <a:cs typeface="Arial" panose="020B0604020202020204" pitchFamily="34" charset="0"/>
                </a:rPr>
                <a:t>operations</a:t>
              </a:r>
            </a:p>
          </p:txBody>
        </p:sp>
      </p:grpSp>
      <p:grpSp>
        <p:nvGrpSpPr>
          <p:cNvPr id="51" name="Group 50">
            <a:extLst>
              <a:ext uri="{FF2B5EF4-FFF2-40B4-BE49-F238E27FC236}">
                <a16:creationId xmlns:a16="http://schemas.microsoft.com/office/drawing/2014/main" id="{CCA4339E-2400-4A3B-AA0D-857DACD668A9}"/>
              </a:ext>
            </a:extLst>
          </p:cNvPr>
          <p:cNvGrpSpPr/>
          <p:nvPr/>
        </p:nvGrpSpPr>
        <p:grpSpPr>
          <a:xfrm>
            <a:off x="8172401" y="2605203"/>
            <a:ext cx="1073150" cy="988829"/>
            <a:chOff x="8447318" y="3274312"/>
            <a:chExt cx="1073150" cy="988829"/>
          </a:xfrm>
        </p:grpSpPr>
        <p:pic>
          <p:nvPicPr>
            <p:cNvPr id="52" name="Graphic 23">
              <a:extLst>
                <a:ext uri="{FF2B5EF4-FFF2-40B4-BE49-F238E27FC236}">
                  <a16:creationId xmlns:a16="http://schemas.microsoft.com/office/drawing/2014/main" id="{033CFBCE-2C5C-49E3-81D6-3D1FC87B68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8752566" y="3274312"/>
              <a:ext cx="482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40">
              <a:extLst>
                <a:ext uri="{FF2B5EF4-FFF2-40B4-BE49-F238E27FC236}">
                  <a16:creationId xmlns:a16="http://schemas.microsoft.com/office/drawing/2014/main" id="{19163EA3-B786-408E-A987-F69DBEC08525}"/>
                </a:ext>
              </a:extLst>
            </p:cNvPr>
            <p:cNvSpPr txBox="1">
              <a:spLocks noChangeArrowheads="1"/>
            </p:cNvSpPr>
            <p:nvPr/>
          </p:nvSpPr>
          <p:spPr bwMode="auto">
            <a:xfrm>
              <a:off x="8447318" y="3739921"/>
              <a:ext cx="1073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IT </a:t>
              </a:r>
            </a:p>
            <a:p>
              <a:pPr algn="ctr" eaLnBrk="1" hangingPunct="1"/>
              <a:r>
                <a:rPr lang="en-US" altLang="en-US" sz="1400" dirty="0">
                  <a:solidFill>
                    <a:srgbClr val="000000"/>
                  </a:solidFill>
                  <a:latin typeface="Arial" panose="020B0604020202020204" pitchFamily="34" charset="0"/>
                  <a:cs typeface="Arial" panose="020B0604020202020204" pitchFamily="34" charset="0"/>
                </a:rPr>
                <a:t>operations</a:t>
              </a:r>
            </a:p>
          </p:txBody>
        </p:sp>
      </p:grpSp>
      <p:grpSp>
        <p:nvGrpSpPr>
          <p:cNvPr id="54" name="Group 53">
            <a:extLst>
              <a:ext uri="{FF2B5EF4-FFF2-40B4-BE49-F238E27FC236}">
                <a16:creationId xmlns:a16="http://schemas.microsoft.com/office/drawing/2014/main" id="{17266E6E-E2EE-457F-B500-1A5D90D77299}"/>
              </a:ext>
            </a:extLst>
          </p:cNvPr>
          <p:cNvGrpSpPr/>
          <p:nvPr/>
        </p:nvGrpSpPr>
        <p:grpSpPr>
          <a:xfrm>
            <a:off x="5133965" y="2089100"/>
            <a:ext cx="1071563" cy="1030000"/>
            <a:chOff x="6931025" y="4290886"/>
            <a:chExt cx="1071563" cy="1030000"/>
          </a:xfrm>
        </p:grpSpPr>
        <p:pic>
          <p:nvPicPr>
            <p:cNvPr id="55" name="Graphic 21">
              <a:extLst>
                <a:ext uri="{FF2B5EF4-FFF2-40B4-BE49-F238E27FC236}">
                  <a16:creationId xmlns:a16="http://schemas.microsoft.com/office/drawing/2014/main" id="{459173CC-C3BB-4534-AD5C-6AFA59EBF6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1063" y="429088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55">
              <a:extLst>
                <a:ext uri="{FF2B5EF4-FFF2-40B4-BE49-F238E27FC236}">
                  <a16:creationId xmlns:a16="http://schemas.microsoft.com/office/drawing/2014/main" id="{20B301F6-6B50-4498-A198-29E66FD54C8A}"/>
                </a:ext>
              </a:extLst>
            </p:cNvPr>
            <p:cNvSpPr txBox="1">
              <a:spLocks noChangeArrowheads="1"/>
            </p:cNvSpPr>
            <p:nvPr/>
          </p:nvSpPr>
          <p:spPr bwMode="auto">
            <a:xfrm>
              <a:off x="6931025" y="4797666"/>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Log servers</a:t>
              </a:r>
            </a:p>
          </p:txBody>
        </p:sp>
      </p:grpSp>
      <p:sp>
        <p:nvSpPr>
          <p:cNvPr id="59" name="TextBox 38">
            <a:extLst>
              <a:ext uri="{FF2B5EF4-FFF2-40B4-BE49-F238E27FC236}">
                <a16:creationId xmlns:a16="http://schemas.microsoft.com/office/drawing/2014/main" id="{18E6E9AA-9CA1-4EB9-B628-04528FFC3622}"/>
              </a:ext>
            </a:extLst>
          </p:cNvPr>
          <p:cNvSpPr txBox="1">
            <a:spLocks noChangeArrowheads="1"/>
          </p:cNvSpPr>
          <p:nvPr/>
        </p:nvSpPr>
        <p:spPr bwMode="auto">
          <a:xfrm>
            <a:off x="6089578" y="2515364"/>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SMTP server</a:t>
            </a:r>
          </a:p>
        </p:txBody>
      </p:sp>
      <p:grpSp>
        <p:nvGrpSpPr>
          <p:cNvPr id="60" name="Group 59">
            <a:extLst>
              <a:ext uri="{FF2B5EF4-FFF2-40B4-BE49-F238E27FC236}">
                <a16:creationId xmlns:a16="http://schemas.microsoft.com/office/drawing/2014/main" id="{AC20D4BA-1947-40F5-809F-8B576B2020F9}"/>
              </a:ext>
            </a:extLst>
          </p:cNvPr>
          <p:cNvGrpSpPr/>
          <p:nvPr/>
        </p:nvGrpSpPr>
        <p:grpSpPr>
          <a:xfrm>
            <a:off x="6686021" y="2079702"/>
            <a:ext cx="1071563" cy="1094720"/>
            <a:chOff x="7134225" y="4281488"/>
            <a:chExt cx="1071563" cy="1094720"/>
          </a:xfrm>
        </p:grpSpPr>
        <p:pic>
          <p:nvPicPr>
            <p:cNvPr id="61" name="Graphic 21">
              <a:extLst>
                <a:ext uri="{FF2B5EF4-FFF2-40B4-BE49-F238E27FC236}">
                  <a16:creationId xmlns:a16="http://schemas.microsoft.com/office/drawing/2014/main" id="{E4ABF4AB-6E16-4E8A-B374-076CB6661C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5850"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Box 38">
              <a:extLst>
                <a:ext uri="{FF2B5EF4-FFF2-40B4-BE49-F238E27FC236}">
                  <a16:creationId xmlns:a16="http://schemas.microsoft.com/office/drawing/2014/main" id="{8532DAD6-9689-445B-89E9-A74378B7FB96}"/>
                </a:ext>
              </a:extLst>
            </p:cNvPr>
            <p:cNvSpPr txBox="1">
              <a:spLocks noChangeArrowheads="1"/>
            </p:cNvSpPr>
            <p:nvPr/>
          </p:nvSpPr>
          <p:spPr bwMode="auto">
            <a:xfrm>
              <a:off x="7134225" y="4852988"/>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File </a:t>
              </a:r>
              <a:br>
                <a:rPr lang="en-US" altLang="en-US" sz="1400" dirty="0">
                  <a:solidFill>
                    <a:srgbClr val="000000"/>
                  </a:solidFill>
                  <a:latin typeface="Arial" panose="020B0604020202020204" pitchFamily="34" charset="0"/>
                  <a:cs typeface="Arial" panose="020B0604020202020204" pitchFamily="34" charset="0"/>
                </a:rPr>
              </a:br>
              <a:r>
                <a:rPr lang="en-US" altLang="en-US" sz="1400" dirty="0">
                  <a:solidFill>
                    <a:srgbClr val="000000"/>
                  </a:solidFill>
                  <a:latin typeface="Arial" panose="020B0604020202020204" pitchFamily="34" charset="0"/>
                  <a:cs typeface="Arial" panose="020B0604020202020204" pitchFamily="34" charset="0"/>
                </a:rPr>
                <a:t>server</a:t>
              </a:r>
            </a:p>
          </p:txBody>
        </p:sp>
      </p:grpSp>
      <p:pic>
        <p:nvPicPr>
          <p:cNvPr id="50" name="Graphic 15">
            <a:extLst>
              <a:ext uri="{FF2B5EF4-FFF2-40B4-BE49-F238E27FC236}">
                <a16:creationId xmlns:a16="http://schemas.microsoft.com/office/drawing/2014/main" id="{8B146121-498A-4677-86C6-061A64F8947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83674" y="579878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32">
            <a:extLst>
              <a:ext uri="{FF2B5EF4-FFF2-40B4-BE49-F238E27FC236}">
                <a16:creationId xmlns:a16="http://schemas.microsoft.com/office/drawing/2014/main" id="{2199A0F9-7FF7-4C08-B5DE-C5A11B0FACB4}"/>
              </a:ext>
            </a:extLst>
          </p:cNvPr>
          <p:cNvSpPr txBox="1">
            <a:spLocks noChangeArrowheads="1"/>
          </p:cNvSpPr>
          <p:nvPr/>
        </p:nvSpPr>
        <p:spPr bwMode="auto">
          <a:xfrm>
            <a:off x="6082049" y="6327424"/>
            <a:ext cx="10731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Dealer app</a:t>
            </a:r>
          </a:p>
        </p:txBody>
      </p:sp>
      <p:pic>
        <p:nvPicPr>
          <p:cNvPr id="66" name="Graphic 50">
            <a:extLst>
              <a:ext uri="{FF2B5EF4-FFF2-40B4-BE49-F238E27FC236}">
                <a16:creationId xmlns:a16="http://schemas.microsoft.com/office/drawing/2014/main" id="{858DF725-B111-4B33-A0C1-D3C9A23B9E5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93466" y="209000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9" name="Group 68">
            <a:extLst>
              <a:ext uri="{FF2B5EF4-FFF2-40B4-BE49-F238E27FC236}">
                <a16:creationId xmlns:a16="http://schemas.microsoft.com/office/drawing/2014/main" id="{9DD3A146-33B9-44C4-AFDA-BD8EAE2F481C}"/>
              </a:ext>
            </a:extLst>
          </p:cNvPr>
          <p:cNvGrpSpPr/>
          <p:nvPr/>
        </p:nvGrpSpPr>
        <p:grpSpPr>
          <a:xfrm>
            <a:off x="7083156" y="5833009"/>
            <a:ext cx="1073150" cy="988829"/>
            <a:chOff x="8447318" y="3274312"/>
            <a:chExt cx="1073150" cy="988829"/>
          </a:xfrm>
        </p:grpSpPr>
        <p:pic>
          <p:nvPicPr>
            <p:cNvPr id="70" name="Graphic 23">
              <a:extLst>
                <a:ext uri="{FF2B5EF4-FFF2-40B4-BE49-F238E27FC236}">
                  <a16:creationId xmlns:a16="http://schemas.microsoft.com/office/drawing/2014/main" id="{162F0C8B-5744-41AD-B922-02EB642957A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8752566" y="3274312"/>
              <a:ext cx="482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TextBox 40">
              <a:extLst>
                <a:ext uri="{FF2B5EF4-FFF2-40B4-BE49-F238E27FC236}">
                  <a16:creationId xmlns:a16="http://schemas.microsoft.com/office/drawing/2014/main" id="{426EE87B-944A-4C76-90E4-6AAFEB92885C}"/>
                </a:ext>
              </a:extLst>
            </p:cNvPr>
            <p:cNvSpPr txBox="1">
              <a:spLocks noChangeArrowheads="1"/>
            </p:cNvSpPr>
            <p:nvPr/>
          </p:nvSpPr>
          <p:spPr bwMode="auto">
            <a:xfrm>
              <a:off x="8447318" y="3739921"/>
              <a:ext cx="1073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Dealers </a:t>
              </a:r>
            </a:p>
            <a:p>
              <a:pPr algn="ctr" eaLnBrk="1" hangingPunct="1"/>
              <a:endParaRPr lang="en-US" altLang="en-US" sz="1400" dirty="0">
                <a:solidFill>
                  <a:srgbClr val="000000"/>
                </a:solidFill>
                <a:latin typeface="Arial" panose="020B0604020202020204" pitchFamily="34" charset="0"/>
                <a:cs typeface="Arial" panose="020B0604020202020204" pitchFamily="34" charset="0"/>
              </a:endParaRPr>
            </a:p>
          </p:txBody>
        </p:sp>
      </p:grpSp>
      <p:cxnSp>
        <p:nvCxnSpPr>
          <p:cNvPr id="72" name="Straight Arrow Connector 71">
            <a:extLst>
              <a:ext uri="{FF2B5EF4-FFF2-40B4-BE49-F238E27FC236}">
                <a16:creationId xmlns:a16="http://schemas.microsoft.com/office/drawing/2014/main" id="{17D5F828-0FF7-466A-8B36-A4B9D475739F}"/>
              </a:ext>
            </a:extLst>
          </p:cNvPr>
          <p:cNvCxnSpPr>
            <a:cxnSpLocks/>
          </p:cNvCxnSpPr>
          <p:nvPr/>
        </p:nvCxnSpPr>
        <p:spPr>
          <a:xfrm>
            <a:off x="731747" y="3594032"/>
            <a:ext cx="60189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E7B50326-B0A5-4EA9-9B9B-FF290EC9085E}"/>
              </a:ext>
            </a:extLst>
          </p:cNvPr>
          <p:cNvCxnSpPr>
            <a:cxnSpLocks/>
          </p:cNvCxnSpPr>
          <p:nvPr/>
        </p:nvCxnSpPr>
        <p:spPr>
          <a:xfrm>
            <a:off x="1912970" y="3594032"/>
            <a:ext cx="60189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1591D59C-0F00-449B-B384-BB3CD35A38F1}"/>
              </a:ext>
            </a:extLst>
          </p:cNvPr>
          <p:cNvGrpSpPr/>
          <p:nvPr/>
        </p:nvGrpSpPr>
        <p:grpSpPr>
          <a:xfrm>
            <a:off x="7320048" y="3180044"/>
            <a:ext cx="1073150" cy="1051858"/>
            <a:chOff x="2271713" y="2847975"/>
            <a:chExt cx="1073150" cy="1051858"/>
          </a:xfrm>
        </p:grpSpPr>
        <p:pic>
          <p:nvPicPr>
            <p:cNvPr id="76" name="Graphic 24">
              <a:extLst>
                <a:ext uri="{FF2B5EF4-FFF2-40B4-BE49-F238E27FC236}">
                  <a16:creationId xmlns:a16="http://schemas.microsoft.com/office/drawing/2014/main" id="{51233BBF-51DF-4007-BC06-50E6B842533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733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TextBox 25">
              <a:extLst>
                <a:ext uri="{FF2B5EF4-FFF2-40B4-BE49-F238E27FC236}">
                  <a16:creationId xmlns:a16="http://schemas.microsoft.com/office/drawing/2014/main" id="{8FF7815F-10DC-4004-8F44-45FD7400D4AF}"/>
                </a:ext>
              </a:extLst>
            </p:cNvPr>
            <p:cNvSpPr txBox="1">
              <a:spLocks noChangeArrowheads="1"/>
            </p:cNvSpPr>
            <p:nvPr/>
          </p:nvSpPr>
          <p:spPr bwMode="auto">
            <a:xfrm>
              <a:off x="2271713" y="3376613"/>
              <a:ext cx="1073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Client</a:t>
              </a:r>
              <a:br>
                <a:rPr lang="en-US" altLang="en-US" sz="1400" dirty="0">
                  <a:solidFill>
                    <a:srgbClr val="000000"/>
                  </a:solidFill>
                  <a:latin typeface="Arial" panose="020B0604020202020204" pitchFamily="34" charset="0"/>
                  <a:cs typeface="Arial" panose="020B0604020202020204" pitchFamily="34" charset="0"/>
                </a:rPr>
              </a:br>
              <a:r>
                <a:rPr lang="en-US" altLang="en-US" sz="1400" dirty="0">
                  <a:solidFill>
                    <a:srgbClr val="000000"/>
                  </a:solidFill>
                  <a:latin typeface="Arial" panose="020B0604020202020204" pitchFamily="34" charset="0"/>
                  <a:cs typeface="Arial" panose="020B0604020202020204" pitchFamily="34" charset="0"/>
                </a:rPr>
                <a:t>apps</a:t>
              </a:r>
            </a:p>
          </p:txBody>
        </p:sp>
      </p:grpSp>
      <p:grpSp>
        <p:nvGrpSpPr>
          <p:cNvPr id="79" name="Group 78">
            <a:extLst>
              <a:ext uri="{FF2B5EF4-FFF2-40B4-BE49-F238E27FC236}">
                <a16:creationId xmlns:a16="http://schemas.microsoft.com/office/drawing/2014/main" id="{D53FF2DE-7D3D-4645-8571-9124F6E5E611}"/>
              </a:ext>
            </a:extLst>
          </p:cNvPr>
          <p:cNvGrpSpPr/>
          <p:nvPr/>
        </p:nvGrpSpPr>
        <p:grpSpPr>
          <a:xfrm>
            <a:off x="4832340" y="3185008"/>
            <a:ext cx="1071563" cy="1033165"/>
            <a:chOff x="7134225" y="4281488"/>
            <a:chExt cx="1071563" cy="1033165"/>
          </a:xfrm>
        </p:grpSpPr>
        <p:pic>
          <p:nvPicPr>
            <p:cNvPr id="80" name="Graphic 21">
              <a:extLst>
                <a:ext uri="{FF2B5EF4-FFF2-40B4-BE49-F238E27FC236}">
                  <a16:creationId xmlns:a16="http://schemas.microsoft.com/office/drawing/2014/main" id="{BA84FB82-87B9-404B-9E61-87A3B6BDC6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5850"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Box 38">
              <a:extLst>
                <a:ext uri="{FF2B5EF4-FFF2-40B4-BE49-F238E27FC236}">
                  <a16:creationId xmlns:a16="http://schemas.microsoft.com/office/drawing/2014/main" id="{D41F259F-FDDF-4C65-A2DF-E2437624C4C3}"/>
                </a:ext>
              </a:extLst>
            </p:cNvPr>
            <p:cNvSpPr txBox="1">
              <a:spLocks noChangeArrowheads="1"/>
            </p:cNvSpPr>
            <p:nvPr/>
          </p:nvSpPr>
          <p:spPr bwMode="auto">
            <a:xfrm>
              <a:off x="7134225" y="4852988"/>
              <a:ext cx="10715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cs typeface="Arial" panose="020B0604020202020204" pitchFamily="34" charset="0"/>
                </a:rPr>
                <a:t>LOB</a:t>
              </a:r>
              <a:br>
                <a:rPr lang="en-US" altLang="en-US" sz="1200" dirty="0">
                  <a:solidFill>
                    <a:srgbClr val="000000"/>
                  </a:solidFill>
                  <a:latin typeface="Arial" panose="020B0604020202020204" pitchFamily="34" charset="0"/>
                  <a:cs typeface="Arial" panose="020B0604020202020204" pitchFamily="34" charset="0"/>
                </a:rPr>
              </a:br>
              <a:r>
                <a:rPr lang="en-US" altLang="en-US" sz="1200" dirty="0">
                  <a:solidFill>
                    <a:srgbClr val="000000"/>
                  </a:solidFill>
                  <a:latin typeface="Arial" panose="020B0604020202020204" pitchFamily="34" charset="0"/>
                  <a:cs typeface="Arial" panose="020B0604020202020204" pitchFamily="34" charset="0"/>
                </a:rPr>
                <a:t>applications</a:t>
              </a:r>
            </a:p>
          </p:txBody>
        </p:sp>
      </p:grpSp>
      <p:grpSp>
        <p:nvGrpSpPr>
          <p:cNvPr id="67" name="Group 66">
            <a:extLst>
              <a:ext uri="{FF2B5EF4-FFF2-40B4-BE49-F238E27FC236}">
                <a16:creationId xmlns:a16="http://schemas.microsoft.com/office/drawing/2014/main" id="{CC606ACA-04FE-46B9-9EB1-71493866576E}"/>
              </a:ext>
            </a:extLst>
          </p:cNvPr>
          <p:cNvGrpSpPr/>
          <p:nvPr/>
        </p:nvGrpSpPr>
        <p:grpSpPr>
          <a:xfrm>
            <a:off x="3672911" y="4729798"/>
            <a:ext cx="1073150" cy="958052"/>
            <a:chOff x="8447318" y="3274312"/>
            <a:chExt cx="1073150" cy="958052"/>
          </a:xfrm>
        </p:grpSpPr>
        <p:pic>
          <p:nvPicPr>
            <p:cNvPr id="68" name="Graphic 23">
              <a:extLst>
                <a:ext uri="{FF2B5EF4-FFF2-40B4-BE49-F238E27FC236}">
                  <a16:creationId xmlns:a16="http://schemas.microsoft.com/office/drawing/2014/main" id="{49E912C7-EAE3-4C62-A407-5BD2287A78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8752566" y="3274312"/>
              <a:ext cx="482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40">
              <a:extLst>
                <a:ext uri="{FF2B5EF4-FFF2-40B4-BE49-F238E27FC236}">
                  <a16:creationId xmlns:a16="http://schemas.microsoft.com/office/drawing/2014/main" id="{F725FB83-B313-4EDE-BD68-D2221667690E}"/>
                </a:ext>
              </a:extLst>
            </p:cNvPr>
            <p:cNvSpPr txBox="1">
              <a:spLocks noChangeArrowheads="1"/>
            </p:cNvSpPr>
            <p:nvPr/>
          </p:nvSpPr>
          <p:spPr bwMode="auto">
            <a:xfrm>
              <a:off x="8447318" y="3739921"/>
              <a:ext cx="107315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cs typeface="Arial" panose="020B0604020202020204" pitchFamily="34" charset="0"/>
                </a:rPr>
                <a:t>Developers</a:t>
              </a:r>
            </a:p>
            <a:p>
              <a:pPr algn="ctr" eaLnBrk="1" hangingPunct="1"/>
              <a:endParaRPr lang="en-US" altLang="en-US" sz="1400" dirty="0">
                <a:solidFill>
                  <a:srgbClr val="000000"/>
                </a:solidFill>
                <a:latin typeface="Arial" panose="020B0604020202020204" pitchFamily="34" charset="0"/>
                <a:cs typeface="Arial" panose="020B0604020202020204" pitchFamily="34" charset="0"/>
              </a:endParaRPr>
            </a:p>
          </p:txBody>
        </p:sp>
      </p:grpSp>
      <p:grpSp>
        <p:nvGrpSpPr>
          <p:cNvPr id="57" name="Group 56">
            <a:extLst>
              <a:ext uri="{FF2B5EF4-FFF2-40B4-BE49-F238E27FC236}">
                <a16:creationId xmlns:a16="http://schemas.microsoft.com/office/drawing/2014/main" id="{B2070AFC-032B-487B-B435-60C80FCB5B4E}"/>
              </a:ext>
            </a:extLst>
          </p:cNvPr>
          <p:cNvGrpSpPr/>
          <p:nvPr/>
        </p:nvGrpSpPr>
        <p:grpSpPr>
          <a:xfrm>
            <a:off x="4416473" y="4486273"/>
            <a:ext cx="1071563" cy="1048592"/>
            <a:chOff x="7134225" y="4327616"/>
            <a:chExt cx="1071563" cy="1048592"/>
          </a:xfrm>
        </p:grpSpPr>
        <p:pic>
          <p:nvPicPr>
            <p:cNvPr id="58" name="Graphic 21">
              <a:extLst>
                <a:ext uri="{FF2B5EF4-FFF2-40B4-BE49-F238E27FC236}">
                  <a16:creationId xmlns:a16="http://schemas.microsoft.com/office/drawing/2014/main" id="{DC0E5B2A-B523-4418-840B-E14E1442F3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5056" y="432761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62">
              <a:extLst>
                <a:ext uri="{FF2B5EF4-FFF2-40B4-BE49-F238E27FC236}">
                  <a16:creationId xmlns:a16="http://schemas.microsoft.com/office/drawing/2014/main" id="{B5A97BA8-1A60-4B32-9142-56A279399FC0}"/>
                </a:ext>
              </a:extLst>
            </p:cNvPr>
            <p:cNvSpPr txBox="1">
              <a:spLocks noChangeArrowheads="1"/>
            </p:cNvSpPr>
            <p:nvPr/>
          </p:nvSpPr>
          <p:spPr bwMode="auto">
            <a:xfrm>
              <a:off x="7134225" y="4852988"/>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Build servers</a:t>
              </a:r>
            </a:p>
          </p:txBody>
        </p:sp>
      </p:grpSp>
    </p:spTree>
    <p:extLst>
      <p:ext uri="{BB962C8B-B14F-4D97-AF65-F5344CB8AC3E}">
        <p14:creationId xmlns:p14="http://schemas.microsoft.com/office/powerpoint/2010/main" val="2619614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descr="&#10;&#10;Six most common application migration strategies&#10;&#10;">
            <a:extLst>
              <a:ext uri="{FF2B5EF4-FFF2-40B4-BE49-F238E27FC236}">
                <a16:creationId xmlns:a16="http://schemas.microsoft.com/office/drawing/2014/main" id="{D678BD6E-773F-418F-B3CC-6AEB3DF547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51" r="2539" b="1"/>
          <a:stretch/>
        </p:blipFill>
        <p:spPr bwMode="auto">
          <a:xfrm>
            <a:off x="2499708" y="1251732"/>
            <a:ext cx="7421951" cy="4174848"/>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Connector 138">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sp>
        <p:nvSpPr>
          <p:cNvPr id="3" name="Title 2">
            <a:extLst>
              <a:ext uri="{FF2B5EF4-FFF2-40B4-BE49-F238E27FC236}">
                <a16:creationId xmlns:a16="http://schemas.microsoft.com/office/drawing/2014/main" id="{CA7DF8CD-FCFF-4265-A773-2982AC43B397}"/>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39029328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5">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4800" kern="1200" dirty="0" err="1">
                <a:solidFill>
                  <a:schemeClr val="tx1"/>
                </a:solidFill>
                <a:latin typeface="+mj-lt"/>
                <a:ea typeface="+mj-ea"/>
                <a:cs typeface="+mj-cs"/>
              </a:rPr>
              <a:t>Costo</a:t>
            </a:r>
            <a:r>
              <a:rPr lang="en-US" sz="4800" kern="1200" dirty="0">
                <a:solidFill>
                  <a:schemeClr val="tx1"/>
                </a:solidFill>
                <a:latin typeface="+mj-lt"/>
                <a:ea typeface="+mj-ea"/>
                <a:cs typeface="+mj-cs"/>
              </a:rPr>
              <a:t> vs benefit	</a:t>
            </a:r>
          </a:p>
        </p:txBody>
      </p:sp>
      <p:pic>
        <p:nvPicPr>
          <p:cNvPr id="3" name="Picture 2">
            <a:extLst>
              <a:ext uri="{FF2B5EF4-FFF2-40B4-BE49-F238E27FC236}">
                <a16:creationId xmlns:a16="http://schemas.microsoft.com/office/drawing/2014/main" id="{3BA3E3BE-6720-45CF-83EC-93218EF55738}"/>
              </a:ext>
            </a:extLst>
          </p:cNvPr>
          <p:cNvPicPr>
            <a:picLocks noChangeAspect="1"/>
          </p:cNvPicPr>
          <p:nvPr/>
        </p:nvPicPr>
        <p:blipFill>
          <a:blip r:embed="rId3"/>
          <a:stretch>
            <a:fillRect/>
          </a:stretch>
        </p:blipFill>
        <p:spPr>
          <a:xfrm>
            <a:off x="1872656" y="1203632"/>
            <a:ext cx="8443640" cy="5192839"/>
          </a:xfrm>
          <a:prstGeom prst="rect">
            <a:avLst/>
          </a:prstGeom>
        </p:spPr>
      </p:pic>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spTree>
    <p:extLst>
      <p:ext uri="{BB962C8B-B14F-4D97-AF65-F5344CB8AC3E}">
        <p14:creationId xmlns:p14="http://schemas.microsoft.com/office/powerpoint/2010/main" val="24826841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a:xfrm>
            <a:off x="1389278" y="1233241"/>
            <a:ext cx="3240506" cy="4064628"/>
          </a:xfrm>
        </p:spPr>
        <p:txBody>
          <a:bodyPr vert="horz" lIns="91440" tIns="45720" rIns="91440" bIns="45720" rtlCol="0">
            <a:normAutofit/>
          </a:bodyPr>
          <a:lstStyle/>
          <a:p>
            <a:r>
              <a:rPr lang="en-US" kern="1200" dirty="0" err="1">
                <a:solidFill>
                  <a:srgbClr val="FFFFFF"/>
                </a:solidFill>
                <a:latin typeface="+mj-lt"/>
                <a:ea typeface="+mj-ea"/>
                <a:cs typeface="+mj-cs"/>
              </a:rPr>
              <a:t>Creare</a:t>
            </a:r>
            <a:r>
              <a:rPr lang="en-US" kern="1200" dirty="0">
                <a:solidFill>
                  <a:srgbClr val="FFFFFF"/>
                </a:solidFill>
                <a:latin typeface="+mj-lt"/>
                <a:ea typeface="+mj-ea"/>
                <a:cs typeface="+mj-cs"/>
              </a:rPr>
              <a:t> un </a:t>
            </a:r>
            <a:br>
              <a:rPr lang="en-US" kern="1200" dirty="0">
                <a:solidFill>
                  <a:srgbClr val="FFFFFF"/>
                </a:solidFill>
                <a:latin typeface="+mj-lt"/>
                <a:ea typeface="+mj-ea"/>
                <a:cs typeface="+mj-cs"/>
              </a:rPr>
            </a:br>
            <a:r>
              <a:rPr lang="en-US" kern="1200" dirty="0">
                <a:solidFill>
                  <a:srgbClr val="FFFFFF"/>
                </a:solidFill>
                <a:latin typeface="+mj-lt"/>
                <a:ea typeface="+mj-ea"/>
                <a:cs typeface="+mj-cs"/>
              </a:rPr>
              <a:t>business case</a:t>
            </a:r>
          </a:p>
        </p:txBody>
      </p:sp>
      <p:sp>
        <p:nvSpPr>
          <p:cNvPr id="87" name="Freeform: Shape 86">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9" name="Freeform: Shape 88">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Content Placeholder 5">
            <a:extLst>
              <a:ext uri="{FF2B5EF4-FFF2-40B4-BE49-F238E27FC236}">
                <a16:creationId xmlns:a16="http://schemas.microsoft.com/office/drawing/2014/main" id="{4502E6EA-698F-4F69-AC62-DF7E74725905}"/>
              </a:ext>
            </a:extLst>
          </p:cNvPr>
          <p:cNvSpPr>
            <a:spLocks noGrp="1"/>
          </p:cNvSpPr>
          <p:nvPr>
            <p:ph idx="1"/>
          </p:nvPr>
        </p:nvSpPr>
        <p:spPr>
          <a:xfrm>
            <a:off x="6096000" y="820880"/>
            <a:ext cx="5257799" cy="4889350"/>
          </a:xfrm>
        </p:spPr>
        <p:txBody>
          <a:bodyPr anchor="t">
            <a:normAutofit/>
          </a:bodyPr>
          <a:lstStyle/>
          <a:p>
            <a:pPr lvl="2"/>
            <a:r>
              <a:rPr lang="en-US" sz="3200" dirty="0" err="1"/>
              <a:t>Quanto</a:t>
            </a:r>
            <a:r>
              <a:rPr lang="en-US" sz="3200" dirty="0"/>
              <a:t> </a:t>
            </a:r>
            <a:r>
              <a:rPr lang="en-US" sz="3200" dirty="0" err="1"/>
              <a:t>costerà</a:t>
            </a:r>
            <a:r>
              <a:rPr lang="en-US" sz="3200" dirty="0"/>
              <a:t> </a:t>
            </a:r>
            <a:r>
              <a:rPr lang="en-US" sz="3200" dirty="0" err="1"/>
              <a:t>l’esercizio</a:t>
            </a:r>
            <a:r>
              <a:rPr lang="en-US" sz="3200" dirty="0"/>
              <a:t> </a:t>
            </a:r>
            <a:r>
              <a:rPr lang="en-US" sz="3200" dirty="0" err="1"/>
              <a:t>della</a:t>
            </a:r>
            <a:r>
              <a:rPr lang="en-US" sz="3200" dirty="0"/>
              <a:t> </a:t>
            </a:r>
            <a:r>
              <a:rPr lang="en-US" sz="3200" dirty="0" err="1"/>
              <a:t>nuova</a:t>
            </a:r>
            <a:r>
              <a:rPr lang="en-US" sz="3200" dirty="0"/>
              <a:t> </a:t>
            </a:r>
            <a:r>
              <a:rPr lang="en-US" sz="3200" dirty="0" err="1"/>
              <a:t>soluzione</a:t>
            </a:r>
            <a:r>
              <a:rPr lang="en-US" sz="3200" dirty="0"/>
              <a:t>?</a:t>
            </a:r>
          </a:p>
          <a:p>
            <a:pPr lvl="2"/>
            <a:r>
              <a:rPr lang="en-US" sz="3200" dirty="0" err="1"/>
              <a:t>Quanto</a:t>
            </a:r>
            <a:r>
              <a:rPr lang="en-US" sz="3200" dirty="0"/>
              <a:t> </a:t>
            </a:r>
            <a:r>
              <a:rPr lang="en-US" sz="3200" dirty="0" err="1"/>
              <a:t>costerà</a:t>
            </a:r>
            <a:r>
              <a:rPr lang="en-US" sz="3200" dirty="0"/>
              <a:t> </a:t>
            </a:r>
            <a:r>
              <a:rPr lang="en-US" sz="3200" dirty="0" err="1"/>
              <a:t>adottare</a:t>
            </a:r>
            <a:r>
              <a:rPr lang="en-US" sz="3200" dirty="0"/>
              <a:t> la </a:t>
            </a:r>
            <a:r>
              <a:rPr lang="en-US" sz="3200" dirty="0" err="1"/>
              <a:t>nuova</a:t>
            </a:r>
            <a:r>
              <a:rPr lang="en-US" sz="3200" dirty="0"/>
              <a:t> </a:t>
            </a:r>
            <a:r>
              <a:rPr lang="en-US" sz="3200" dirty="0" err="1"/>
              <a:t>soluzione</a:t>
            </a:r>
            <a:r>
              <a:rPr lang="en-US" sz="3200" dirty="0"/>
              <a:t>?</a:t>
            </a:r>
          </a:p>
          <a:p>
            <a:pPr lvl="2"/>
            <a:r>
              <a:rPr lang="en-US" sz="3200" dirty="0" err="1"/>
              <a:t>Quali</a:t>
            </a:r>
            <a:r>
              <a:rPr lang="en-US" sz="3200" dirty="0"/>
              <a:t> </a:t>
            </a:r>
            <a:r>
              <a:rPr lang="en-US" sz="3200" dirty="0" err="1"/>
              <a:t>benefici</a:t>
            </a:r>
            <a:r>
              <a:rPr lang="en-US" sz="3200" dirty="0"/>
              <a:t> </a:t>
            </a:r>
            <a:r>
              <a:rPr lang="en-US" sz="3200" dirty="0" err="1"/>
              <a:t>otterrò</a:t>
            </a:r>
            <a:r>
              <a:rPr lang="en-US" sz="3200" dirty="0"/>
              <a:t> </a:t>
            </a:r>
            <a:r>
              <a:rPr lang="en-US" sz="3200" dirty="0" err="1"/>
              <a:t>oltre</a:t>
            </a:r>
            <a:r>
              <a:rPr lang="en-US" sz="3200" dirty="0"/>
              <a:t> la </a:t>
            </a:r>
            <a:r>
              <a:rPr lang="en-US" sz="3200" dirty="0" err="1"/>
              <a:t>riduzione</a:t>
            </a:r>
            <a:r>
              <a:rPr lang="en-US" sz="3200" dirty="0"/>
              <a:t> </a:t>
            </a:r>
            <a:r>
              <a:rPr lang="en-US" sz="3200" dirty="0" err="1"/>
              <a:t>dei</a:t>
            </a:r>
            <a:r>
              <a:rPr lang="en-US" sz="3200" dirty="0"/>
              <a:t> </a:t>
            </a:r>
            <a:r>
              <a:rPr lang="en-US" sz="3200" dirty="0" err="1"/>
              <a:t>costi</a:t>
            </a:r>
            <a:r>
              <a:rPr lang="en-US" sz="3200" dirty="0"/>
              <a:t>?</a:t>
            </a:r>
          </a:p>
          <a:p>
            <a:pPr lvl="1"/>
            <a:endParaRPr lang="en-US" dirty="0"/>
          </a:p>
          <a:p>
            <a:endParaRPr lang="en-US" dirty="0"/>
          </a:p>
          <a:p>
            <a:endParaRPr lang="en-US" dirty="0"/>
          </a:p>
        </p:txBody>
      </p:sp>
      <p:sp>
        <p:nvSpPr>
          <p:cNvPr id="93" name="Freeform: Shape 92">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spTree>
    <p:extLst>
      <p:ext uri="{BB962C8B-B14F-4D97-AF65-F5344CB8AC3E}">
        <p14:creationId xmlns:p14="http://schemas.microsoft.com/office/powerpoint/2010/main" val="11038654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4800" kern="1200" dirty="0">
                <a:solidFill>
                  <a:schemeClr val="tx1"/>
                </a:solidFill>
                <a:latin typeface="+mj-lt"/>
                <a:ea typeface="+mj-ea"/>
                <a:cs typeface="+mj-cs"/>
              </a:rPr>
              <a:t>Scenario	</a:t>
            </a:r>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grpSp>
        <p:nvGrpSpPr>
          <p:cNvPr id="9" name="Group 8">
            <a:extLst>
              <a:ext uri="{FF2B5EF4-FFF2-40B4-BE49-F238E27FC236}">
                <a16:creationId xmlns:a16="http://schemas.microsoft.com/office/drawing/2014/main" id="{9F4C6A3E-E440-41A6-8436-21161F8C1364}"/>
              </a:ext>
            </a:extLst>
          </p:cNvPr>
          <p:cNvGrpSpPr/>
          <p:nvPr/>
        </p:nvGrpSpPr>
        <p:grpSpPr>
          <a:xfrm>
            <a:off x="2671532" y="1586366"/>
            <a:ext cx="7067553" cy="4030661"/>
            <a:chOff x="9899650" y="2979738"/>
            <a:chExt cx="1765300" cy="1143000"/>
          </a:xfrm>
        </p:grpSpPr>
        <p:sp>
          <p:nvSpPr>
            <p:cNvPr id="10" name="Rectangle 9">
              <a:extLst>
                <a:ext uri="{FF2B5EF4-FFF2-40B4-BE49-F238E27FC236}">
                  <a16:creationId xmlns:a16="http://schemas.microsoft.com/office/drawing/2014/main" id="{66E8192B-9B8A-4E67-84BF-62F57C6E3270}"/>
                </a:ext>
              </a:extLst>
            </p:cNvPr>
            <p:cNvSpPr/>
            <p:nvPr/>
          </p:nvSpPr>
          <p:spPr>
            <a:xfrm>
              <a:off x="9899650" y="2979738"/>
              <a:ext cx="1765300" cy="1143000"/>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nchor="ctr" anchorCtr="1"/>
            <a:lstStyle/>
            <a:p>
              <a:pP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Corporate </a:t>
              </a:r>
            </a:p>
            <a:p>
              <a:pP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data center</a:t>
              </a:r>
            </a:p>
          </p:txBody>
        </p:sp>
        <p:pic>
          <p:nvPicPr>
            <p:cNvPr id="11" name="Graphic 22">
              <a:extLst>
                <a:ext uri="{FF2B5EF4-FFF2-40B4-BE49-F238E27FC236}">
                  <a16:creationId xmlns:a16="http://schemas.microsoft.com/office/drawing/2014/main" id="{42CE10E1-5EEF-4CC2-82C1-EBD00C1F76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2825" y="29797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 name="Group 17">
            <a:extLst>
              <a:ext uri="{FF2B5EF4-FFF2-40B4-BE49-F238E27FC236}">
                <a16:creationId xmlns:a16="http://schemas.microsoft.com/office/drawing/2014/main" id="{82C363DD-5676-4ABD-B1E0-E3B8DC9F322B}"/>
              </a:ext>
            </a:extLst>
          </p:cNvPr>
          <p:cNvGrpSpPr/>
          <p:nvPr/>
        </p:nvGrpSpPr>
        <p:grpSpPr>
          <a:xfrm>
            <a:off x="2671532" y="2881312"/>
            <a:ext cx="1071563" cy="1094720"/>
            <a:chOff x="7134225" y="4281488"/>
            <a:chExt cx="1071563" cy="1094720"/>
          </a:xfrm>
        </p:grpSpPr>
        <p:pic>
          <p:nvPicPr>
            <p:cNvPr id="19" name="Graphic 21">
              <a:extLst>
                <a:ext uri="{FF2B5EF4-FFF2-40B4-BE49-F238E27FC236}">
                  <a16:creationId xmlns:a16="http://schemas.microsoft.com/office/drawing/2014/main" id="{3B9C26D9-533F-4714-ABCA-BF2CB6BED0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5850"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38">
              <a:extLst>
                <a:ext uri="{FF2B5EF4-FFF2-40B4-BE49-F238E27FC236}">
                  <a16:creationId xmlns:a16="http://schemas.microsoft.com/office/drawing/2014/main" id="{92175C13-EB29-484B-AF5A-9423A7521104}"/>
                </a:ext>
              </a:extLst>
            </p:cNvPr>
            <p:cNvSpPr txBox="1">
              <a:spLocks noChangeArrowheads="1"/>
            </p:cNvSpPr>
            <p:nvPr/>
          </p:nvSpPr>
          <p:spPr bwMode="auto">
            <a:xfrm>
              <a:off x="7134225" y="4852988"/>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Web servers</a:t>
              </a:r>
            </a:p>
          </p:txBody>
        </p:sp>
      </p:grpSp>
      <p:pic>
        <p:nvPicPr>
          <p:cNvPr id="17" name="Graphic 12">
            <a:extLst>
              <a:ext uri="{FF2B5EF4-FFF2-40B4-BE49-F238E27FC236}">
                <a16:creationId xmlns:a16="http://schemas.microsoft.com/office/drawing/2014/main" id="{130A2374-9391-4106-B280-567839E4F9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2924" y="333228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9">
            <a:extLst>
              <a:ext uri="{FF2B5EF4-FFF2-40B4-BE49-F238E27FC236}">
                <a16:creationId xmlns:a16="http://schemas.microsoft.com/office/drawing/2014/main" id="{701C59EA-3489-4ADD-88CF-F3A688986D5F}"/>
              </a:ext>
            </a:extLst>
          </p:cNvPr>
          <p:cNvSpPr txBox="1">
            <a:spLocks noChangeArrowheads="1"/>
          </p:cNvSpPr>
          <p:nvPr/>
        </p:nvSpPr>
        <p:spPr bwMode="auto">
          <a:xfrm>
            <a:off x="1091299" y="3860918"/>
            <a:ext cx="1073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Internet</a:t>
            </a:r>
          </a:p>
        </p:txBody>
      </p:sp>
      <p:pic>
        <p:nvPicPr>
          <p:cNvPr id="24" name="Graphic 23">
            <a:extLst>
              <a:ext uri="{FF2B5EF4-FFF2-40B4-BE49-F238E27FC236}">
                <a16:creationId xmlns:a16="http://schemas.microsoft.com/office/drawing/2014/main" id="{C2E31866-AEC3-4F08-8CFC-9452088009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273952" y="3274312"/>
            <a:ext cx="482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40">
            <a:extLst>
              <a:ext uri="{FF2B5EF4-FFF2-40B4-BE49-F238E27FC236}">
                <a16:creationId xmlns:a16="http://schemas.microsoft.com/office/drawing/2014/main" id="{7265AF27-0050-47F2-89A2-549E749F1223}"/>
              </a:ext>
            </a:extLst>
          </p:cNvPr>
          <p:cNvSpPr txBox="1">
            <a:spLocks noChangeArrowheads="1"/>
          </p:cNvSpPr>
          <p:nvPr/>
        </p:nvSpPr>
        <p:spPr bwMode="auto">
          <a:xfrm>
            <a:off x="-21323" y="3822044"/>
            <a:ext cx="1073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End </a:t>
            </a:r>
          </a:p>
          <a:p>
            <a:pPr algn="ctr" eaLnBrk="1" hangingPunct="1"/>
            <a:r>
              <a:rPr lang="en-US" altLang="en-US" sz="1400" dirty="0">
                <a:solidFill>
                  <a:srgbClr val="000000"/>
                </a:solidFill>
                <a:latin typeface="Arial" panose="020B0604020202020204" pitchFamily="34" charset="0"/>
                <a:cs typeface="Arial" panose="020B0604020202020204" pitchFamily="34" charset="0"/>
              </a:rPr>
              <a:t>users</a:t>
            </a:r>
          </a:p>
        </p:txBody>
      </p:sp>
      <p:sp>
        <p:nvSpPr>
          <p:cNvPr id="28" name="TextBox 45">
            <a:extLst>
              <a:ext uri="{FF2B5EF4-FFF2-40B4-BE49-F238E27FC236}">
                <a16:creationId xmlns:a16="http://schemas.microsoft.com/office/drawing/2014/main" id="{F2FB34A7-5F9D-4DD6-90B3-6F49A4E0C7E1}"/>
              </a:ext>
            </a:extLst>
          </p:cNvPr>
          <p:cNvSpPr txBox="1">
            <a:spLocks noChangeArrowheads="1"/>
          </p:cNvSpPr>
          <p:nvPr/>
        </p:nvSpPr>
        <p:spPr bwMode="auto">
          <a:xfrm>
            <a:off x="2714849" y="4805361"/>
            <a:ext cx="1073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solidFill>
                  <a:srgbClr val="000000"/>
                </a:solidFill>
                <a:latin typeface="Arial" panose="020B0604020202020204" pitchFamily="34" charset="0"/>
                <a:cs typeface="Arial" panose="020B0604020202020204" pitchFamily="34" charset="0"/>
              </a:rPr>
              <a:t>Firewall</a:t>
            </a:r>
          </a:p>
        </p:txBody>
      </p:sp>
      <p:pic>
        <p:nvPicPr>
          <p:cNvPr id="30" name="Graphic 6">
            <a:extLst>
              <a:ext uri="{FF2B5EF4-FFF2-40B4-BE49-F238E27FC236}">
                <a16:creationId xmlns:a16="http://schemas.microsoft.com/office/drawing/2014/main" id="{585BD484-A72B-4A80-BCAC-CC93E99967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29174" y="42640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11">
            <a:extLst>
              <a:ext uri="{FF2B5EF4-FFF2-40B4-BE49-F238E27FC236}">
                <a16:creationId xmlns:a16="http://schemas.microsoft.com/office/drawing/2014/main" id="{82EF8A13-DF68-42C3-BB12-3A3AC780FAD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96187" y="2888862"/>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28">
            <a:extLst>
              <a:ext uri="{FF2B5EF4-FFF2-40B4-BE49-F238E27FC236}">
                <a16:creationId xmlns:a16="http://schemas.microsoft.com/office/drawing/2014/main" id="{42443A9B-5F44-48C8-84AC-8EA37DF38C9A}"/>
              </a:ext>
            </a:extLst>
          </p:cNvPr>
          <p:cNvSpPr txBox="1">
            <a:spLocks noChangeArrowheads="1"/>
          </p:cNvSpPr>
          <p:nvPr/>
        </p:nvSpPr>
        <p:spPr bwMode="auto">
          <a:xfrm>
            <a:off x="3694562" y="3452812"/>
            <a:ext cx="10731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database</a:t>
            </a:r>
          </a:p>
        </p:txBody>
      </p:sp>
      <p:grpSp>
        <p:nvGrpSpPr>
          <p:cNvPr id="37" name="Group 36">
            <a:extLst>
              <a:ext uri="{FF2B5EF4-FFF2-40B4-BE49-F238E27FC236}">
                <a16:creationId xmlns:a16="http://schemas.microsoft.com/office/drawing/2014/main" id="{F990161E-2080-426B-B935-6533F251D6A7}"/>
              </a:ext>
            </a:extLst>
          </p:cNvPr>
          <p:cNvGrpSpPr/>
          <p:nvPr/>
        </p:nvGrpSpPr>
        <p:grpSpPr>
          <a:xfrm>
            <a:off x="5102273" y="4486273"/>
            <a:ext cx="1071563" cy="1048592"/>
            <a:chOff x="7134225" y="4327616"/>
            <a:chExt cx="1071563" cy="1048592"/>
          </a:xfrm>
        </p:grpSpPr>
        <p:pic>
          <p:nvPicPr>
            <p:cNvPr id="38" name="Graphic 21">
              <a:extLst>
                <a:ext uri="{FF2B5EF4-FFF2-40B4-BE49-F238E27FC236}">
                  <a16:creationId xmlns:a16="http://schemas.microsoft.com/office/drawing/2014/main" id="{C9AA878B-C3E0-4AFB-BF5C-E96DED1B4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5056" y="432761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8">
              <a:extLst>
                <a:ext uri="{FF2B5EF4-FFF2-40B4-BE49-F238E27FC236}">
                  <a16:creationId xmlns:a16="http://schemas.microsoft.com/office/drawing/2014/main" id="{9FE6A3BF-B771-4EFA-9D87-83059355FFBC}"/>
                </a:ext>
              </a:extLst>
            </p:cNvPr>
            <p:cNvSpPr txBox="1">
              <a:spLocks noChangeArrowheads="1"/>
            </p:cNvSpPr>
            <p:nvPr/>
          </p:nvSpPr>
          <p:spPr bwMode="auto">
            <a:xfrm>
              <a:off x="7134225" y="4852988"/>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FTP servers</a:t>
              </a:r>
            </a:p>
          </p:txBody>
        </p:sp>
      </p:grpSp>
      <p:grpSp>
        <p:nvGrpSpPr>
          <p:cNvPr id="40" name="Group 39">
            <a:extLst>
              <a:ext uri="{FF2B5EF4-FFF2-40B4-BE49-F238E27FC236}">
                <a16:creationId xmlns:a16="http://schemas.microsoft.com/office/drawing/2014/main" id="{35DBA73D-5806-4E71-B80A-82BEA82D6689}"/>
              </a:ext>
            </a:extLst>
          </p:cNvPr>
          <p:cNvGrpSpPr/>
          <p:nvPr/>
        </p:nvGrpSpPr>
        <p:grpSpPr>
          <a:xfrm>
            <a:off x="5872011" y="4470216"/>
            <a:ext cx="1071563" cy="1064649"/>
            <a:chOff x="7134225" y="4311559"/>
            <a:chExt cx="1071563" cy="1064649"/>
          </a:xfrm>
        </p:grpSpPr>
        <p:pic>
          <p:nvPicPr>
            <p:cNvPr id="41" name="Graphic 21">
              <a:extLst>
                <a:ext uri="{FF2B5EF4-FFF2-40B4-BE49-F238E27FC236}">
                  <a16:creationId xmlns:a16="http://schemas.microsoft.com/office/drawing/2014/main" id="{8AE4C86F-AA76-4C82-AEA5-11FC078025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5232" y="431155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38">
              <a:extLst>
                <a:ext uri="{FF2B5EF4-FFF2-40B4-BE49-F238E27FC236}">
                  <a16:creationId xmlns:a16="http://schemas.microsoft.com/office/drawing/2014/main" id="{75679035-B344-4C77-942E-7ADC84643D5B}"/>
                </a:ext>
              </a:extLst>
            </p:cNvPr>
            <p:cNvSpPr txBox="1">
              <a:spLocks noChangeArrowheads="1"/>
            </p:cNvSpPr>
            <p:nvPr/>
          </p:nvSpPr>
          <p:spPr bwMode="auto">
            <a:xfrm>
              <a:off x="7134225" y="4852988"/>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ERP servers</a:t>
              </a:r>
            </a:p>
          </p:txBody>
        </p:sp>
      </p:grpSp>
      <p:grpSp>
        <p:nvGrpSpPr>
          <p:cNvPr id="43" name="Group 42">
            <a:extLst>
              <a:ext uri="{FF2B5EF4-FFF2-40B4-BE49-F238E27FC236}">
                <a16:creationId xmlns:a16="http://schemas.microsoft.com/office/drawing/2014/main" id="{A17C017D-793E-41FC-B83D-42601F2D147D}"/>
              </a:ext>
            </a:extLst>
          </p:cNvPr>
          <p:cNvGrpSpPr/>
          <p:nvPr/>
        </p:nvGrpSpPr>
        <p:grpSpPr>
          <a:xfrm>
            <a:off x="6643536" y="4470259"/>
            <a:ext cx="1071563" cy="1036449"/>
            <a:chOff x="7091740" y="4339759"/>
            <a:chExt cx="1071563" cy="1036449"/>
          </a:xfrm>
        </p:grpSpPr>
        <p:pic>
          <p:nvPicPr>
            <p:cNvPr id="44" name="Graphic 21">
              <a:extLst>
                <a:ext uri="{FF2B5EF4-FFF2-40B4-BE49-F238E27FC236}">
                  <a16:creationId xmlns:a16="http://schemas.microsoft.com/office/drawing/2014/main" id="{93D69E91-EE41-488D-AD87-E06365BDF2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3858" y="433975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38">
              <a:extLst>
                <a:ext uri="{FF2B5EF4-FFF2-40B4-BE49-F238E27FC236}">
                  <a16:creationId xmlns:a16="http://schemas.microsoft.com/office/drawing/2014/main" id="{330CDBCB-AB91-44F2-A9A3-B5E94D2824CD}"/>
                </a:ext>
              </a:extLst>
            </p:cNvPr>
            <p:cNvSpPr txBox="1">
              <a:spLocks noChangeArrowheads="1"/>
            </p:cNvSpPr>
            <p:nvPr/>
          </p:nvSpPr>
          <p:spPr bwMode="auto">
            <a:xfrm>
              <a:off x="7091740" y="4852988"/>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CRM servers</a:t>
              </a:r>
            </a:p>
          </p:txBody>
        </p:sp>
      </p:grpSp>
      <p:grpSp>
        <p:nvGrpSpPr>
          <p:cNvPr id="49" name="Group 48">
            <a:extLst>
              <a:ext uri="{FF2B5EF4-FFF2-40B4-BE49-F238E27FC236}">
                <a16:creationId xmlns:a16="http://schemas.microsoft.com/office/drawing/2014/main" id="{45D14F87-CADF-47E2-83FF-98473FCEC67B}"/>
              </a:ext>
            </a:extLst>
          </p:cNvPr>
          <p:cNvGrpSpPr/>
          <p:nvPr/>
        </p:nvGrpSpPr>
        <p:grpSpPr>
          <a:xfrm>
            <a:off x="8166286" y="3802180"/>
            <a:ext cx="1073150" cy="988829"/>
            <a:chOff x="8447318" y="3274312"/>
            <a:chExt cx="1073150" cy="988829"/>
          </a:xfrm>
        </p:grpSpPr>
        <p:pic>
          <p:nvPicPr>
            <p:cNvPr id="36" name="Graphic 23">
              <a:extLst>
                <a:ext uri="{FF2B5EF4-FFF2-40B4-BE49-F238E27FC236}">
                  <a16:creationId xmlns:a16="http://schemas.microsoft.com/office/drawing/2014/main" id="{4219CDE4-EDD4-4D4C-922A-8256819ECC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8752566" y="3274312"/>
              <a:ext cx="482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40">
              <a:extLst>
                <a:ext uri="{FF2B5EF4-FFF2-40B4-BE49-F238E27FC236}">
                  <a16:creationId xmlns:a16="http://schemas.microsoft.com/office/drawing/2014/main" id="{0E90E520-B642-44FA-8D54-BA019E52ADCA}"/>
                </a:ext>
              </a:extLst>
            </p:cNvPr>
            <p:cNvSpPr txBox="1">
              <a:spLocks noChangeArrowheads="1"/>
            </p:cNvSpPr>
            <p:nvPr/>
          </p:nvSpPr>
          <p:spPr bwMode="auto">
            <a:xfrm>
              <a:off x="8447318" y="3739921"/>
              <a:ext cx="1073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Business </a:t>
              </a:r>
            </a:p>
            <a:p>
              <a:pPr algn="ctr" eaLnBrk="1" hangingPunct="1"/>
              <a:r>
                <a:rPr lang="en-US" altLang="en-US" sz="1400" dirty="0">
                  <a:solidFill>
                    <a:srgbClr val="000000"/>
                  </a:solidFill>
                  <a:latin typeface="Arial" panose="020B0604020202020204" pitchFamily="34" charset="0"/>
                  <a:cs typeface="Arial" panose="020B0604020202020204" pitchFamily="34" charset="0"/>
                </a:rPr>
                <a:t>operations</a:t>
              </a:r>
            </a:p>
          </p:txBody>
        </p:sp>
      </p:grpSp>
      <p:grpSp>
        <p:nvGrpSpPr>
          <p:cNvPr id="51" name="Group 50">
            <a:extLst>
              <a:ext uri="{FF2B5EF4-FFF2-40B4-BE49-F238E27FC236}">
                <a16:creationId xmlns:a16="http://schemas.microsoft.com/office/drawing/2014/main" id="{CCA4339E-2400-4A3B-AA0D-857DACD668A9}"/>
              </a:ext>
            </a:extLst>
          </p:cNvPr>
          <p:cNvGrpSpPr/>
          <p:nvPr/>
        </p:nvGrpSpPr>
        <p:grpSpPr>
          <a:xfrm>
            <a:off x="8172401" y="2605203"/>
            <a:ext cx="1073150" cy="988829"/>
            <a:chOff x="8447318" y="3274312"/>
            <a:chExt cx="1073150" cy="988829"/>
          </a:xfrm>
        </p:grpSpPr>
        <p:pic>
          <p:nvPicPr>
            <p:cNvPr id="52" name="Graphic 23">
              <a:extLst>
                <a:ext uri="{FF2B5EF4-FFF2-40B4-BE49-F238E27FC236}">
                  <a16:creationId xmlns:a16="http://schemas.microsoft.com/office/drawing/2014/main" id="{033CFBCE-2C5C-49E3-81D6-3D1FC87B68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8752566" y="3274312"/>
              <a:ext cx="482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40">
              <a:extLst>
                <a:ext uri="{FF2B5EF4-FFF2-40B4-BE49-F238E27FC236}">
                  <a16:creationId xmlns:a16="http://schemas.microsoft.com/office/drawing/2014/main" id="{19163EA3-B786-408E-A987-F69DBEC08525}"/>
                </a:ext>
              </a:extLst>
            </p:cNvPr>
            <p:cNvSpPr txBox="1">
              <a:spLocks noChangeArrowheads="1"/>
            </p:cNvSpPr>
            <p:nvPr/>
          </p:nvSpPr>
          <p:spPr bwMode="auto">
            <a:xfrm>
              <a:off x="8447318" y="3739921"/>
              <a:ext cx="1073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IT </a:t>
              </a:r>
            </a:p>
            <a:p>
              <a:pPr algn="ctr" eaLnBrk="1" hangingPunct="1"/>
              <a:r>
                <a:rPr lang="en-US" altLang="en-US" sz="1400" dirty="0">
                  <a:solidFill>
                    <a:srgbClr val="000000"/>
                  </a:solidFill>
                  <a:latin typeface="Arial" panose="020B0604020202020204" pitchFamily="34" charset="0"/>
                  <a:cs typeface="Arial" panose="020B0604020202020204" pitchFamily="34" charset="0"/>
                </a:rPr>
                <a:t>operations</a:t>
              </a:r>
            </a:p>
          </p:txBody>
        </p:sp>
      </p:grpSp>
      <p:grpSp>
        <p:nvGrpSpPr>
          <p:cNvPr id="54" name="Group 53">
            <a:extLst>
              <a:ext uri="{FF2B5EF4-FFF2-40B4-BE49-F238E27FC236}">
                <a16:creationId xmlns:a16="http://schemas.microsoft.com/office/drawing/2014/main" id="{17266E6E-E2EE-457F-B500-1A5D90D77299}"/>
              </a:ext>
            </a:extLst>
          </p:cNvPr>
          <p:cNvGrpSpPr/>
          <p:nvPr/>
        </p:nvGrpSpPr>
        <p:grpSpPr>
          <a:xfrm>
            <a:off x="5133965" y="2089100"/>
            <a:ext cx="1071563" cy="1030000"/>
            <a:chOff x="6931025" y="4290886"/>
            <a:chExt cx="1071563" cy="1030000"/>
          </a:xfrm>
        </p:grpSpPr>
        <p:pic>
          <p:nvPicPr>
            <p:cNvPr id="55" name="Graphic 21">
              <a:extLst>
                <a:ext uri="{FF2B5EF4-FFF2-40B4-BE49-F238E27FC236}">
                  <a16:creationId xmlns:a16="http://schemas.microsoft.com/office/drawing/2014/main" id="{459173CC-C3BB-4534-AD5C-6AFA59EBF6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1063" y="429088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55">
              <a:extLst>
                <a:ext uri="{FF2B5EF4-FFF2-40B4-BE49-F238E27FC236}">
                  <a16:creationId xmlns:a16="http://schemas.microsoft.com/office/drawing/2014/main" id="{20B301F6-6B50-4498-A198-29E66FD54C8A}"/>
                </a:ext>
              </a:extLst>
            </p:cNvPr>
            <p:cNvSpPr txBox="1">
              <a:spLocks noChangeArrowheads="1"/>
            </p:cNvSpPr>
            <p:nvPr/>
          </p:nvSpPr>
          <p:spPr bwMode="auto">
            <a:xfrm>
              <a:off x="6931025" y="4797666"/>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Log servers</a:t>
              </a:r>
            </a:p>
          </p:txBody>
        </p:sp>
      </p:grpSp>
      <p:sp>
        <p:nvSpPr>
          <p:cNvPr id="59" name="TextBox 38">
            <a:extLst>
              <a:ext uri="{FF2B5EF4-FFF2-40B4-BE49-F238E27FC236}">
                <a16:creationId xmlns:a16="http://schemas.microsoft.com/office/drawing/2014/main" id="{18E6E9AA-9CA1-4EB9-B628-04528FFC3622}"/>
              </a:ext>
            </a:extLst>
          </p:cNvPr>
          <p:cNvSpPr txBox="1">
            <a:spLocks noChangeArrowheads="1"/>
          </p:cNvSpPr>
          <p:nvPr/>
        </p:nvSpPr>
        <p:spPr bwMode="auto">
          <a:xfrm>
            <a:off x="6089578" y="2515364"/>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SMTP server</a:t>
            </a:r>
          </a:p>
        </p:txBody>
      </p:sp>
      <p:grpSp>
        <p:nvGrpSpPr>
          <p:cNvPr id="60" name="Group 59">
            <a:extLst>
              <a:ext uri="{FF2B5EF4-FFF2-40B4-BE49-F238E27FC236}">
                <a16:creationId xmlns:a16="http://schemas.microsoft.com/office/drawing/2014/main" id="{AC20D4BA-1947-40F5-809F-8B576B2020F9}"/>
              </a:ext>
            </a:extLst>
          </p:cNvPr>
          <p:cNvGrpSpPr/>
          <p:nvPr/>
        </p:nvGrpSpPr>
        <p:grpSpPr>
          <a:xfrm>
            <a:off x="6686021" y="2079702"/>
            <a:ext cx="1071563" cy="1094720"/>
            <a:chOff x="7134225" y="4281488"/>
            <a:chExt cx="1071563" cy="1094720"/>
          </a:xfrm>
        </p:grpSpPr>
        <p:pic>
          <p:nvPicPr>
            <p:cNvPr id="61" name="Graphic 21">
              <a:extLst>
                <a:ext uri="{FF2B5EF4-FFF2-40B4-BE49-F238E27FC236}">
                  <a16:creationId xmlns:a16="http://schemas.microsoft.com/office/drawing/2014/main" id="{E4ABF4AB-6E16-4E8A-B374-076CB6661C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5850"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Box 38">
              <a:extLst>
                <a:ext uri="{FF2B5EF4-FFF2-40B4-BE49-F238E27FC236}">
                  <a16:creationId xmlns:a16="http://schemas.microsoft.com/office/drawing/2014/main" id="{8532DAD6-9689-445B-89E9-A74378B7FB96}"/>
                </a:ext>
              </a:extLst>
            </p:cNvPr>
            <p:cNvSpPr txBox="1">
              <a:spLocks noChangeArrowheads="1"/>
            </p:cNvSpPr>
            <p:nvPr/>
          </p:nvSpPr>
          <p:spPr bwMode="auto">
            <a:xfrm>
              <a:off x="7134225" y="4852988"/>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File </a:t>
              </a:r>
              <a:br>
                <a:rPr lang="en-US" altLang="en-US" sz="1400" dirty="0">
                  <a:solidFill>
                    <a:srgbClr val="000000"/>
                  </a:solidFill>
                  <a:latin typeface="Arial" panose="020B0604020202020204" pitchFamily="34" charset="0"/>
                  <a:cs typeface="Arial" panose="020B0604020202020204" pitchFamily="34" charset="0"/>
                </a:rPr>
              </a:br>
              <a:r>
                <a:rPr lang="en-US" altLang="en-US" sz="1400" dirty="0">
                  <a:solidFill>
                    <a:srgbClr val="000000"/>
                  </a:solidFill>
                  <a:latin typeface="Arial" panose="020B0604020202020204" pitchFamily="34" charset="0"/>
                  <a:cs typeface="Arial" panose="020B0604020202020204" pitchFamily="34" charset="0"/>
                </a:rPr>
                <a:t>server</a:t>
              </a:r>
            </a:p>
          </p:txBody>
        </p:sp>
      </p:grpSp>
      <p:pic>
        <p:nvPicPr>
          <p:cNvPr id="50" name="Graphic 15">
            <a:extLst>
              <a:ext uri="{FF2B5EF4-FFF2-40B4-BE49-F238E27FC236}">
                <a16:creationId xmlns:a16="http://schemas.microsoft.com/office/drawing/2014/main" id="{8B146121-498A-4677-86C6-061A64F8947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83674" y="579878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32">
            <a:extLst>
              <a:ext uri="{FF2B5EF4-FFF2-40B4-BE49-F238E27FC236}">
                <a16:creationId xmlns:a16="http://schemas.microsoft.com/office/drawing/2014/main" id="{2199A0F9-7FF7-4C08-B5DE-C5A11B0FACB4}"/>
              </a:ext>
            </a:extLst>
          </p:cNvPr>
          <p:cNvSpPr txBox="1">
            <a:spLocks noChangeArrowheads="1"/>
          </p:cNvSpPr>
          <p:nvPr/>
        </p:nvSpPr>
        <p:spPr bwMode="auto">
          <a:xfrm>
            <a:off x="6082049" y="6327424"/>
            <a:ext cx="10731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Dealer app</a:t>
            </a:r>
          </a:p>
        </p:txBody>
      </p:sp>
      <p:pic>
        <p:nvPicPr>
          <p:cNvPr id="66" name="Graphic 50">
            <a:extLst>
              <a:ext uri="{FF2B5EF4-FFF2-40B4-BE49-F238E27FC236}">
                <a16:creationId xmlns:a16="http://schemas.microsoft.com/office/drawing/2014/main" id="{858DF725-B111-4B33-A0C1-D3C9A23B9E5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93466" y="209000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9" name="Group 68">
            <a:extLst>
              <a:ext uri="{FF2B5EF4-FFF2-40B4-BE49-F238E27FC236}">
                <a16:creationId xmlns:a16="http://schemas.microsoft.com/office/drawing/2014/main" id="{9DD3A146-33B9-44C4-AFDA-BD8EAE2F481C}"/>
              </a:ext>
            </a:extLst>
          </p:cNvPr>
          <p:cNvGrpSpPr/>
          <p:nvPr/>
        </p:nvGrpSpPr>
        <p:grpSpPr>
          <a:xfrm>
            <a:off x="7083156" y="5833009"/>
            <a:ext cx="1073150" cy="988829"/>
            <a:chOff x="8447318" y="3274312"/>
            <a:chExt cx="1073150" cy="988829"/>
          </a:xfrm>
        </p:grpSpPr>
        <p:pic>
          <p:nvPicPr>
            <p:cNvPr id="70" name="Graphic 23">
              <a:extLst>
                <a:ext uri="{FF2B5EF4-FFF2-40B4-BE49-F238E27FC236}">
                  <a16:creationId xmlns:a16="http://schemas.microsoft.com/office/drawing/2014/main" id="{162F0C8B-5744-41AD-B922-02EB642957A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8752566" y="3274312"/>
              <a:ext cx="482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TextBox 40">
              <a:extLst>
                <a:ext uri="{FF2B5EF4-FFF2-40B4-BE49-F238E27FC236}">
                  <a16:creationId xmlns:a16="http://schemas.microsoft.com/office/drawing/2014/main" id="{426EE87B-944A-4C76-90E4-6AAFEB92885C}"/>
                </a:ext>
              </a:extLst>
            </p:cNvPr>
            <p:cNvSpPr txBox="1">
              <a:spLocks noChangeArrowheads="1"/>
            </p:cNvSpPr>
            <p:nvPr/>
          </p:nvSpPr>
          <p:spPr bwMode="auto">
            <a:xfrm>
              <a:off x="8447318" y="3739921"/>
              <a:ext cx="1073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Dealers </a:t>
              </a:r>
            </a:p>
            <a:p>
              <a:pPr algn="ctr" eaLnBrk="1" hangingPunct="1"/>
              <a:endParaRPr lang="en-US" altLang="en-US" sz="1400" dirty="0">
                <a:solidFill>
                  <a:srgbClr val="000000"/>
                </a:solidFill>
                <a:latin typeface="Arial" panose="020B0604020202020204" pitchFamily="34" charset="0"/>
                <a:cs typeface="Arial" panose="020B0604020202020204" pitchFamily="34" charset="0"/>
              </a:endParaRPr>
            </a:p>
          </p:txBody>
        </p:sp>
      </p:grpSp>
      <p:cxnSp>
        <p:nvCxnSpPr>
          <p:cNvPr id="72" name="Straight Arrow Connector 71">
            <a:extLst>
              <a:ext uri="{FF2B5EF4-FFF2-40B4-BE49-F238E27FC236}">
                <a16:creationId xmlns:a16="http://schemas.microsoft.com/office/drawing/2014/main" id="{17D5F828-0FF7-466A-8B36-A4B9D475739F}"/>
              </a:ext>
            </a:extLst>
          </p:cNvPr>
          <p:cNvCxnSpPr>
            <a:cxnSpLocks/>
          </p:cNvCxnSpPr>
          <p:nvPr/>
        </p:nvCxnSpPr>
        <p:spPr>
          <a:xfrm>
            <a:off x="731747" y="3594032"/>
            <a:ext cx="60189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E7B50326-B0A5-4EA9-9B9B-FF290EC9085E}"/>
              </a:ext>
            </a:extLst>
          </p:cNvPr>
          <p:cNvCxnSpPr>
            <a:cxnSpLocks/>
          </p:cNvCxnSpPr>
          <p:nvPr/>
        </p:nvCxnSpPr>
        <p:spPr>
          <a:xfrm>
            <a:off x="1912970" y="3594032"/>
            <a:ext cx="60189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1591D59C-0F00-449B-B384-BB3CD35A38F1}"/>
              </a:ext>
            </a:extLst>
          </p:cNvPr>
          <p:cNvGrpSpPr/>
          <p:nvPr/>
        </p:nvGrpSpPr>
        <p:grpSpPr>
          <a:xfrm>
            <a:off x="7320048" y="3180044"/>
            <a:ext cx="1073150" cy="1051858"/>
            <a:chOff x="2271713" y="2847975"/>
            <a:chExt cx="1073150" cy="1051858"/>
          </a:xfrm>
        </p:grpSpPr>
        <p:pic>
          <p:nvPicPr>
            <p:cNvPr id="76" name="Graphic 24">
              <a:extLst>
                <a:ext uri="{FF2B5EF4-FFF2-40B4-BE49-F238E27FC236}">
                  <a16:creationId xmlns:a16="http://schemas.microsoft.com/office/drawing/2014/main" id="{51233BBF-51DF-4007-BC06-50E6B842533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733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TextBox 25">
              <a:extLst>
                <a:ext uri="{FF2B5EF4-FFF2-40B4-BE49-F238E27FC236}">
                  <a16:creationId xmlns:a16="http://schemas.microsoft.com/office/drawing/2014/main" id="{8FF7815F-10DC-4004-8F44-45FD7400D4AF}"/>
                </a:ext>
              </a:extLst>
            </p:cNvPr>
            <p:cNvSpPr txBox="1">
              <a:spLocks noChangeArrowheads="1"/>
            </p:cNvSpPr>
            <p:nvPr/>
          </p:nvSpPr>
          <p:spPr bwMode="auto">
            <a:xfrm>
              <a:off x="2271713" y="3376613"/>
              <a:ext cx="1073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Client</a:t>
              </a:r>
              <a:br>
                <a:rPr lang="en-US" altLang="en-US" sz="1400" dirty="0">
                  <a:solidFill>
                    <a:srgbClr val="000000"/>
                  </a:solidFill>
                  <a:latin typeface="Arial" panose="020B0604020202020204" pitchFamily="34" charset="0"/>
                  <a:cs typeface="Arial" panose="020B0604020202020204" pitchFamily="34" charset="0"/>
                </a:rPr>
              </a:br>
              <a:r>
                <a:rPr lang="en-US" altLang="en-US" sz="1400" dirty="0">
                  <a:solidFill>
                    <a:srgbClr val="000000"/>
                  </a:solidFill>
                  <a:latin typeface="Arial" panose="020B0604020202020204" pitchFamily="34" charset="0"/>
                  <a:cs typeface="Arial" panose="020B0604020202020204" pitchFamily="34" charset="0"/>
                </a:rPr>
                <a:t>apps</a:t>
              </a:r>
            </a:p>
          </p:txBody>
        </p:sp>
      </p:grpSp>
      <p:grpSp>
        <p:nvGrpSpPr>
          <p:cNvPr id="79" name="Group 78">
            <a:extLst>
              <a:ext uri="{FF2B5EF4-FFF2-40B4-BE49-F238E27FC236}">
                <a16:creationId xmlns:a16="http://schemas.microsoft.com/office/drawing/2014/main" id="{D53FF2DE-7D3D-4645-8571-9124F6E5E611}"/>
              </a:ext>
            </a:extLst>
          </p:cNvPr>
          <p:cNvGrpSpPr/>
          <p:nvPr/>
        </p:nvGrpSpPr>
        <p:grpSpPr>
          <a:xfrm>
            <a:off x="4832340" y="3185008"/>
            <a:ext cx="1071563" cy="1033165"/>
            <a:chOff x="7134225" y="4281488"/>
            <a:chExt cx="1071563" cy="1033165"/>
          </a:xfrm>
        </p:grpSpPr>
        <p:pic>
          <p:nvPicPr>
            <p:cNvPr id="80" name="Graphic 21">
              <a:extLst>
                <a:ext uri="{FF2B5EF4-FFF2-40B4-BE49-F238E27FC236}">
                  <a16:creationId xmlns:a16="http://schemas.microsoft.com/office/drawing/2014/main" id="{BA84FB82-87B9-404B-9E61-87A3B6BDC6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5850"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Box 38">
              <a:extLst>
                <a:ext uri="{FF2B5EF4-FFF2-40B4-BE49-F238E27FC236}">
                  <a16:creationId xmlns:a16="http://schemas.microsoft.com/office/drawing/2014/main" id="{D41F259F-FDDF-4C65-A2DF-E2437624C4C3}"/>
                </a:ext>
              </a:extLst>
            </p:cNvPr>
            <p:cNvSpPr txBox="1">
              <a:spLocks noChangeArrowheads="1"/>
            </p:cNvSpPr>
            <p:nvPr/>
          </p:nvSpPr>
          <p:spPr bwMode="auto">
            <a:xfrm>
              <a:off x="7134225" y="4852988"/>
              <a:ext cx="10715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cs typeface="Arial" panose="020B0604020202020204" pitchFamily="34" charset="0"/>
                </a:rPr>
                <a:t>LOB</a:t>
              </a:r>
              <a:br>
                <a:rPr lang="en-US" altLang="en-US" sz="1200" dirty="0">
                  <a:solidFill>
                    <a:srgbClr val="000000"/>
                  </a:solidFill>
                  <a:latin typeface="Arial" panose="020B0604020202020204" pitchFamily="34" charset="0"/>
                  <a:cs typeface="Arial" panose="020B0604020202020204" pitchFamily="34" charset="0"/>
                </a:rPr>
              </a:br>
              <a:r>
                <a:rPr lang="en-US" altLang="en-US" sz="1200" dirty="0">
                  <a:solidFill>
                    <a:srgbClr val="000000"/>
                  </a:solidFill>
                  <a:latin typeface="Arial" panose="020B0604020202020204" pitchFamily="34" charset="0"/>
                  <a:cs typeface="Arial" panose="020B0604020202020204" pitchFamily="34" charset="0"/>
                </a:rPr>
                <a:t>applications</a:t>
              </a:r>
            </a:p>
          </p:txBody>
        </p:sp>
      </p:grpSp>
      <p:grpSp>
        <p:nvGrpSpPr>
          <p:cNvPr id="67" name="Group 66">
            <a:extLst>
              <a:ext uri="{FF2B5EF4-FFF2-40B4-BE49-F238E27FC236}">
                <a16:creationId xmlns:a16="http://schemas.microsoft.com/office/drawing/2014/main" id="{CC606ACA-04FE-46B9-9EB1-71493866576E}"/>
              </a:ext>
            </a:extLst>
          </p:cNvPr>
          <p:cNvGrpSpPr/>
          <p:nvPr/>
        </p:nvGrpSpPr>
        <p:grpSpPr>
          <a:xfrm>
            <a:off x="3672911" y="4729798"/>
            <a:ext cx="1073150" cy="958052"/>
            <a:chOff x="8447318" y="3274312"/>
            <a:chExt cx="1073150" cy="958052"/>
          </a:xfrm>
        </p:grpSpPr>
        <p:pic>
          <p:nvPicPr>
            <p:cNvPr id="68" name="Graphic 23">
              <a:extLst>
                <a:ext uri="{FF2B5EF4-FFF2-40B4-BE49-F238E27FC236}">
                  <a16:creationId xmlns:a16="http://schemas.microsoft.com/office/drawing/2014/main" id="{49E912C7-EAE3-4C62-A407-5BD2287A78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8752566" y="3274312"/>
              <a:ext cx="482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40">
              <a:extLst>
                <a:ext uri="{FF2B5EF4-FFF2-40B4-BE49-F238E27FC236}">
                  <a16:creationId xmlns:a16="http://schemas.microsoft.com/office/drawing/2014/main" id="{F725FB83-B313-4EDE-BD68-D2221667690E}"/>
                </a:ext>
              </a:extLst>
            </p:cNvPr>
            <p:cNvSpPr txBox="1">
              <a:spLocks noChangeArrowheads="1"/>
            </p:cNvSpPr>
            <p:nvPr/>
          </p:nvSpPr>
          <p:spPr bwMode="auto">
            <a:xfrm>
              <a:off x="8447318" y="3739921"/>
              <a:ext cx="107315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cs typeface="Arial" panose="020B0604020202020204" pitchFamily="34" charset="0"/>
                </a:rPr>
                <a:t>Developers</a:t>
              </a:r>
            </a:p>
            <a:p>
              <a:pPr algn="ctr" eaLnBrk="1" hangingPunct="1"/>
              <a:endParaRPr lang="en-US" altLang="en-US" sz="1400" dirty="0">
                <a:solidFill>
                  <a:srgbClr val="000000"/>
                </a:solidFill>
                <a:latin typeface="Arial" panose="020B0604020202020204" pitchFamily="34" charset="0"/>
                <a:cs typeface="Arial" panose="020B0604020202020204" pitchFamily="34" charset="0"/>
              </a:endParaRPr>
            </a:p>
          </p:txBody>
        </p:sp>
      </p:grpSp>
      <p:grpSp>
        <p:nvGrpSpPr>
          <p:cNvPr id="57" name="Group 56">
            <a:extLst>
              <a:ext uri="{FF2B5EF4-FFF2-40B4-BE49-F238E27FC236}">
                <a16:creationId xmlns:a16="http://schemas.microsoft.com/office/drawing/2014/main" id="{53CA8D4F-6D34-49A9-AAE3-C3487B97BD77}"/>
              </a:ext>
            </a:extLst>
          </p:cNvPr>
          <p:cNvGrpSpPr/>
          <p:nvPr/>
        </p:nvGrpSpPr>
        <p:grpSpPr>
          <a:xfrm>
            <a:off x="4416473" y="4486273"/>
            <a:ext cx="1071563" cy="1048592"/>
            <a:chOff x="7134225" y="4327616"/>
            <a:chExt cx="1071563" cy="1048592"/>
          </a:xfrm>
        </p:grpSpPr>
        <p:pic>
          <p:nvPicPr>
            <p:cNvPr id="58" name="Graphic 21">
              <a:extLst>
                <a:ext uri="{FF2B5EF4-FFF2-40B4-BE49-F238E27FC236}">
                  <a16:creationId xmlns:a16="http://schemas.microsoft.com/office/drawing/2014/main" id="{2720B9EF-42CA-4317-ACC4-9911185726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5056" y="432761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62">
              <a:extLst>
                <a:ext uri="{FF2B5EF4-FFF2-40B4-BE49-F238E27FC236}">
                  <a16:creationId xmlns:a16="http://schemas.microsoft.com/office/drawing/2014/main" id="{11F6F6CF-136C-4C93-A9ED-81A335081326}"/>
                </a:ext>
              </a:extLst>
            </p:cNvPr>
            <p:cNvSpPr txBox="1">
              <a:spLocks noChangeArrowheads="1"/>
            </p:cNvSpPr>
            <p:nvPr/>
          </p:nvSpPr>
          <p:spPr bwMode="auto">
            <a:xfrm>
              <a:off x="7134225" y="4852988"/>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Build servers</a:t>
              </a:r>
            </a:p>
          </p:txBody>
        </p:sp>
      </p:grpSp>
    </p:spTree>
    <p:extLst>
      <p:ext uri="{BB962C8B-B14F-4D97-AF65-F5344CB8AC3E}">
        <p14:creationId xmlns:p14="http://schemas.microsoft.com/office/powerpoint/2010/main" val="9918240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a:extLst>
              <a:ext uri="{FF2B5EF4-FFF2-40B4-BE49-F238E27FC236}">
                <a16:creationId xmlns:a16="http://schemas.microsoft.com/office/drawing/2014/main" id="{67104396-5483-4605-AE25-C5BC4D9EA14A}"/>
              </a:ext>
            </a:extLst>
          </p:cNvPr>
          <p:cNvGrpSpPr/>
          <p:nvPr/>
        </p:nvGrpSpPr>
        <p:grpSpPr>
          <a:xfrm>
            <a:off x="4416473" y="4486273"/>
            <a:ext cx="1071563" cy="1048592"/>
            <a:chOff x="7134225" y="4327616"/>
            <a:chExt cx="1071563" cy="1048592"/>
          </a:xfrm>
        </p:grpSpPr>
        <p:pic>
          <p:nvPicPr>
            <p:cNvPr id="85" name="Graphic 21">
              <a:extLst>
                <a:ext uri="{FF2B5EF4-FFF2-40B4-BE49-F238E27FC236}">
                  <a16:creationId xmlns:a16="http://schemas.microsoft.com/office/drawing/2014/main" id="{F61DFC13-D118-4E67-BE90-ECF99FB0DB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056" y="432761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 name="TextBox 85">
              <a:extLst>
                <a:ext uri="{FF2B5EF4-FFF2-40B4-BE49-F238E27FC236}">
                  <a16:creationId xmlns:a16="http://schemas.microsoft.com/office/drawing/2014/main" id="{7D994781-2B06-4217-8D5E-5C231CECFC31}"/>
                </a:ext>
              </a:extLst>
            </p:cNvPr>
            <p:cNvSpPr txBox="1">
              <a:spLocks noChangeArrowheads="1"/>
            </p:cNvSpPr>
            <p:nvPr/>
          </p:nvSpPr>
          <p:spPr bwMode="auto">
            <a:xfrm>
              <a:off x="7134225" y="4852988"/>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Build servers</a:t>
              </a:r>
            </a:p>
          </p:txBody>
        </p:sp>
      </p:grpSp>
      <p:sp>
        <p:nvSpPr>
          <p:cNvPr id="13" name="Rectangle: Rounded Corners 12">
            <a:extLst>
              <a:ext uri="{FF2B5EF4-FFF2-40B4-BE49-F238E27FC236}">
                <a16:creationId xmlns:a16="http://schemas.microsoft.com/office/drawing/2014/main" id="{74999D2C-703F-4055-829E-44043B61C1A5}"/>
              </a:ext>
            </a:extLst>
          </p:cNvPr>
          <p:cNvSpPr/>
          <p:nvPr/>
        </p:nvSpPr>
        <p:spPr>
          <a:xfrm>
            <a:off x="3690159" y="4512903"/>
            <a:ext cx="1097929" cy="1052148"/>
          </a:xfrm>
          <a:prstGeom prst="roundRect">
            <a:avLst/>
          </a:prstGeom>
          <a:solidFill>
            <a:srgbClr val="C00000">
              <a:alpha val="50000"/>
            </a:srgbClr>
          </a:solidFill>
          <a:ln>
            <a:solidFill>
              <a:schemeClr val="accent2">
                <a:shade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986C5012-23C0-4FA3-BBB9-B8247085D27E}"/>
              </a:ext>
            </a:extLst>
          </p:cNvPr>
          <p:cNvSpPr/>
          <p:nvPr/>
        </p:nvSpPr>
        <p:spPr>
          <a:xfrm>
            <a:off x="8177055" y="2540674"/>
            <a:ext cx="1097929" cy="1052148"/>
          </a:xfrm>
          <a:prstGeom prst="roundRect">
            <a:avLst/>
          </a:prstGeom>
          <a:solidFill>
            <a:srgbClr val="00B050">
              <a:alpha val="50000"/>
            </a:srgbClr>
          </a:solidFill>
          <a:ln>
            <a:solidFill>
              <a:schemeClr val="accent2">
                <a:shade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6BFE7EFF-07C7-4651-8751-79D1AF729365}"/>
              </a:ext>
            </a:extLst>
          </p:cNvPr>
          <p:cNvSpPr/>
          <p:nvPr/>
        </p:nvSpPr>
        <p:spPr>
          <a:xfrm>
            <a:off x="6080192" y="5690382"/>
            <a:ext cx="2241603" cy="1052148"/>
          </a:xfrm>
          <a:prstGeom prst="roundRect">
            <a:avLst/>
          </a:prstGeom>
          <a:solidFill>
            <a:schemeClr val="accent4">
              <a:alpha val="50000"/>
            </a:schemeClr>
          </a:solidFill>
          <a:ln>
            <a:solidFill>
              <a:schemeClr val="accent2">
                <a:shade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83033956-ADF8-4850-A55C-702B6A83B343}"/>
              </a:ext>
            </a:extLst>
          </p:cNvPr>
          <p:cNvSpPr/>
          <p:nvPr/>
        </p:nvSpPr>
        <p:spPr>
          <a:xfrm>
            <a:off x="6744084" y="4407947"/>
            <a:ext cx="833041" cy="1098761"/>
          </a:xfrm>
          <a:prstGeom prst="roundRect">
            <a:avLst/>
          </a:prstGeom>
          <a:solidFill>
            <a:srgbClr val="7030A0">
              <a:alpha val="50000"/>
            </a:srgbClr>
          </a:solidFill>
          <a:ln>
            <a:solidFill>
              <a:schemeClr val="accent2">
                <a:shade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3" name="Rectangle: Rounded Corners 22">
            <a:extLst>
              <a:ext uri="{FF2B5EF4-FFF2-40B4-BE49-F238E27FC236}">
                <a16:creationId xmlns:a16="http://schemas.microsoft.com/office/drawing/2014/main" id="{087E209F-94C0-4D8C-8332-1D5F46D13F6D}"/>
              </a:ext>
            </a:extLst>
          </p:cNvPr>
          <p:cNvSpPr/>
          <p:nvPr/>
        </p:nvSpPr>
        <p:spPr>
          <a:xfrm>
            <a:off x="5195610" y="4470150"/>
            <a:ext cx="845720" cy="1052148"/>
          </a:xfrm>
          <a:prstGeom prst="roundRect">
            <a:avLst/>
          </a:prstGeom>
          <a:solidFill>
            <a:schemeClr val="accent4">
              <a:alpha val="50000"/>
            </a:schemeClr>
          </a:solidFill>
          <a:ln>
            <a:solidFill>
              <a:schemeClr val="accent2">
                <a:shade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B8229D1E-CDF2-4AC1-99E0-301D38D77AC8}"/>
              </a:ext>
            </a:extLst>
          </p:cNvPr>
          <p:cNvSpPr/>
          <p:nvPr/>
        </p:nvSpPr>
        <p:spPr>
          <a:xfrm>
            <a:off x="5230663" y="2040658"/>
            <a:ext cx="845720" cy="1052148"/>
          </a:xfrm>
          <a:prstGeom prst="roundRect">
            <a:avLst/>
          </a:prstGeom>
          <a:solidFill>
            <a:srgbClr val="00B050">
              <a:alpha val="50000"/>
            </a:srgbClr>
          </a:solidFill>
          <a:ln>
            <a:solidFill>
              <a:schemeClr val="accent2">
                <a:shade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26FE60EB-95B5-449A-A5DB-D5CCE51710BD}"/>
              </a:ext>
            </a:extLst>
          </p:cNvPr>
          <p:cNvSpPr/>
          <p:nvPr/>
        </p:nvSpPr>
        <p:spPr>
          <a:xfrm>
            <a:off x="2704289" y="2809960"/>
            <a:ext cx="2083799" cy="1297262"/>
          </a:xfrm>
          <a:prstGeom prst="roundRect">
            <a:avLst/>
          </a:prstGeom>
          <a:solidFill>
            <a:srgbClr val="0070C0">
              <a:alpha val="50000"/>
            </a:srgbClr>
          </a:solidFill>
          <a:ln>
            <a:solidFill>
              <a:schemeClr val="accent2">
                <a:shade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4800" kern="1200" dirty="0">
                <a:solidFill>
                  <a:schemeClr val="tx1"/>
                </a:solidFill>
                <a:latin typeface="+mj-lt"/>
                <a:ea typeface="+mj-ea"/>
                <a:cs typeface="+mj-cs"/>
              </a:rPr>
              <a:t>Scenario	</a:t>
            </a:r>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grpSp>
        <p:nvGrpSpPr>
          <p:cNvPr id="9" name="Group 8">
            <a:extLst>
              <a:ext uri="{FF2B5EF4-FFF2-40B4-BE49-F238E27FC236}">
                <a16:creationId xmlns:a16="http://schemas.microsoft.com/office/drawing/2014/main" id="{9F4C6A3E-E440-41A6-8436-21161F8C1364}"/>
              </a:ext>
            </a:extLst>
          </p:cNvPr>
          <p:cNvGrpSpPr/>
          <p:nvPr/>
        </p:nvGrpSpPr>
        <p:grpSpPr>
          <a:xfrm>
            <a:off x="2671532" y="1586366"/>
            <a:ext cx="7067553" cy="4030661"/>
            <a:chOff x="9899650" y="2979738"/>
            <a:chExt cx="1765300" cy="1143000"/>
          </a:xfrm>
        </p:grpSpPr>
        <p:sp>
          <p:nvSpPr>
            <p:cNvPr id="10" name="Rectangle 9">
              <a:extLst>
                <a:ext uri="{FF2B5EF4-FFF2-40B4-BE49-F238E27FC236}">
                  <a16:creationId xmlns:a16="http://schemas.microsoft.com/office/drawing/2014/main" id="{66E8192B-9B8A-4E67-84BF-62F57C6E3270}"/>
                </a:ext>
              </a:extLst>
            </p:cNvPr>
            <p:cNvSpPr/>
            <p:nvPr/>
          </p:nvSpPr>
          <p:spPr>
            <a:xfrm>
              <a:off x="9899650" y="2979738"/>
              <a:ext cx="1765300" cy="1143000"/>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nchor="ctr" anchorCtr="1"/>
            <a:lstStyle/>
            <a:p>
              <a:pP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Corporate </a:t>
              </a:r>
            </a:p>
            <a:p>
              <a:pP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data center</a:t>
              </a:r>
            </a:p>
          </p:txBody>
        </p:sp>
        <p:pic>
          <p:nvPicPr>
            <p:cNvPr id="11" name="Graphic 22">
              <a:extLst>
                <a:ext uri="{FF2B5EF4-FFF2-40B4-BE49-F238E27FC236}">
                  <a16:creationId xmlns:a16="http://schemas.microsoft.com/office/drawing/2014/main" id="{42CE10E1-5EEF-4CC2-82C1-EBD00C1F76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2825" y="29797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 name="Group 17">
            <a:extLst>
              <a:ext uri="{FF2B5EF4-FFF2-40B4-BE49-F238E27FC236}">
                <a16:creationId xmlns:a16="http://schemas.microsoft.com/office/drawing/2014/main" id="{82C363DD-5676-4ABD-B1E0-E3B8DC9F322B}"/>
              </a:ext>
            </a:extLst>
          </p:cNvPr>
          <p:cNvGrpSpPr/>
          <p:nvPr/>
        </p:nvGrpSpPr>
        <p:grpSpPr>
          <a:xfrm>
            <a:off x="2671532" y="2881312"/>
            <a:ext cx="1071563" cy="1094720"/>
            <a:chOff x="7134225" y="4281488"/>
            <a:chExt cx="1071563" cy="1094720"/>
          </a:xfrm>
        </p:grpSpPr>
        <p:pic>
          <p:nvPicPr>
            <p:cNvPr id="19" name="Graphic 21">
              <a:extLst>
                <a:ext uri="{FF2B5EF4-FFF2-40B4-BE49-F238E27FC236}">
                  <a16:creationId xmlns:a16="http://schemas.microsoft.com/office/drawing/2014/main" id="{3B9C26D9-533F-4714-ABCA-BF2CB6BED0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850"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38">
              <a:extLst>
                <a:ext uri="{FF2B5EF4-FFF2-40B4-BE49-F238E27FC236}">
                  <a16:creationId xmlns:a16="http://schemas.microsoft.com/office/drawing/2014/main" id="{92175C13-EB29-484B-AF5A-9423A7521104}"/>
                </a:ext>
              </a:extLst>
            </p:cNvPr>
            <p:cNvSpPr txBox="1">
              <a:spLocks noChangeArrowheads="1"/>
            </p:cNvSpPr>
            <p:nvPr/>
          </p:nvSpPr>
          <p:spPr bwMode="auto">
            <a:xfrm>
              <a:off x="7134225" y="4852988"/>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Web servers</a:t>
              </a:r>
            </a:p>
          </p:txBody>
        </p:sp>
      </p:grpSp>
      <p:pic>
        <p:nvPicPr>
          <p:cNvPr id="17" name="Graphic 12">
            <a:extLst>
              <a:ext uri="{FF2B5EF4-FFF2-40B4-BE49-F238E27FC236}">
                <a16:creationId xmlns:a16="http://schemas.microsoft.com/office/drawing/2014/main" id="{130A2374-9391-4106-B280-567839E4F9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2924" y="333228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9">
            <a:extLst>
              <a:ext uri="{FF2B5EF4-FFF2-40B4-BE49-F238E27FC236}">
                <a16:creationId xmlns:a16="http://schemas.microsoft.com/office/drawing/2014/main" id="{701C59EA-3489-4ADD-88CF-F3A688986D5F}"/>
              </a:ext>
            </a:extLst>
          </p:cNvPr>
          <p:cNvSpPr txBox="1">
            <a:spLocks noChangeArrowheads="1"/>
          </p:cNvSpPr>
          <p:nvPr/>
        </p:nvSpPr>
        <p:spPr bwMode="auto">
          <a:xfrm>
            <a:off x="1091299" y="3860918"/>
            <a:ext cx="1073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Internet</a:t>
            </a:r>
          </a:p>
        </p:txBody>
      </p:sp>
      <p:pic>
        <p:nvPicPr>
          <p:cNvPr id="24" name="Graphic 23">
            <a:extLst>
              <a:ext uri="{FF2B5EF4-FFF2-40B4-BE49-F238E27FC236}">
                <a16:creationId xmlns:a16="http://schemas.microsoft.com/office/drawing/2014/main" id="{C2E31866-AEC3-4F08-8CFC-9452088009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273952" y="3274312"/>
            <a:ext cx="482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40">
            <a:extLst>
              <a:ext uri="{FF2B5EF4-FFF2-40B4-BE49-F238E27FC236}">
                <a16:creationId xmlns:a16="http://schemas.microsoft.com/office/drawing/2014/main" id="{7265AF27-0050-47F2-89A2-549E749F1223}"/>
              </a:ext>
            </a:extLst>
          </p:cNvPr>
          <p:cNvSpPr txBox="1">
            <a:spLocks noChangeArrowheads="1"/>
          </p:cNvSpPr>
          <p:nvPr/>
        </p:nvSpPr>
        <p:spPr bwMode="auto">
          <a:xfrm>
            <a:off x="-21323" y="3822044"/>
            <a:ext cx="1073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End </a:t>
            </a:r>
          </a:p>
          <a:p>
            <a:pPr algn="ctr" eaLnBrk="1" hangingPunct="1"/>
            <a:r>
              <a:rPr lang="en-US" altLang="en-US" sz="1400" dirty="0">
                <a:solidFill>
                  <a:srgbClr val="000000"/>
                </a:solidFill>
                <a:latin typeface="Arial" panose="020B0604020202020204" pitchFamily="34" charset="0"/>
                <a:cs typeface="Arial" panose="020B0604020202020204" pitchFamily="34" charset="0"/>
              </a:rPr>
              <a:t>users</a:t>
            </a:r>
          </a:p>
        </p:txBody>
      </p:sp>
      <p:sp>
        <p:nvSpPr>
          <p:cNvPr id="28" name="TextBox 45">
            <a:extLst>
              <a:ext uri="{FF2B5EF4-FFF2-40B4-BE49-F238E27FC236}">
                <a16:creationId xmlns:a16="http://schemas.microsoft.com/office/drawing/2014/main" id="{F2FB34A7-5F9D-4DD6-90B3-6F49A4E0C7E1}"/>
              </a:ext>
            </a:extLst>
          </p:cNvPr>
          <p:cNvSpPr txBox="1">
            <a:spLocks noChangeArrowheads="1"/>
          </p:cNvSpPr>
          <p:nvPr/>
        </p:nvSpPr>
        <p:spPr bwMode="auto">
          <a:xfrm>
            <a:off x="2714849" y="4805361"/>
            <a:ext cx="1073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a:solidFill>
                  <a:srgbClr val="000000"/>
                </a:solidFill>
                <a:latin typeface="Arial" panose="020B0604020202020204" pitchFamily="34" charset="0"/>
                <a:cs typeface="Arial" panose="020B0604020202020204" pitchFamily="34" charset="0"/>
              </a:rPr>
              <a:t>Firewall</a:t>
            </a:r>
          </a:p>
        </p:txBody>
      </p:sp>
      <p:pic>
        <p:nvPicPr>
          <p:cNvPr id="30" name="Graphic 6">
            <a:extLst>
              <a:ext uri="{FF2B5EF4-FFF2-40B4-BE49-F238E27FC236}">
                <a16:creationId xmlns:a16="http://schemas.microsoft.com/office/drawing/2014/main" id="{585BD484-A72B-4A80-BCAC-CC93E99967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29174" y="42640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11">
            <a:extLst>
              <a:ext uri="{FF2B5EF4-FFF2-40B4-BE49-F238E27FC236}">
                <a16:creationId xmlns:a16="http://schemas.microsoft.com/office/drawing/2014/main" id="{82EF8A13-DF68-42C3-BB12-3A3AC780FAD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96187" y="2888862"/>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28">
            <a:extLst>
              <a:ext uri="{FF2B5EF4-FFF2-40B4-BE49-F238E27FC236}">
                <a16:creationId xmlns:a16="http://schemas.microsoft.com/office/drawing/2014/main" id="{42443A9B-5F44-48C8-84AC-8EA37DF38C9A}"/>
              </a:ext>
            </a:extLst>
          </p:cNvPr>
          <p:cNvSpPr txBox="1">
            <a:spLocks noChangeArrowheads="1"/>
          </p:cNvSpPr>
          <p:nvPr/>
        </p:nvSpPr>
        <p:spPr bwMode="auto">
          <a:xfrm>
            <a:off x="3694562" y="3452812"/>
            <a:ext cx="10731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database</a:t>
            </a:r>
          </a:p>
        </p:txBody>
      </p:sp>
      <p:grpSp>
        <p:nvGrpSpPr>
          <p:cNvPr id="37" name="Group 36">
            <a:extLst>
              <a:ext uri="{FF2B5EF4-FFF2-40B4-BE49-F238E27FC236}">
                <a16:creationId xmlns:a16="http://schemas.microsoft.com/office/drawing/2014/main" id="{F990161E-2080-426B-B935-6533F251D6A7}"/>
              </a:ext>
            </a:extLst>
          </p:cNvPr>
          <p:cNvGrpSpPr/>
          <p:nvPr/>
        </p:nvGrpSpPr>
        <p:grpSpPr>
          <a:xfrm>
            <a:off x="5102273" y="4486273"/>
            <a:ext cx="1071563" cy="1048592"/>
            <a:chOff x="7134225" y="4327616"/>
            <a:chExt cx="1071563" cy="1048592"/>
          </a:xfrm>
        </p:grpSpPr>
        <p:pic>
          <p:nvPicPr>
            <p:cNvPr id="38" name="Graphic 21">
              <a:extLst>
                <a:ext uri="{FF2B5EF4-FFF2-40B4-BE49-F238E27FC236}">
                  <a16:creationId xmlns:a16="http://schemas.microsoft.com/office/drawing/2014/main" id="{C9AA878B-C3E0-4AFB-BF5C-E96DED1B47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056" y="432761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8">
              <a:extLst>
                <a:ext uri="{FF2B5EF4-FFF2-40B4-BE49-F238E27FC236}">
                  <a16:creationId xmlns:a16="http://schemas.microsoft.com/office/drawing/2014/main" id="{9FE6A3BF-B771-4EFA-9D87-83059355FFBC}"/>
                </a:ext>
              </a:extLst>
            </p:cNvPr>
            <p:cNvSpPr txBox="1">
              <a:spLocks noChangeArrowheads="1"/>
            </p:cNvSpPr>
            <p:nvPr/>
          </p:nvSpPr>
          <p:spPr bwMode="auto">
            <a:xfrm>
              <a:off x="7134225" y="4852988"/>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FTP servers</a:t>
              </a:r>
            </a:p>
          </p:txBody>
        </p:sp>
      </p:grpSp>
      <p:grpSp>
        <p:nvGrpSpPr>
          <p:cNvPr id="40" name="Group 39">
            <a:extLst>
              <a:ext uri="{FF2B5EF4-FFF2-40B4-BE49-F238E27FC236}">
                <a16:creationId xmlns:a16="http://schemas.microsoft.com/office/drawing/2014/main" id="{35DBA73D-5806-4E71-B80A-82BEA82D6689}"/>
              </a:ext>
            </a:extLst>
          </p:cNvPr>
          <p:cNvGrpSpPr/>
          <p:nvPr/>
        </p:nvGrpSpPr>
        <p:grpSpPr>
          <a:xfrm>
            <a:off x="5872011" y="4470216"/>
            <a:ext cx="1071563" cy="1064649"/>
            <a:chOff x="7134225" y="4311559"/>
            <a:chExt cx="1071563" cy="1064649"/>
          </a:xfrm>
        </p:grpSpPr>
        <p:pic>
          <p:nvPicPr>
            <p:cNvPr id="41" name="Graphic 21">
              <a:extLst>
                <a:ext uri="{FF2B5EF4-FFF2-40B4-BE49-F238E27FC236}">
                  <a16:creationId xmlns:a16="http://schemas.microsoft.com/office/drawing/2014/main" id="{8AE4C86F-AA76-4C82-AEA5-11FC07802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5232" y="431155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38">
              <a:extLst>
                <a:ext uri="{FF2B5EF4-FFF2-40B4-BE49-F238E27FC236}">
                  <a16:creationId xmlns:a16="http://schemas.microsoft.com/office/drawing/2014/main" id="{75679035-B344-4C77-942E-7ADC84643D5B}"/>
                </a:ext>
              </a:extLst>
            </p:cNvPr>
            <p:cNvSpPr txBox="1">
              <a:spLocks noChangeArrowheads="1"/>
            </p:cNvSpPr>
            <p:nvPr/>
          </p:nvSpPr>
          <p:spPr bwMode="auto">
            <a:xfrm>
              <a:off x="7134225" y="4852988"/>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ERP servers</a:t>
              </a:r>
            </a:p>
          </p:txBody>
        </p:sp>
      </p:grpSp>
      <p:grpSp>
        <p:nvGrpSpPr>
          <p:cNvPr id="43" name="Group 42">
            <a:extLst>
              <a:ext uri="{FF2B5EF4-FFF2-40B4-BE49-F238E27FC236}">
                <a16:creationId xmlns:a16="http://schemas.microsoft.com/office/drawing/2014/main" id="{A17C017D-793E-41FC-B83D-42601F2D147D}"/>
              </a:ext>
            </a:extLst>
          </p:cNvPr>
          <p:cNvGrpSpPr/>
          <p:nvPr/>
        </p:nvGrpSpPr>
        <p:grpSpPr>
          <a:xfrm>
            <a:off x="6643536" y="4470259"/>
            <a:ext cx="1071563" cy="1036449"/>
            <a:chOff x="7091740" y="4339759"/>
            <a:chExt cx="1071563" cy="1036449"/>
          </a:xfrm>
        </p:grpSpPr>
        <p:pic>
          <p:nvPicPr>
            <p:cNvPr id="44" name="Graphic 21">
              <a:extLst>
                <a:ext uri="{FF2B5EF4-FFF2-40B4-BE49-F238E27FC236}">
                  <a16:creationId xmlns:a16="http://schemas.microsoft.com/office/drawing/2014/main" id="{93D69E91-EE41-488D-AD87-E06365BDF2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3858" y="433975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38">
              <a:extLst>
                <a:ext uri="{FF2B5EF4-FFF2-40B4-BE49-F238E27FC236}">
                  <a16:creationId xmlns:a16="http://schemas.microsoft.com/office/drawing/2014/main" id="{330CDBCB-AB91-44F2-A9A3-B5E94D2824CD}"/>
                </a:ext>
              </a:extLst>
            </p:cNvPr>
            <p:cNvSpPr txBox="1">
              <a:spLocks noChangeArrowheads="1"/>
            </p:cNvSpPr>
            <p:nvPr/>
          </p:nvSpPr>
          <p:spPr bwMode="auto">
            <a:xfrm>
              <a:off x="7091740" y="4852988"/>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CRM servers</a:t>
              </a:r>
            </a:p>
          </p:txBody>
        </p:sp>
      </p:grpSp>
      <p:grpSp>
        <p:nvGrpSpPr>
          <p:cNvPr id="49" name="Group 48">
            <a:extLst>
              <a:ext uri="{FF2B5EF4-FFF2-40B4-BE49-F238E27FC236}">
                <a16:creationId xmlns:a16="http://schemas.microsoft.com/office/drawing/2014/main" id="{45D14F87-CADF-47E2-83FF-98473FCEC67B}"/>
              </a:ext>
            </a:extLst>
          </p:cNvPr>
          <p:cNvGrpSpPr/>
          <p:nvPr/>
        </p:nvGrpSpPr>
        <p:grpSpPr>
          <a:xfrm>
            <a:off x="8166286" y="3802180"/>
            <a:ext cx="1073150" cy="988829"/>
            <a:chOff x="8447318" y="3274312"/>
            <a:chExt cx="1073150" cy="988829"/>
          </a:xfrm>
        </p:grpSpPr>
        <p:pic>
          <p:nvPicPr>
            <p:cNvPr id="36" name="Graphic 23">
              <a:extLst>
                <a:ext uri="{FF2B5EF4-FFF2-40B4-BE49-F238E27FC236}">
                  <a16:creationId xmlns:a16="http://schemas.microsoft.com/office/drawing/2014/main" id="{4219CDE4-EDD4-4D4C-922A-8256819ECC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8752566" y="3274312"/>
              <a:ext cx="482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40">
              <a:extLst>
                <a:ext uri="{FF2B5EF4-FFF2-40B4-BE49-F238E27FC236}">
                  <a16:creationId xmlns:a16="http://schemas.microsoft.com/office/drawing/2014/main" id="{0E90E520-B642-44FA-8D54-BA019E52ADCA}"/>
                </a:ext>
              </a:extLst>
            </p:cNvPr>
            <p:cNvSpPr txBox="1">
              <a:spLocks noChangeArrowheads="1"/>
            </p:cNvSpPr>
            <p:nvPr/>
          </p:nvSpPr>
          <p:spPr bwMode="auto">
            <a:xfrm>
              <a:off x="8447318" y="3739921"/>
              <a:ext cx="1073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Business </a:t>
              </a:r>
            </a:p>
            <a:p>
              <a:pPr algn="ctr" eaLnBrk="1" hangingPunct="1"/>
              <a:r>
                <a:rPr lang="en-US" altLang="en-US" sz="1400" dirty="0">
                  <a:solidFill>
                    <a:srgbClr val="000000"/>
                  </a:solidFill>
                  <a:latin typeface="Arial" panose="020B0604020202020204" pitchFamily="34" charset="0"/>
                  <a:cs typeface="Arial" panose="020B0604020202020204" pitchFamily="34" charset="0"/>
                </a:rPr>
                <a:t>operations</a:t>
              </a:r>
            </a:p>
          </p:txBody>
        </p:sp>
      </p:grpSp>
      <p:grpSp>
        <p:nvGrpSpPr>
          <p:cNvPr id="51" name="Group 50">
            <a:extLst>
              <a:ext uri="{FF2B5EF4-FFF2-40B4-BE49-F238E27FC236}">
                <a16:creationId xmlns:a16="http://schemas.microsoft.com/office/drawing/2014/main" id="{CCA4339E-2400-4A3B-AA0D-857DACD668A9}"/>
              </a:ext>
            </a:extLst>
          </p:cNvPr>
          <p:cNvGrpSpPr/>
          <p:nvPr/>
        </p:nvGrpSpPr>
        <p:grpSpPr>
          <a:xfrm>
            <a:off x="8172401" y="2605203"/>
            <a:ext cx="1073150" cy="988829"/>
            <a:chOff x="8447318" y="3274312"/>
            <a:chExt cx="1073150" cy="988829"/>
          </a:xfrm>
        </p:grpSpPr>
        <p:pic>
          <p:nvPicPr>
            <p:cNvPr id="52" name="Graphic 23">
              <a:extLst>
                <a:ext uri="{FF2B5EF4-FFF2-40B4-BE49-F238E27FC236}">
                  <a16:creationId xmlns:a16="http://schemas.microsoft.com/office/drawing/2014/main" id="{033CFBCE-2C5C-49E3-81D6-3D1FC87B68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8752566" y="3274312"/>
              <a:ext cx="482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40">
              <a:extLst>
                <a:ext uri="{FF2B5EF4-FFF2-40B4-BE49-F238E27FC236}">
                  <a16:creationId xmlns:a16="http://schemas.microsoft.com/office/drawing/2014/main" id="{19163EA3-B786-408E-A987-F69DBEC08525}"/>
                </a:ext>
              </a:extLst>
            </p:cNvPr>
            <p:cNvSpPr txBox="1">
              <a:spLocks noChangeArrowheads="1"/>
            </p:cNvSpPr>
            <p:nvPr/>
          </p:nvSpPr>
          <p:spPr bwMode="auto">
            <a:xfrm>
              <a:off x="8447318" y="3739921"/>
              <a:ext cx="1073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IT </a:t>
              </a:r>
            </a:p>
            <a:p>
              <a:pPr algn="ctr" eaLnBrk="1" hangingPunct="1"/>
              <a:r>
                <a:rPr lang="en-US" altLang="en-US" sz="1400" dirty="0">
                  <a:solidFill>
                    <a:srgbClr val="000000"/>
                  </a:solidFill>
                  <a:latin typeface="Arial" panose="020B0604020202020204" pitchFamily="34" charset="0"/>
                  <a:cs typeface="Arial" panose="020B0604020202020204" pitchFamily="34" charset="0"/>
                </a:rPr>
                <a:t>operations</a:t>
              </a:r>
            </a:p>
          </p:txBody>
        </p:sp>
      </p:grpSp>
      <p:grpSp>
        <p:nvGrpSpPr>
          <p:cNvPr id="54" name="Group 53">
            <a:extLst>
              <a:ext uri="{FF2B5EF4-FFF2-40B4-BE49-F238E27FC236}">
                <a16:creationId xmlns:a16="http://schemas.microsoft.com/office/drawing/2014/main" id="{17266E6E-E2EE-457F-B500-1A5D90D77299}"/>
              </a:ext>
            </a:extLst>
          </p:cNvPr>
          <p:cNvGrpSpPr/>
          <p:nvPr/>
        </p:nvGrpSpPr>
        <p:grpSpPr>
          <a:xfrm>
            <a:off x="5133965" y="2089100"/>
            <a:ext cx="1071563" cy="1030000"/>
            <a:chOff x="6931025" y="4290886"/>
            <a:chExt cx="1071563" cy="1030000"/>
          </a:xfrm>
        </p:grpSpPr>
        <p:pic>
          <p:nvPicPr>
            <p:cNvPr id="55" name="Graphic 21">
              <a:extLst>
                <a:ext uri="{FF2B5EF4-FFF2-40B4-BE49-F238E27FC236}">
                  <a16:creationId xmlns:a16="http://schemas.microsoft.com/office/drawing/2014/main" id="{459173CC-C3BB-4534-AD5C-6AFA59EBF6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1063" y="429088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55">
              <a:extLst>
                <a:ext uri="{FF2B5EF4-FFF2-40B4-BE49-F238E27FC236}">
                  <a16:creationId xmlns:a16="http://schemas.microsoft.com/office/drawing/2014/main" id="{20B301F6-6B50-4498-A198-29E66FD54C8A}"/>
                </a:ext>
              </a:extLst>
            </p:cNvPr>
            <p:cNvSpPr txBox="1">
              <a:spLocks noChangeArrowheads="1"/>
            </p:cNvSpPr>
            <p:nvPr/>
          </p:nvSpPr>
          <p:spPr bwMode="auto">
            <a:xfrm>
              <a:off x="6931025" y="4797666"/>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Log servers</a:t>
              </a:r>
            </a:p>
          </p:txBody>
        </p:sp>
      </p:grpSp>
      <p:sp>
        <p:nvSpPr>
          <p:cNvPr id="59" name="TextBox 38">
            <a:extLst>
              <a:ext uri="{FF2B5EF4-FFF2-40B4-BE49-F238E27FC236}">
                <a16:creationId xmlns:a16="http://schemas.microsoft.com/office/drawing/2014/main" id="{18E6E9AA-9CA1-4EB9-B628-04528FFC3622}"/>
              </a:ext>
            </a:extLst>
          </p:cNvPr>
          <p:cNvSpPr txBox="1">
            <a:spLocks noChangeArrowheads="1"/>
          </p:cNvSpPr>
          <p:nvPr/>
        </p:nvSpPr>
        <p:spPr bwMode="auto">
          <a:xfrm>
            <a:off x="6089578" y="2515364"/>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SMTP server</a:t>
            </a:r>
          </a:p>
        </p:txBody>
      </p:sp>
      <p:grpSp>
        <p:nvGrpSpPr>
          <p:cNvPr id="60" name="Group 59">
            <a:extLst>
              <a:ext uri="{FF2B5EF4-FFF2-40B4-BE49-F238E27FC236}">
                <a16:creationId xmlns:a16="http://schemas.microsoft.com/office/drawing/2014/main" id="{AC20D4BA-1947-40F5-809F-8B576B2020F9}"/>
              </a:ext>
            </a:extLst>
          </p:cNvPr>
          <p:cNvGrpSpPr/>
          <p:nvPr/>
        </p:nvGrpSpPr>
        <p:grpSpPr>
          <a:xfrm>
            <a:off x="6686021" y="2079702"/>
            <a:ext cx="1071563" cy="1094720"/>
            <a:chOff x="7134225" y="4281488"/>
            <a:chExt cx="1071563" cy="1094720"/>
          </a:xfrm>
        </p:grpSpPr>
        <p:pic>
          <p:nvPicPr>
            <p:cNvPr id="61" name="Graphic 21">
              <a:extLst>
                <a:ext uri="{FF2B5EF4-FFF2-40B4-BE49-F238E27FC236}">
                  <a16:creationId xmlns:a16="http://schemas.microsoft.com/office/drawing/2014/main" id="{E4ABF4AB-6E16-4E8A-B374-076CB6661C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850"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Box 38">
              <a:extLst>
                <a:ext uri="{FF2B5EF4-FFF2-40B4-BE49-F238E27FC236}">
                  <a16:creationId xmlns:a16="http://schemas.microsoft.com/office/drawing/2014/main" id="{8532DAD6-9689-445B-89E9-A74378B7FB96}"/>
                </a:ext>
              </a:extLst>
            </p:cNvPr>
            <p:cNvSpPr txBox="1">
              <a:spLocks noChangeArrowheads="1"/>
            </p:cNvSpPr>
            <p:nvPr/>
          </p:nvSpPr>
          <p:spPr bwMode="auto">
            <a:xfrm>
              <a:off x="7134225" y="4852988"/>
              <a:ext cx="1071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File </a:t>
              </a:r>
              <a:br>
                <a:rPr lang="en-US" altLang="en-US" sz="1400" dirty="0">
                  <a:solidFill>
                    <a:srgbClr val="000000"/>
                  </a:solidFill>
                  <a:latin typeface="Arial" panose="020B0604020202020204" pitchFamily="34" charset="0"/>
                  <a:cs typeface="Arial" panose="020B0604020202020204" pitchFamily="34" charset="0"/>
                </a:rPr>
              </a:br>
              <a:r>
                <a:rPr lang="en-US" altLang="en-US" sz="1400" dirty="0">
                  <a:solidFill>
                    <a:srgbClr val="000000"/>
                  </a:solidFill>
                  <a:latin typeface="Arial" panose="020B0604020202020204" pitchFamily="34" charset="0"/>
                  <a:cs typeface="Arial" panose="020B0604020202020204" pitchFamily="34" charset="0"/>
                </a:rPr>
                <a:t>server</a:t>
              </a:r>
            </a:p>
          </p:txBody>
        </p:sp>
      </p:grpSp>
      <p:pic>
        <p:nvPicPr>
          <p:cNvPr id="50" name="Graphic 15">
            <a:extLst>
              <a:ext uri="{FF2B5EF4-FFF2-40B4-BE49-F238E27FC236}">
                <a16:creationId xmlns:a16="http://schemas.microsoft.com/office/drawing/2014/main" id="{8B146121-498A-4677-86C6-061A64F8947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83674" y="579878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32">
            <a:extLst>
              <a:ext uri="{FF2B5EF4-FFF2-40B4-BE49-F238E27FC236}">
                <a16:creationId xmlns:a16="http://schemas.microsoft.com/office/drawing/2014/main" id="{2199A0F9-7FF7-4C08-B5DE-C5A11B0FACB4}"/>
              </a:ext>
            </a:extLst>
          </p:cNvPr>
          <p:cNvSpPr txBox="1">
            <a:spLocks noChangeArrowheads="1"/>
          </p:cNvSpPr>
          <p:nvPr/>
        </p:nvSpPr>
        <p:spPr bwMode="auto">
          <a:xfrm>
            <a:off x="6082049" y="6327424"/>
            <a:ext cx="10731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Dealer app</a:t>
            </a:r>
          </a:p>
        </p:txBody>
      </p:sp>
      <p:pic>
        <p:nvPicPr>
          <p:cNvPr id="66" name="Graphic 50">
            <a:extLst>
              <a:ext uri="{FF2B5EF4-FFF2-40B4-BE49-F238E27FC236}">
                <a16:creationId xmlns:a16="http://schemas.microsoft.com/office/drawing/2014/main" id="{858DF725-B111-4B33-A0C1-D3C9A23B9E5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93466" y="209000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9" name="Group 68">
            <a:extLst>
              <a:ext uri="{FF2B5EF4-FFF2-40B4-BE49-F238E27FC236}">
                <a16:creationId xmlns:a16="http://schemas.microsoft.com/office/drawing/2014/main" id="{9DD3A146-33B9-44C4-AFDA-BD8EAE2F481C}"/>
              </a:ext>
            </a:extLst>
          </p:cNvPr>
          <p:cNvGrpSpPr/>
          <p:nvPr/>
        </p:nvGrpSpPr>
        <p:grpSpPr>
          <a:xfrm>
            <a:off x="7083156" y="5833009"/>
            <a:ext cx="1073150" cy="988829"/>
            <a:chOff x="8447318" y="3274312"/>
            <a:chExt cx="1073150" cy="988829"/>
          </a:xfrm>
        </p:grpSpPr>
        <p:pic>
          <p:nvPicPr>
            <p:cNvPr id="70" name="Graphic 23">
              <a:extLst>
                <a:ext uri="{FF2B5EF4-FFF2-40B4-BE49-F238E27FC236}">
                  <a16:creationId xmlns:a16="http://schemas.microsoft.com/office/drawing/2014/main" id="{162F0C8B-5744-41AD-B922-02EB642957A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8752566" y="3274312"/>
              <a:ext cx="482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TextBox 40">
              <a:extLst>
                <a:ext uri="{FF2B5EF4-FFF2-40B4-BE49-F238E27FC236}">
                  <a16:creationId xmlns:a16="http://schemas.microsoft.com/office/drawing/2014/main" id="{426EE87B-944A-4C76-90E4-6AAFEB92885C}"/>
                </a:ext>
              </a:extLst>
            </p:cNvPr>
            <p:cNvSpPr txBox="1">
              <a:spLocks noChangeArrowheads="1"/>
            </p:cNvSpPr>
            <p:nvPr/>
          </p:nvSpPr>
          <p:spPr bwMode="auto">
            <a:xfrm>
              <a:off x="8447318" y="3739921"/>
              <a:ext cx="1073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Dealers </a:t>
              </a:r>
            </a:p>
            <a:p>
              <a:pPr algn="ctr" eaLnBrk="1" hangingPunct="1"/>
              <a:endParaRPr lang="en-US" altLang="en-US" sz="1400" dirty="0">
                <a:solidFill>
                  <a:srgbClr val="000000"/>
                </a:solidFill>
                <a:latin typeface="Arial" panose="020B0604020202020204" pitchFamily="34" charset="0"/>
                <a:cs typeface="Arial" panose="020B0604020202020204" pitchFamily="34" charset="0"/>
              </a:endParaRPr>
            </a:p>
          </p:txBody>
        </p:sp>
      </p:grpSp>
      <p:cxnSp>
        <p:nvCxnSpPr>
          <p:cNvPr id="72" name="Straight Arrow Connector 71">
            <a:extLst>
              <a:ext uri="{FF2B5EF4-FFF2-40B4-BE49-F238E27FC236}">
                <a16:creationId xmlns:a16="http://schemas.microsoft.com/office/drawing/2014/main" id="{17D5F828-0FF7-466A-8B36-A4B9D475739F}"/>
              </a:ext>
            </a:extLst>
          </p:cNvPr>
          <p:cNvCxnSpPr>
            <a:cxnSpLocks/>
          </p:cNvCxnSpPr>
          <p:nvPr/>
        </p:nvCxnSpPr>
        <p:spPr>
          <a:xfrm>
            <a:off x="731747" y="3594032"/>
            <a:ext cx="60189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E7B50326-B0A5-4EA9-9B9B-FF290EC9085E}"/>
              </a:ext>
            </a:extLst>
          </p:cNvPr>
          <p:cNvCxnSpPr>
            <a:cxnSpLocks/>
          </p:cNvCxnSpPr>
          <p:nvPr/>
        </p:nvCxnSpPr>
        <p:spPr>
          <a:xfrm>
            <a:off x="1912970" y="3594032"/>
            <a:ext cx="60189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1591D59C-0F00-449B-B384-BB3CD35A38F1}"/>
              </a:ext>
            </a:extLst>
          </p:cNvPr>
          <p:cNvGrpSpPr/>
          <p:nvPr/>
        </p:nvGrpSpPr>
        <p:grpSpPr>
          <a:xfrm>
            <a:off x="7320048" y="3180044"/>
            <a:ext cx="1073150" cy="1051858"/>
            <a:chOff x="2271713" y="2847975"/>
            <a:chExt cx="1073150" cy="1051858"/>
          </a:xfrm>
        </p:grpSpPr>
        <p:pic>
          <p:nvPicPr>
            <p:cNvPr id="76" name="Graphic 24">
              <a:extLst>
                <a:ext uri="{FF2B5EF4-FFF2-40B4-BE49-F238E27FC236}">
                  <a16:creationId xmlns:a16="http://schemas.microsoft.com/office/drawing/2014/main" id="{51233BBF-51DF-4007-BC06-50E6B842533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733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TextBox 25">
              <a:extLst>
                <a:ext uri="{FF2B5EF4-FFF2-40B4-BE49-F238E27FC236}">
                  <a16:creationId xmlns:a16="http://schemas.microsoft.com/office/drawing/2014/main" id="{8FF7815F-10DC-4004-8F44-45FD7400D4AF}"/>
                </a:ext>
              </a:extLst>
            </p:cNvPr>
            <p:cNvSpPr txBox="1">
              <a:spLocks noChangeArrowheads="1"/>
            </p:cNvSpPr>
            <p:nvPr/>
          </p:nvSpPr>
          <p:spPr bwMode="auto">
            <a:xfrm>
              <a:off x="2271713" y="3376613"/>
              <a:ext cx="1073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Client</a:t>
              </a:r>
              <a:br>
                <a:rPr lang="en-US" altLang="en-US" sz="1400" dirty="0">
                  <a:solidFill>
                    <a:srgbClr val="000000"/>
                  </a:solidFill>
                  <a:latin typeface="Arial" panose="020B0604020202020204" pitchFamily="34" charset="0"/>
                  <a:cs typeface="Arial" panose="020B0604020202020204" pitchFamily="34" charset="0"/>
                </a:rPr>
              </a:br>
              <a:r>
                <a:rPr lang="en-US" altLang="en-US" sz="1400" dirty="0">
                  <a:solidFill>
                    <a:srgbClr val="000000"/>
                  </a:solidFill>
                  <a:latin typeface="Arial" panose="020B0604020202020204" pitchFamily="34" charset="0"/>
                  <a:cs typeface="Arial" panose="020B0604020202020204" pitchFamily="34" charset="0"/>
                </a:rPr>
                <a:t>apps</a:t>
              </a:r>
            </a:p>
          </p:txBody>
        </p:sp>
      </p:grpSp>
      <p:grpSp>
        <p:nvGrpSpPr>
          <p:cNvPr id="79" name="Group 78">
            <a:extLst>
              <a:ext uri="{FF2B5EF4-FFF2-40B4-BE49-F238E27FC236}">
                <a16:creationId xmlns:a16="http://schemas.microsoft.com/office/drawing/2014/main" id="{D53FF2DE-7D3D-4645-8571-9124F6E5E611}"/>
              </a:ext>
            </a:extLst>
          </p:cNvPr>
          <p:cNvGrpSpPr/>
          <p:nvPr/>
        </p:nvGrpSpPr>
        <p:grpSpPr>
          <a:xfrm>
            <a:off x="4832340" y="3185008"/>
            <a:ext cx="1071563" cy="1033165"/>
            <a:chOff x="7134225" y="4281488"/>
            <a:chExt cx="1071563" cy="1033165"/>
          </a:xfrm>
        </p:grpSpPr>
        <p:pic>
          <p:nvPicPr>
            <p:cNvPr id="80" name="Graphic 21">
              <a:extLst>
                <a:ext uri="{FF2B5EF4-FFF2-40B4-BE49-F238E27FC236}">
                  <a16:creationId xmlns:a16="http://schemas.microsoft.com/office/drawing/2014/main" id="{BA84FB82-87B9-404B-9E61-87A3B6BDC6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850" y="42814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Box 38">
              <a:extLst>
                <a:ext uri="{FF2B5EF4-FFF2-40B4-BE49-F238E27FC236}">
                  <a16:creationId xmlns:a16="http://schemas.microsoft.com/office/drawing/2014/main" id="{D41F259F-FDDF-4C65-A2DF-E2437624C4C3}"/>
                </a:ext>
              </a:extLst>
            </p:cNvPr>
            <p:cNvSpPr txBox="1">
              <a:spLocks noChangeArrowheads="1"/>
            </p:cNvSpPr>
            <p:nvPr/>
          </p:nvSpPr>
          <p:spPr bwMode="auto">
            <a:xfrm>
              <a:off x="7134225" y="4852988"/>
              <a:ext cx="10715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cs typeface="Arial" panose="020B0604020202020204" pitchFamily="34" charset="0"/>
                </a:rPr>
                <a:t>LOB</a:t>
              </a:r>
              <a:br>
                <a:rPr lang="en-US" altLang="en-US" sz="1200" dirty="0">
                  <a:solidFill>
                    <a:srgbClr val="000000"/>
                  </a:solidFill>
                  <a:latin typeface="Arial" panose="020B0604020202020204" pitchFamily="34" charset="0"/>
                  <a:cs typeface="Arial" panose="020B0604020202020204" pitchFamily="34" charset="0"/>
                </a:rPr>
              </a:br>
              <a:r>
                <a:rPr lang="en-US" altLang="en-US" sz="1200" dirty="0">
                  <a:solidFill>
                    <a:srgbClr val="000000"/>
                  </a:solidFill>
                  <a:latin typeface="Arial" panose="020B0604020202020204" pitchFamily="34" charset="0"/>
                  <a:cs typeface="Arial" panose="020B0604020202020204" pitchFamily="34" charset="0"/>
                </a:rPr>
                <a:t>applications</a:t>
              </a:r>
            </a:p>
          </p:txBody>
        </p:sp>
      </p:grpSp>
      <p:sp>
        <p:nvSpPr>
          <p:cNvPr id="6" name="Speech Bubble: Rectangle with Corners Rounded 5">
            <a:extLst>
              <a:ext uri="{FF2B5EF4-FFF2-40B4-BE49-F238E27FC236}">
                <a16:creationId xmlns:a16="http://schemas.microsoft.com/office/drawing/2014/main" id="{B61CCA7A-3D9E-4771-BF4E-D4EE8BD9D329}"/>
              </a:ext>
            </a:extLst>
          </p:cNvPr>
          <p:cNvSpPr/>
          <p:nvPr/>
        </p:nvSpPr>
        <p:spPr>
          <a:xfrm>
            <a:off x="0" y="5245098"/>
            <a:ext cx="2452915" cy="1165221"/>
          </a:xfrm>
          <a:prstGeom prst="wedgeRoundRectCallout">
            <a:avLst>
              <a:gd name="adj1" fmla="val 63043"/>
              <a:gd name="adj2" fmla="val -156574"/>
              <a:gd name="adj3" fmla="val 16667"/>
            </a:avLst>
          </a:prstGeom>
          <a:solidFill>
            <a:srgbClr val="0070C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eaLnBrk="1" hangingPunct="1">
              <a:buFont typeface="Arial" panose="020B0604020202020204" pitchFamily="34" charset="0"/>
              <a:buChar char="•"/>
            </a:pPr>
            <a:r>
              <a:rPr lang="en-US" altLang="en-US" sz="1400" dirty="0" err="1">
                <a:solidFill>
                  <a:srgbClr val="000000"/>
                </a:solidFill>
                <a:latin typeface="Arial" panose="020B0604020202020204" pitchFamily="34" charset="0"/>
                <a:cs typeface="Arial" panose="020B0604020202020204" pitchFamily="34" charset="0"/>
              </a:rPr>
              <a:t>Licenze</a:t>
            </a:r>
            <a:r>
              <a:rPr lang="en-US" altLang="en-US" sz="1400" dirty="0">
                <a:solidFill>
                  <a:srgbClr val="000000"/>
                </a:solidFill>
                <a:latin typeface="Arial" panose="020B0604020202020204" pitchFamily="34" charset="0"/>
                <a:cs typeface="Arial" panose="020B0604020202020204" pitchFamily="34" charset="0"/>
              </a:rPr>
              <a:t> in </a:t>
            </a:r>
            <a:r>
              <a:rPr lang="en-US" altLang="en-US" sz="1400" dirty="0" err="1">
                <a:solidFill>
                  <a:srgbClr val="000000"/>
                </a:solidFill>
                <a:latin typeface="Arial" panose="020B0604020202020204" pitchFamily="34" charset="0"/>
                <a:cs typeface="Arial" panose="020B0604020202020204" pitchFamily="34" charset="0"/>
              </a:rPr>
              <a:t>scadenza</a:t>
            </a:r>
            <a:endParaRPr lang="en-US" altLang="en-US" sz="1400" dirty="0">
              <a:solidFill>
                <a:srgbClr val="000000"/>
              </a:solidFill>
              <a:latin typeface="Arial" panose="020B0604020202020204" pitchFamily="34" charset="0"/>
              <a:cs typeface="Arial" panose="020B0604020202020204" pitchFamily="34" charset="0"/>
            </a:endParaRPr>
          </a:p>
          <a:p>
            <a:pPr marL="285750" indent="-285750" eaLnBrk="1" hangingPunct="1">
              <a:buFont typeface="Arial" panose="020B0604020202020204" pitchFamily="34" charset="0"/>
              <a:buChar char="•"/>
            </a:pPr>
            <a:r>
              <a:rPr lang="en-US" altLang="en-US" sz="1400" dirty="0">
                <a:solidFill>
                  <a:srgbClr val="000000"/>
                </a:solidFill>
                <a:latin typeface="Arial" panose="020B0604020202020204" pitchFamily="34" charset="0"/>
                <a:cs typeface="Arial" panose="020B0604020202020204" pitchFamily="34" charset="0"/>
              </a:rPr>
              <a:t>Hardware </a:t>
            </a:r>
            <a:r>
              <a:rPr lang="en-US" altLang="en-US" sz="1400" dirty="0" err="1">
                <a:solidFill>
                  <a:srgbClr val="000000"/>
                </a:solidFill>
                <a:latin typeface="Arial" panose="020B0604020202020204" pitchFamily="34" charset="0"/>
                <a:cs typeface="Arial" panose="020B0604020202020204" pitchFamily="34" charset="0"/>
              </a:rPr>
              <a:t>obsoleto</a:t>
            </a:r>
            <a:endParaRPr lang="en-US" altLang="en-US" sz="1400" dirty="0">
              <a:solidFill>
                <a:srgbClr val="000000"/>
              </a:solidFill>
              <a:latin typeface="Arial" panose="020B0604020202020204" pitchFamily="34" charset="0"/>
              <a:cs typeface="Arial" panose="020B0604020202020204" pitchFamily="34" charset="0"/>
            </a:endParaRPr>
          </a:p>
          <a:p>
            <a:pPr marL="285750" indent="-285750" eaLnBrk="1" hangingPunct="1">
              <a:buFont typeface="Arial" panose="020B0604020202020204" pitchFamily="34" charset="0"/>
              <a:buChar char="•"/>
            </a:pPr>
            <a:r>
              <a:rPr lang="en-US" altLang="en-US" sz="1400" dirty="0" err="1">
                <a:solidFill>
                  <a:srgbClr val="000000"/>
                </a:solidFill>
                <a:latin typeface="Arial" panose="020B0604020202020204" pitchFamily="34" charset="0"/>
                <a:cs typeface="Arial" panose="020B0604020202020204" pitchFamily="34" charset="0"/>
              </a:rPr>
              <a:t>Aumentare</a:t>
            </a:r>
            <a:r>
              <a:rPr lang="en-US" altLang="en-US" sz="1400" dirty="0">
                <a:solidFill>
                  <a:srgbClr val="000000"/>
                </a:solidFill>
                <a:latin typeface="Arial" panose="020B0604020202020204" pitchFamily="34" charset="0"/>
                <a:cs typeface="Arial" panose="020B0604020202020204" pitchFamily="34" charset="0"/>
              </a:rPr>
              <a:t> la </a:t>
            </a:r>
            <a:r>
              <a:rPr lang="en-US" altLang="en-US" sz="1400" dirty="0" err="1">
                <a:solidFill>
                  <a:srgbClr val="000000"/>
                </a:solidFill>
                <a:latin typeface="Arial" panose="020B0604020202020204" pitchFamily="34" charset="0"/>
                <a:cs typeface="Arial" panose="020B0604020202020204" pitchFamily="34" charset="0"/>
              </a:rPr>
              <a:t>capacità</a:t>
            </a:r>
            <a:endParaRPr lang="en-US" altLang="en-US" sz="1400" dirty="0">
              <a:solidFill>
                <a:srgbClr val="000000"/>
              </a:solidFill>
              <a:latin typeface="Arial" panose="020B0604020202020204" pitchFamily="34" charset="0"/>
              <a:cs typeface="Arial" panose="020B0604020202020204" pitchFamily="34" charset="0"/>
            </a:endParaRPr>
          </a:p>
        </p:txBody>
      </p:sp>
      <p:sp>
        <p:nvSpPr>
          <p:cNvPr id="12" name="Speech Bubble: Rectangle with Corners Rounded 11">
            <a:extLst>
              <a:ext uri="{FF2B5EF4-FFF2-40B4-BE49-F238E27FC236}">
                <a16:creationId xmlns:a16="http://schemas.microsoft.com/office/drawing/2014/main" id="{0A29A41D-13D2-4735-AF18-75BF069B3E2B}"/>
              </a:ext>
            </a:extLst>
          </p:cNvPr>
          <p:cNvSpPr/>
          <p:nvPr/>
        </p:nvSpPr>
        <p:spPr>
          <a:xfrm>
            <a:off x="9938918" y="4301746"/>
            <a:ext cx="1965451" cy="745191"/>
          </a:xfrm>
          <a:prstGeom prst="wedgeRoundRectCallout">
            <a:avLst>
              <a:gd name="adj1" fmla="val -164264"/>
              <a:gd name="adj2" fmla="val 68367"/>
              <a:gd name="adj3" fmla="val 16667"/>
            </a:avLst>
          </a:prstGeom>
          <a:solidFill>
            <a:srgbClr val="7030A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eaLnBrk="1" hangingPunct="1">
              <a:buFont typeface="Arial" panose="020B0604020202020204" pitchFamily="34" charset="0"/>
              <a:buChar char="•"/>
            </a:pPr>
            <a:r>
              <a:rPr lang="en-US" altLang="en-US" sz="1400" dirty="0">
                <a:solidFill>
                  <a:srgbClr val="000000"/>
                </a:solidFill>
                <a:latin typeface="Arial" panose="020B0604020202020204" pitchFamily="34" charset="0"/>
                <a:cs typeface="Arial" panose="020B0604020202020204" pitchFamily="34" charset="0"/>
              </a:rPr>
              <a:t>Nuovo </a:t>
            </a:r>
            <a:r>
              <a:rPr lang="en-US" altLang="en-US" sz="1400" dirty="0" err="1">
                <a:solidFill>
                  <a:srgbClr val="000000"/>
                </a:solidFill>
                <a:latin typeface="Arial" panose="020B0604020202020204" pitchFamily="34" charset="0"/>
                <a:cs typeface="Arial" panose="020B0604020202020204" pitchFamily="34" charset="0"/>
              </a:rPr>
              <a:t>prodotto</a:t>
            </a:r>
            <a:r>
              <a:rPr lang="en-US" altLang="en-US" sz="1400" dirty="0">
                <a:solidFill>
                  <a:srgbClr val="000000"/>
                </a:solidFill>
                <a:latin typeface="Arial" panose="020B0604020202020204" pitchFamily="34" charset="0"/>
                <a:cs typeface="Arial" panose="020B0604020202020204" pitchFamily="34" charset="0"/>
              </a:rPr>
              <a:t> in due anni</a:t>
            </a:r>
          </a:p>
        </p:txBody>
      </p:sp>
      <p:grpSp>
        <p:nvGrpSpPr>
          <p:cNvPr id="67" name="Group 66">
            <a:extLst>
              <a:ext uri="{FF2B5EF4-FFF2-40B4-BE49-F238E27FC236}">
                <a16:creationId xmlns:a16="http://schemas.microsoft.com/office/drawing/2014/main" id="{CC606ACA-04FE-46B9-9EB1-71493866576E}"/>
              </a:ext>
            </a:extLst>
          </p:cNvPr>
          <p:cNvGrpSpPr/>
          <p:nvPr/>
        </p:nvGrpSpPr>
        <p:grpSpPr>
          <a:xfrm>
            <a:off x="3672911" y="4729798"/>
            <a:ext cx="1073150" cy="958052"/>
            <a:chOff x="8447318" y="3274312"/>
            <a:chExt cx="1073150" cy="958052"/>
          </a:xfrm>
        </p:grpSpPr>
        <p:pic>
          <p:nvPicPr>
            <p:cNvPr id="68" name="Graphic 23">
              <a:extLst>
                <a:ext uri="{FF2B5EF4-FFF2-40B4-BE49-F238E27FC236}">
                  <a16:creationId xmlns:a16="http://schemas.microsoft.com/office/drawing/2014/main" id="{49E912C7-EAE3-4C62-A407-5BD2287A78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8752566" y="3274312"/>
              <a:ext cx="482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40">
              <a:extLst>
                <a:ext uri="{FF2B5EF4-FFF2-40B4-BE49-F238E27FC236}">
                  <a16:creationId xmlns:a16="http://schemas.microsoft.com/office/drawing/2014/main" id="{F725FB83-B313-4EDE-BD68-D2221667690E}"/>
                </a:ext>
              </a:extLst>
            </p:cNvPr>
            <p:cNvSpPr txBox="1">
              <a:spLocks noChangeArrowheads="1"/>
            </p:cNvSpPr>
            <p:nvPr/>
          </p:nvSpPr>
          <p:spPr bwMode="auto">
            <a:xfrm>
              <a:off x="8447318" y="3739921"/>
              <a:ext cx="107315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cs typeface="Arial" panose="020B0604020202020204" pitchFamily="34" charset="0"/>
                </a:rPr>
                <a:t>Developers</a:t>
              </a:r>
            </a:p>
            <a:p>
              <a:pPr algn="ctr" eaLnBrk="1" hangingPunct="1"/>
              <a:endParaRPr lang="en-US" altLang="en-US" sz="1400" dirty="0">
                <a:solidFill>
                  <a:srgbClr val="000000"/>
                </a:solidFill>
                <a:latin typeface="Arial" panose="020B0604020202020204" pitchFamily="34" charset="0"/>
                <a:cs typeface="Arial" panose="020B0604020202020204" pitchFamily="34" charset="0"/>
              </a:endParaRPr>
            </a:p>
          </p:txBody>
        </p:sp>
      </p:grpSp>
      <p:sp>
        <p:nvSpPr>
          <p:cNvPr id="14" name="Speech Bubble: Rectangle with Corners Rounded 13">
            <a:extLst>
              <a:ext uri="{FF2B5EF4-FFF2-40B4-BE49-F238E27FC236}">
                <a16:creationId xmlns:a16="http://schemas.microsoft.com/office/drawing/2014/main" id="{E17800F7-FB42-4B6F-825F-6F32DD204812}"/>
              </a:ext>
            </a:extLst>
          </p:cNvPr>
          <p:cNvSpPr/>
          <p:nvPr/>
        </p:nvSpPr>
        <p:spPr>
          <a:xfrm>
            <a:off x="4067348" y="6006041"/>
            <a:ext cx="1965451" cy="745191"/>
          </a:xfrm>
          <a:prstGeom prst="wedgeRoundRectCallout">
            <a:avLst>
              <a:gd name="adj1" fmla="val -39232"/>
              <a:gd name="adj2" fmla="val -110580"/>
              <a:gd name="adj3" fmla="val 16667"/>
            </a:avLst>
          </a:prstGeom>
          <a:solidFill>
            <a:srgbClr val="C0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eaLnBrk="1" hangingPunct="1">
              <a:buFont typeface="Arial" panose="020B0604020202020204" pitchFamily="34" charset="0"/>
              <a:buChar char="•"/>
            </a:pPr>
            <a:r>
              <a:rPr lang="en-US" altLang="en-US" sz="1400" dirty="0" err="1">
                <a:solidFill>
                  <a:srgbClr val="000000"/>
                </a:solidFill>
                <a:latin typeface="Arial" panose="020B0604020202020204" pitchFamily="34" charset="0"/>
                <a:cs typeface="Arial" panose="020B0604020202020204" pitchFamily="34" charset="0"/>
              </a:rPr>
              <a:t>Ambienti</a:t>
            </a:r>
            <a:r>
              <a:rPr lang="en-US" altLang="en-US" sz="1400" dirty="0">
                <a:solidFill>
                  <a:srgbClr val="000000"/>
                </a:solidFill>
                <a:latin typeface="Arial" panose="020B0604020202020204" pitchFamily="34" charset="0"/>
                <a:cs typeface="Arial" panose="020B0604020202020204" pitchFamily="34" charset="0"/>
              </a:rPr>
              <a:t> di test</a:t>
            </a:r>
          </a:p>
          <a:p>
            <a:pPr marL="285750" indent="-285750" eaLnBrk="1" hangingPunct="1">
              <a:buFont typeface="Arial" panose="020B0604020202020204" pitchFamily="34" charset="0"/>
              <a:buChar char="•"/>
            </a:pPr>
            <a:r>
              <a:rPr lang="en-US" altLang="en-US" sz="1400" dirty="0" err="1">
                <a:solidFill>
                  <a:srgbClr val="000000"/>
                </a:solidFill>
                <a:latin typeface="Arial" panose="020B0604020202020204" pitchFamily="34" charset="0"/>
                <a:cs typeface="Arial" panose="020B0604020202020204" pitchFamily="34" charset="0"/>
              </a:rPr>
              <a:t>Automazione</a:t>
            </a:r>
            <a:endParaRPr lang="en-US" altLang="en-US" sz="1400" dirty="0">
              <a:solidFill>
                <a:srgbClr val="000000"/>
              </a:solidFill>
              <a:latin typeface="Arial" panose="020B0604020202020204" pitchFamily="34" charset="0"/>
              <a:cs typeface="Arial" panose="020B0604020202020204" pitchFamily="34" charset="0"/>
            </a:endParaRPr>
          </a:p>
        </p:txBody>
      </p:sp>
      <p:sp>
        <p:nvSpPr>
          <p:cNvPr id="16" name="Speech Bubble: Rectangle with Corners Rounded 15">
            <a:extLst>
              <a:ext uri="{FF2B5EF4-FFF2-40B4-BE49-F238E27FC236}">
                <a16:creationId xmlns:a16="http://schemas.microsoft.com/office/drawing/2014/main" id="{BFDD2272-6535-4074-A483-21719409507E}"/>
              </a:ext>
            </a:extLst>
          </p:cNvPr>
          <p:cNvSpPr/>
          <p:nvPr/>
        </p:nvSpPr>
        <p:spPr>
          <a:xfrm>
            <a:off x="9895757" y="1587208"/>
            <a:ext cx="1965451" cy="745191"/>
          </a:xfrm>
          <a:prstGeom prst="wedgeRoundRectCallout">
            <a:avLst>
              <a:gd name="adj1" fmla="val -80425"/>
              <a:gd name="adj2" fmla="val 125886"/>
              <a:gd name="adj3" fmla="val 16667"/>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eaLnBrk="1" hangingPunct="1">
              <a:buFont typeface="Arial" panose="020B0604020202020204" pitchFamily="34" charset="0"/>
              <a:buChar char="•"/>
            </a:pPr>
            <a:r>
              <a:rPr lang="en-US" altLang="en-US" sz="1400" dirty="0" err="1">
                <a:solidFill>
                  <a:srgbClr val="000000"/>
                </a:solidFill>
                <a:latin typeface="Arial" panose="020B0604020202020204" pitchFamily="34" charset="0"/>
                <a:cs typeface="Arial" panose="020B0604020202020204" pitchFamily="34" charset="0"/>
              </a:rPr>
              <a:t>Produttività</a:t>
            </a:r>
            <a:endParaRPr lang="en-US" altLang="en-US" sz="1400" dirty="0">
              <a:solidFill>
                <a:srgbClr val="000000"/>
              </a:solidFill>
              <a:latin typeface="Arial" panose="020B0604020202020204" pitchFamily="34" charset="0"/>
              <a:cs typeface="Arial" panose="020B0604020202020204" pitchFamily="34" charset="0"/>
            </a:endParaRPr>
          </a:p>
          <a:p>
            <a:pPr marL="285750" indent="-285750" eaLnBrk="1" hangingPunct="1">
              <a:buFont typeface="Arial" panose="020B0604020202020204" pitchFamily="34" charset="0"/>
              <a:buChar char="•"/>
            </a:pPr>
            <a:r>
              <a:rPr lang="en-US" altLang="en-US" sz="1400" dirty="0" err="1">
                <a:solidFill>
                  <a:srgbClr val="000000"/>
                </a:solidFill>
                <a:latin typeface="Arial" panose="020B0604020202020204" pitchFamily="34" charset="0"/>
                <a:cs typeface="Arial" panose="020B0604020202020204" pitchFamily="34" charset="0"/>
              </a:rPr>
              <a:t>Maggior</a:t>
            </a:r>
            <a:r>
              <a:rPr lang="en-US" altLang="en-US" sz="1400" dirty="0">
                <a:solidFill>
                  <a:srgbClr val="000000"/>
                </a:solidFill>
                <a:latin typeface="Arial" panose="020B0604020202020204" pitchFamily="34" charset="0"/>
                <a:cs typeface="Arial" panose="020B0604020202020204" pitchFamily="34" charset="0"/>
              </a:rPr>
              <a:t> </a:t>
            </a:r>
            <a:r>
              <a:rPr lang="en-US" altLang="en-US" sz="1400" dirty="0" err="1">
                <a:solidFill>
                  <a:srgbClr val="000000"/>
                </a:solidFill>
                <a:latin typeface="Arial" panose="020B0604020202020204" pitchFamily="34" charset="0"/>
                <a:cs typeface="Arial" panose="020B0604020202020204" pitchFamily="34" charset="0"/>
              </a:rPr>
              <a:t>proattività</a:t>
            </a:r>
            <a:endParaRPr lang="en-US" altLang="en-US" sz="14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1285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ECBADD3-6AE5-4EE0-9E93-573158A12B12}"/>
              </a:ext>
            </a:extLst>
          </p:cNvPr>
          <p:cNvSpPr>
            <a:spLocks noGrp="1"/>
          </p:cNvSpPr>
          <p:nvPr>
            <p:ph type="title"/>
          </p:nvPr>
        </p:nvSpPr>
        <p:spPr>
          <a:xfrm>
            <a:off x="838200" y="365125"/>
            <a:ext cx="10515600" cy="1325563"/>
          </a:xfrm>
        </p:spPr>
        <p:txBody>
          <a:bodyPr>
            <a:normAutofit/>
          </a:bodyPr>
          <a:lstStyle/>
          <a:p>
            <a:r>
              <a:rPr lang="en-US" dirty="0"/>
              <a:t>Agenda	</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241CB05-AEDE-4C98-92F9-9FD0D53F7F42}"/>
              </a:ext>
            </a:extLst>
          </p:cNvPr>
          <p:cNvSpPr>
            <a:spLocks noGrp="1"/>
          </p:cNvSpPr>
          <p:nvPr>
            <p:ph idx="1"/>
          </p:nvPr>
        </p:nvSpPr>
        <p:spPr>
          <a:xfrm>
            <a:off x="838200" y="1825625"/>
            <a:ext cx="10515600" cy="4351338"/>
          </a:xfrm>
        </p:spPr>
        <p:txBody>
          <a:bodyPr>
            <a:normAutofit/>
          </a:bodyPr>
          <a:lstStyle/>
          <a:p>
            <a:r>
              <a:rPr lang="en-US" dirty="0"/>
              <a:t>Intro</a:t>
            </a:r>
          </a:p>
          <a:p>
            <a:r>
              <a:rPr lang="en-US" dirty="0"/>
              <a:t>Cloud computing: </a:t>
            </a:r>
            <a:r>
              <a:rPr lang="en-US" dirty="0" err="1"/>
              <a:t>adozione</a:t>
            </a:r>
            <a:endParaRPr lang="en-US" dirty="0"/>
          </a:p>
          <a:p>
            <a:r>
              <a:rPr lang="en-US" dirty="0"/>
              <a:t>Il </a:t>
            </a:r>
            <a:r>
              <a:rPr lang="en-US" dirty="0" err="1"/>
              <a:t>mercato</a:t>
            </a:r>
            <a:endParaRPr lang="en-US" dirty="0"/>
          </a:p>
          <a:p>
            <a:r>
              <a:rPr lang="en-US" dirty="0"/>
              <a:t>Cloud computing: </a:t>
            </a:r>
            <a:r>
              <a:rPr lang="en-US" dirty="0" err="1"/>
              <a:t>adozione</a:t>
            </a:r>
            <a:r>
              <a:rPr lang="en-US" dirty="0"/>
              <a:t>/2</a:t>
            </a:r>
          </a:p>
          <a:p>
            <a:r>
              <a:rPr lang="en-US" dirty="0"/>
              <a:t>Cloud computing: </a:t>
            </a:r>
            <a:r>
              <a:rPr lang="en-US" dirty="0" err="1"/>
              <a:t>acceleratori</a:t>
            </a:r>
            <a:endParaRPr lang="en-US" dirty="0"/>
          </a:p>
        </p:txBody>
      </p:sp>
      <p:pic>
        <p:nvPicPr>
          <p:cNvPr id="5" name="Picture 4" descr="A picture containing company name&#10;&#10;Description automatically generated">
            <a:extLst>
              <a:ext uri="{FF2B5EF4-FFF2-40B4-BE49-F238E27FC236}">
                <a16:creationId xmlns:a16="http://schemas.microsoft.com/office/drawing/2014/main" id="{9F9D7AE0-3FA7-49C2-8F82-D72311406F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spTree>
    <p:extLst>
      <p:ext uri="{BB962C8B-B14F-4D97-AF65-F5344CB8AC3E}">
        <p14:creationId xmlns:p14="http://schemas.microsoft.com/office/powerpoint/2010/main" val="4652021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28E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181E24C-28C7-4647-8690-442314C14C1D}"/>
              </a:ext>
            </a:extLst>
          </p:cNvPr>
          <p:cNvSpPr>
            <a:spLocks noGrp="1"/>
          </p:cNvSpPr>
          <p:nvPr>
            <p:ph type="title"/>
          </p:nvPr>
        </p:nvSpPr>
        <p:spPr>
          <a:xfrm>
            <a:off x="9181334" y="633195"/>
            <a:ext cx="2613872" cy="4794567"/>
          </a:xfrm>
        </p:spPr>
        <p:txBody>
          <a:bodyPr vert="horz" lIns="91440" tIns="45720" rIns="91440" bIns="45720" rtlCol="0" anchor="ctr">
            <a:normAutofit/>
          </a:bodyPr>
          <a:lstStyle/>
          <a:p>
            <a:r>
              <a:rPr lang="en-US" sz="3600" dirty="0">
                <a:solidFill>
                  <a:srgbClr val="FFFFFF"/>
                </a:solidFill>
              </a:rPr>
              <a:t>Il </a:t>
            </a:r>
            <a:r>
              <a:rPr lang="en-US" sz="3600" dirty="0" err="1">
                <a:solidFill>
                  <a:srgbClr val="FFFFFF"/>
                </a:solidFill>
              </a:rPr>
              <a:t>mercato</a:t>
            </a:r>
            <a:endParaRPr lang="en-US" sz="3600" dirty="0">
              <a:solidFill>
                <a:srgbClr val="FFFFFF"/>
              </a:solidFill>
            </a:endParaRPr>
          </a:p>
        </p:txBody>
      </p:sp>
      <p:sp>
        <p:nvSpPr>
          <p:cNvPr id="75"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Cloud Services Market 2020 with Future Development, Trends,">
            <a:extLst>
              <a:ext uri="{FF2B5EF4-FFF2-40B4-BE49-F238E27FC236}">
                <a16:creationId xmlns:a16="http://schemas.microsoft.com/office/drawing/2014/main" id="{80D226FD-01D7-4447-9F9A-34F5E9D2E1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319" b="7774"/>
          <a:stretch/>
        </p:blipFill>
        <p:spPr bwMode="auto">
          <a:xfrm>
            <a:off x="976251" y="942538"/>
            <a:ext cx="7163222" cy="4808332"/>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5941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p:txBody>
          <a:bodyPr vert="horz" lIns="91440" tIns="45720" rIns="91440" bIns="45720" rtlCol="0" anchor="ctr">
            <a:normAutofit/>
          </a:bodyPr>
          <a:lstStyle/>
          <a:p>
            <a:r>
              <a:rPr lang="en-US" sz="4800" kern="1200" dirty="0">
                <a:solidFill>
                  <a:schemeClr val="tx1"/>
                </a:solidFill>
                <a:latin typeface="+mj-lt"/>
                <a:ea typeface="+mj-ea"/>
                <a:cs typeface="+mj-cs"/>
              </a:rPr>
              <a:t>Il </a:t>
            </a:r>
            <a:r>
              <a:rPr lang="en-US" sz="4800" kern="1200" dirty="0" err="1">
                <a:solidFill>
                  <a:schemeClr val="tx1"/>
                </a:solidFill>
                <a:latin typeface="+mj-lt"/>
                <a:ea typeface="+mj-ea"/>
                <a:cs typeface="+mj-cs"/>
              </a:rPr>
              <a:t>mercato</a:t>
            </a:r>
            <a:r>
              <a:rPr lang="en-US" sz="4800" dirty="0"/>
              <a:t> </a:t>
            </a:r>
            <a:r>
              <a:rPr lang="en-US" sz="4800" kern="1200" dirty="0">
                <a:solidFill>
                  <a:schemeClr val="tx1"/>
                </a:solidFill>
                <a:latin typeface="+mj-lt"/>
                <a:ea typeface="+mj-ea"/>
                <a:cs typeface="+mj-cs"/>
              </a:rPr>
              <a:t>	</a:t>
            </a:r>
          </a:p>
        </p:txBody>
      </p:sp>
      <p:sp>
        <p:nvSpPr>
          <p:cNvPr id="8" name="Content Placeholder 5">
            <a:extLst>
              <a:ext uri="{FF2B5EF4-FFF2-40B4-BE49-F238E27FC236}">
                <a16:creationId xmlns:a16="http://schemas.microsoft.com/office/drawing/2014/main" id="{4502E6EA-698F-4F69-AC62-DF7E74725905}"/>
              </a:ext>
            </a:extLst>
          </p:cNvPr>
          <p:cNvSpPr>
            <a:spLocks noGrp="1"/>
          </p:cNvSpPr>
          <p:nvPr>
            <p:ph idx="1"/>
          </p:nvPr>
        </p:nvSpPr>
        <p:spPr/>
        <p:txBody>
          <a:bodyPr/>
          <a:lstStyle/>
          <a:p>
            <a:pPr marL="0" indent="0">
              <a:buNone/>
            </a:pPr>
            <a:endParaRPr lang="en-US" sz="3200" dirty="0"/>
          </a:p>
          <a:p>
            <a:pPr lvl="1"/>
            <a:endParaRPr lang="en-US" dirty="0"/>
          </a:p>
          <a:p>
            <a:endParaRPr lang="en-US" dirty="0"/>
          </a:p>
          <a:p>
            <a:endParaRPr lang="en-US" dirty="0"/>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sp>
        <p:nvSpPr>
          <p:cNvPr id="3" name="TextBox 2">
            <a:extLst>
              <a:ext uri="{FF2B5EF4-FFF2-40B4-BE49-F238E27FC236}">
                <a16:creationId xmlns:a16="http://schemas.microsoft.com/office/drawing/2014/main" id="{1B32F24B-2EEC-4B2F-A511-156B9807D169}"/>
              </a:ext>
            </a:extLst>
          </p:cNvPr>
          <p:cNvSpPr txBox="1"/>
          <p:nvPr/>
        </p:nvSpPr>
        <p:spPr>
          <a:xfrm>
            <a:off x="612239" y="1825625"/>
            <a:ext cx="10631054" cy="3939540"/>
          </a:xfrm>
          <a:prstGeom prst="rect">
            <a:avLst/>
          </a:prstGeom>
          <a:noFill/>
        </p:spPr>
        <p:txBody>
          <a:bodyPr wrap="square" rtlCol="0">
            <a:spAutoFit/>
          </a:bodyPr>
          <a:lstStyle/>
          <a:p>
            <a:pPr marL="285750" indent="-285750">
              <a:buFont typeface="Arial" panose="020B0604020202020204" pitchFamily="34" charset="0"/>
              <a:buChar char="•"/>
            </a:pPr>
            <a:r>
              <a:rPr lang="en-US" sz="2800" dirty="0" err="1"/>
              <a:t>Punti</a:t>
            </a:r>
            <a:r>
              <a:rPr lang="en-US" sz="2800" dirty="0"/>
              <a:t> di </a:t>
            </a:r>
            <a:r>
              <a:rPr lang="en-US" sz="2800" dirty="0" err="1"/>
              <a:t>attenzione</a:t>
            </a:r>
            <a:endParaRPr lang="en-US" sz="2800" dirty="0"/>
          </a:p>
          <a:p>
            <a:pPr marL="742950" lvl="1" indent="-285750">
              <a:buFont typeface="Arial" panose="020B0604020202020204" pitchFamily="34" charset="0"/>
              <a:buChar char="•"/>
            </a:pPr>
            <a:r>
              <a:rPr lang="en-US" sz="2800" dirty="0" err="1"/>
              <a:t>Costi</a:t>
            </a:r>
            <a:r>
              <a:rPr lang="en-US" sz="2800" dirty="0"/>
              <a:t> vs SLA</a:t>
            </a:r>
          </a:p>
          <a:p>
            <a:pPr marL="742950" lvl="1" indent="-285750">
              <a:buFont typeface="Arial" panose="020B0604020202020204" pitchFamily="34" charset="0"/>
              <a:buChar char="•"/>
            </a:pPr>
            <a:r>
              <a:rPr lang="en-US" sz="2800" dirty="0" err="1"/>
              <a:t>Costi</a:t>
            </a:r>
            <a:r>
              <a:rPr lang="en-US" sz="2800" dirty="0"/>
              <a:t> </a:t>
            </a:r>
            <a:r>
              <a:rPr lang="en-US" sz="2800" dirty="0" err="1"/>
              <a:t>integrazione</a:t>
            </a:r>
            <a:endParaRPr lang="en-US" sz="2800" dirty="0"/>
          </a:p>
          <a:p>
            <a:pPr marL="742950" lvl="1" indent="-285750">
              <a:buFont typeface="Arial" panose="020B0604020202020204" pitchFamily="34" charset="0"/>
              <a:buChar char="•"/>
            </a:pPr>
            <a:r>
              <a:rPr lang="en-US" sz="2800" dirty="0"/>
              <a:t>Fit con la </a:t>
            </a:r>
            <a:r>
              <a:rPr lang="en-US" sz="2800" dirty="0" err="1"/>
              <a:t>strategia</a:t>
            </a:r>
            <a:endParaRPr lang="en-US" sz="2800" dirty="0"/>
          </a:p>
          <a:p>
            <a:pPr marL="742950" lvl="1" indent="-285750">
              <a:buFont typeface="Arial" panose="020B0604020202020204" pitchFamily="34" charset="0"/>
              <a:buChar char="•"/>
            </a:pPr>
            <a:r>
              <a:rPr lang="en-US" sz="2800" dirty="0"/>
              <a:t>Vendor lock-in</a:t>
            </a:r>
          </a:p>
          <a:p>
            <a:pPr lvl="1"/>
            <a:endParaRPr lang="en-US" sz="2800" dirty="0"/>
          </a:p>
          <a:p>
            <a:pPr marL="742950" lvl="1" indent="-285750">
              <a:buFont typeface="Arial" panose="020B0604020202020204" pitchFamily="34" charset="0"/>
              <a:buChar char="•"/>
            </a:pPr>
            <a:endParaRPr lang="en-US" sz="2800"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713887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US" kern="1200" dirty="0" err="1">
                <a:latin typeface="+mj-lt"/>
                <a:ea typeface="+mj-ea"/>
                <a:cs typeface="+mj-cs"/>
              </a:rPr>
              <a:t>Servizi</a:t>
            </a:r>
            <a:endParaRPr lang="en-US" kern="1200" dirty="0">
              <a:latin typeface="+mj-lt"/>
              <a:ea typeface="+mj-ea"/>
              <a:cs typeface="+mj-cs"/>
            </a:endParaRPr>
          </a:p>
        </p:txBody>
      </p:sp>
      <p:sp>
        <p:nvSpPr>
          <p:cNvPr id="17" name="Arc 1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Content Placeholder 5">
            <a:extLst>
              <a:ext uri="{FF2B5EF4-FFF2-40B4-BE49-F238E27FC236}">
                <a16:creationId xmlns:a16="http://schemas.microsoft.com/office/drawing/2014/main" id="{4502E6EA-698F-4F69-AC62-DF7E74725905}"/>
              </a:ext>
            </a:extLst>
          </p:cNvPr>
          <p:cNvSpPr>
            <a:spLocks noGrp="1"/>
          </p:cNvSpPr>
          <p:nvPr>
            <p:ph idx="1"/>
          </p:nvPr>
        </p:nvSpPr>
        <p:spPr>
          <a:xfrm>
            <a:off x="838200" y="1825625"/>
            <a:ext cx="10515600" cy="4351338"/>
          </a:xfrm>
        </p:spPr>
        <p:txBody>
          <a:bodyPr>
            <a:normAutofit/>
          </a:bodyPr>
          <a:lstStyle/>
          <a:p>
            <a:pPr marL="0" indent="0">
              <a:buNone/>
            </a:pPr>
            <a:endParaRPr lang="en-US"/>
          </a:p>
          <a:p>
            <a:pPr lvl="1"/>
            <a:endParaRPr lang="en-US" dirty="0"/>
          </a:p>
          <a:p>
            <a:endParaRPr lang="en-US" dirty="0"/>
          </a:p>
          <a:p>
            <a:endParaRPr lang="en-US" dirty="0"/>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sp>
        <p:nvSpPr>
          <p:cNvPr id="3" name="TextBox 2">
            <a:extLst>
              <a:ext uri="{FF2B5EF4-FFF2-40B4-BE49-F238E27FC236}">
                <a16:creationId xmlns:a16="http://schemas.microsoft.com/office/drawing/2014/main" id="{1B32F24B-2EEC-4B2F-A511-156B9807D169}"/>
              </a:ext>
            </a:extLst>
          </p:cNvPr>
          <p:cNvSpPr txBox="1"/>
          <p:nvPr/>
        </p:nvSpPr>
        <p:spPr>
          <a:xfrm>
            <a:off x="432727" y="1871379"/>
            <a:ext cx="4894016" cy="4493538"/>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3200" dirty="0" err="1"/>
              <a:t>Elaborazione</a:t>
            </a:r>
            <a:r>
              <a:rPr lang="en-US" sz="3200" dirty="0"/>
              <a:t> (Compute)</a:t>
            </a:r>
            <a:endParaRPr lang="en-US" sz="3200"/>
          </a:p>
          <a:p>
            <a:pPr marL="285750" indent="-285750">
              <a:spcAft>
                <a:spcPts val="600"/>
              </a:spcAft>
              <a:buFont typeface="Arial" panose="020B0604020202020204" pitchFamily="34" charset="0"/>
              <a:buChar char="•"/>
            </a:pPr>
            <a:r>
              <a:rPr lang="en-US" sz="3200" dirty="0"/>
              <a:t>Networking</a:t>
            </a:r>
            <a:endParaRPr lang="en-US" sz="3200"/>
          </a:p>
          <a:p>
            <a:pPr marL="285750" indent="-285750">
              <a:spcAft>
                <a:spcPts val="600"/>
              </a:spcAft>
              <a:buFont typeface="Arial" panose="020B0604020202020204" pitchFamily="34" charset="0"/>
              <a:buChar char="•"/>
            </a:pPr>
            <a:r>
              <a:rPr lang="en-US" sz="3200" dirty="0"/>
              <a:t>Storage </a:t>
            </a:r>
            <a:endParaRPr lang="en-US" sz="3200"/>
          </a:p>
          <a:p>
            <a:pPr marL="285750" indent="-285750">
              <a:spcAft>
                <a:spcPts val="600"/>
              </a:spcAft>
              <a:buFont typeface="Arial" panose="020B0604020202020204" pitchFamily="34" charset="0"/>
              <a:buChar char="•"/>
            </a:pPr>
            <a:r>
              <a:rPr lang="en-US" sz="3200" dirty="0" err="1"/>
              <a:t>Integrazione</a:t>
            </a:r>
            <a:endParaRPr lang="en-US" sz="3200"/>
          </a:p>
          <a:p>
            <a:pPr marL="285750" indent="-285750">
              <a:spcAft>
                <a:spcPts val="600"/>
              </a:spcAft>
              <a:buFont typeface="Arial" panose="020B0604020202020204" pitchFamily="34" charset="0"/>
              <a:buChar char="•"/>
            </a:pPr>
            <a:r>
              <a:rPr lang="en-US" sz="3200" dirty="0"/>
              <a:t>Database </a:t>
            </a:r>
            <a:r>
              <a:rPr lang="en-US" sz="3200" dirty="0" err="1"/>
              <a:t>relazionali</a:t>
            </a:r>
            <a:endParaRPr lang="en-US" sz="3200"/>
          </a:p>
          <a:p>
            <a:pPr marL="285750" indent="-285750">
              <a:spcAft>
                <a:spcPts val="600"/>
              </a:spcAft>
              <a:buFont typeface="Arial" panose="020B0604020202020204" pitchFamily="34" charset="0"/>
              <a:buChar char="•"/>
            </a:pPr>
            <a:r>
              <a:rPr lang="en-US" sz="3200" dirty="0"/>
              <a:t>Database No-SQL</a:t>
            </a:r>
            <a:endParaRPr lang="en-US" sz="3200"/>
          </a:p>
          <a:p>
            <a:pPr>
              <a:spcAft>
                <a:spcPts val="600"/>
              </a:spcAft>
            </a:pPr>
            <a:endParaRPr lang="en-US"/>
          </a:p>
          <a:p>
            <a:pPr marL="285750" indent="-285750">
              <a:spcAft>
                <a:spcPts val="600"/>
              </a:spcAft>
              <a:buFont typeface="Arial" panose="020B0604020202020204" pitchFamily="34" charset="0"/>
              <a:buChar char="•"/>
            </a:pPr>
            <a:endParaRPr lang="en-US"/>
          </a:p>
          <a:p>
            <a:pPr marL="285750" indent="-285750">
              <a:spcAft>
                <a:spcPts val="600"/>
              </a:spcAft>
              <a:buFont typeface="Arial" panose="020B0604020202020204" pitchFamily="34" charset="0"/>
              <a:buChar char="•"/>
            </a:pPr>
            <a:endParaRPr lang="en-US"/>
          </a:p>
        </p:txBody>
      </p:sp>
      <p:sp>
        <p:nvSpPr>
          <p:cNvPr id="4" name="TextBox 3">
            <a:extLst>
              <a:ext uri="{FF2B5EF4-FFF2-40B4-BE49-F238E27FC236}">
                <a16:creationId xmlns:a16="http://schemas.microsoft.com/office/drawing/2014/main" id="{935D5CE6-A767-44E7-8F09-484E8940CA92}"/>
              </a:ext>
            </a:extLst>
          </p:cNvPr>
          <p:cNvSpPr txBox="1"/>
          <p:nvPr/>
        </p:nvSpPr>
        <p:spPr>
          <a:xfrm>
            <a:off x="6096000" y="1690688"/>
            <a:ext cx="4894016" cy="5570756"/>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800" dirty="0"/>
              <a:t>Analytics</a:t>
            </a:r>
          </a:p>
          <a:p>
            <a:pPr marL="285750" indent="-285750">
              <a:spcAft>
                <a:spcPts val="600"/>
              </a:spcAft>
              <a:buFont typeface="Arial" panose="020B0604020202020204" pitchFamily="34" charset="0"/>
              <a:buChar char="•"/>
            </a:pPr>
            <a:r>
              <a:rPr lang="en-US" sz="2800" dirty="0"/>
              <a:t>Identity </a:t>
            </a:r>
          </a:p>
          <a:p>
            <a:pPr marL="285750" indent="-285750">
              <a:spcAft>
                <a:spcPts val="600"/>
              </a:spcAft>
              <a:buFont typeface="Arial" panose="020B0604020202020204" pitchFamily="34" charset="0"/>
              <a:buChar char="•"/>
            </a:pPr>
            <a:r>
              <a:rPr lang="en-US" sz="2800" dirty="0"/>
              <a:t>Media services</a:t>
            </a:r>
          </a:p>
          <a:p>
            <a:pPr marL="285750" indent="-285750">
              <a:spcAft>
                <a:spcPts val="600"/>
              </a:spcAft>
              <a:buFont typeface="Arial" panose="020B0604020202020204" pitchFamily="34" charset="0"/>
              <a:buChar char="•"/>
            </a:pPr>
            <a:r>
              <a:rPr lang="en-US" sz="2800" dirty="0"/>
              <a:t>Cognitive services</a:t>
            </a:r>
          </a:p>
          <a:p>
            <a:pPr marL="285750" indent="-285750">
              <a:spcAft>
                <a:spcPts val="600"/>
              </a:spcAft>
              <a:buFont typeface="Arial" panose="020B0604020202020204" pitchFamily="34" charset="0"/>
              <a:buChar char="•"/>
            </a:pPr>
            <a:r>
              <a:rPr lang="en-US" sz="2800" dirty="0" err="1"/>
              <a:t>Paas</a:t>
            </a:r>
            <a:r>
              <a:rPr lang="en-US" sz="2800" dirty="0"/>
              <a:t> Services (Twilio, Stripe)</a:t>
            </a:r>
            <a:br>
              <a:rPr lang="en-US" sz="2800" dirty="0"/>
            </a:br>
            <a:endParaRPr lang="en-US" sz="2800" dirty="0"/>
          </a:p>
          <a:p>
            <a:pPr marL="285750" indent="-285750">
              <a:spcAft>
                <a:spcPts val="600"/>
              </a:spcAft>
              <a:buFont typeface="Arial" panose="020B0604020202020204" pitchFamily="34" charset="0"/>
              <a:buChar char="•"/>
            </a:pPr>
            <a:r>
              <a:rPr lang="en-US" sz="2800" dirty="0" err="1"/>
              <a:t>Devops</a:t>
            </a:r>
            <a:endParaRPr lang="en-US" sz="2800" dirty="0"/>
          </a:p>
          <a:p>
            <a:pPr marL="285750" indent="-285750">
              <a:spcAft>
                <a:spcPts val="600"/>
              </a:spcAft>
              <a:buFont typeface="Arial" panose="020B0604020202020204" pitchFamily="34" charset="0"/>
              <a:buChar char="•"/>
            </a:pPr>
            <a:r>
              <a:rPr lang="en-US" sz="2800" dirty="0"/>
              <a:t>Cost management</a:t>
            </a:r>
          </a:p>
          <a:p>
            <a:pPr marL="285750" indent="-285750">
              <a:spcAft>
                <a:spcPts val="600"/>
              </a:spcAft>
              <a:buFont typeface="Arial" panose="020B0604020202020204" pitchFamily="34" charset="0"/>
              <a:buChar char="•"/>
            </a:pPr>
            <a:r>
              <a:rPr lang="en-US" sz="2800" dirty="0"/>
              <a:t>System management</a:t>
            </a:r>
          </a:p>
          <a:p>
            <a:pPr>
              <a:spcAft>
                <a:spcPts val="600"/>
              </a:spcAft>
            </a:pPr>
            <a:endParaRPr lang="en-US" dirty="0"/>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p:txBody>
      </p:sp>
    </p:spTree>
    <p:extLst>
      <p:ext uri="{BB962C8B-B14F-4D97-AF65-F5344CB8AC3E}">
        <p14:creationId xmlns:p14="http://schemas.microsoft.com/office/powerpoint/2010/main" val="12320288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a:xfrm>
            <a:off x="1171074" y="1396686"/>
            <a:ext cx="3240506" cy="4064628"/>
          </a:xfrm>
        </p:spPr>
        <p:txBody>
          <a:bodyPr vert="horz" lIns="91440" tIns="45720" rIns="91440" bIns="45720" rtlCol="0" anchor="ctr">
            <a:normAutofit/>
          </a:bodyPr>
          <a:lstStyle/>
          <a:p>
            <a:pPr algn="ctr"/>
            <a:r>
              <a:rPr lang="en-US" kern="1200" dirty="0">
                <a:solidFill>
                  <a:srgbClr val="FFFFFF"/>
                </a:solidFill>
                <a:latin typeface="+mj-lt"/>
                <a:ea typeface="+mj-ea"/>
                <a:cs typeface="+mj-cs"/>
              </a:rPr>
              <a:t>Compute	</a:t>
            </a:r>
          </a:p>
        </p:txBody>
      </p:sp>
      <p:sp>
        <p:nvSpPr>
          <p:cNvPr id="14" name="Arc 13">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98B6A549-F95D-4287-B9C5-99CAF2D76A21}"/>
              </a:ext>
            </a:extLst>
          </p:cNvPr>
          <p:cNvSpPr txBox="1"/>
          <p:nvPr/>
        </p:nvSpPr>
        <p:spPr>
          <a:xfrm>
            <a:off x="5370153" y="1526033"/>
            <a:ext cx="5536397" cy="3935281"/>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400" dirty="0"/>
              <a:t>In </a:t>
            </a:r>
            <a:r>
              <a:rPr lang="en-US" sz="2400" dirty="0" err="1"/>
              <a:t>che</a:t>
            </a:r>
            <a:r>
              <a:rPr lang="en-US" sz="2400" dirty="0"/>
              <a:t> modo </a:t>
            </a:r>
            <a:r>
              <a:rPr lang="en-US" sz="2400" dirty="0" err="1"/>
              <a:t>eseguo</a:t>
            </a:r>
            <a:r>
              <a:rPr lang="en-US" sz="2400" dirty="0"/>
              <a:t> il </a:t>
            </a:r>
            <a:r>
              <a:rPr lang="en-US" sz="2400" dirty="0" err="1"/>
              <a:t>mio</a:t>
            </a:r>
            <a:r>
              <a:rPr lang="en-US" sz="2400" dirty="0"/>
              <a:t> software?</a:t>
            </a:r>
          </a:p>
          <a:p>
            <a:pPr marL="742950" lvl="1" indent="-228600">
              <a:lnSpc>
                <a:spcPct val="90000"/>
              </a:lnSpc>
              <a:spcAft>
                <a:spcPts val="600"/>
              </a:spcAft>
              <a:buFont typeface="Arial" panose="020B0604020202020204" pitchFamily="34" charset="0"/>
              <a:buChar char="•"/>
            </a:pPr>
            <a:r>
              <a:rPr lang="en-US" sz="2400" dirty="0"/>
              <a:t>VM</a:t>
            </a:r>
          </a:p>
          <a:p>
            <a:pPr marL="742950" lvl="1" indent="-228600">
              <a:lnSpc>
                <a:spcPct val="90000"/>
              </a:lnSpc>
              <a:spcAft>
                <a:spcPts val="600"/>
              </a:spcAft>
              <a:buFont typeface="Arial" panose="020B0604020202020204" pitchFamily="34" charset="0"/>
              <a:buChar char="•"/>
            </a:pPr>
            <a:r>
              <a:rPr lang="en-US" sz="2400" dirty="0"/>
              <a:t>Containers/</a:t>
            </a:r>
            <a:r>
              <a:rPr lang="en-US" sz="2400" dirty="0" err="1"/>
              <a:t>Orchestratori</a:t>
            </a:r>
            <a:endParaRPr lang="en-US" sz="2400" dirty="0"/>
          </a:p>
          <a:p>
            <a:pPr marL="742950" lvl="1" indent="-228600">
              <a:lnSpc>
                <a:spcPct val="90000"/>
              </a:lnSpc>
              <a:spcAft>
                <a:spcPts val="600"/>
              </a:spcAft>
              <a:buFont typeface="Arial" panose="020B0604020202020204" pitchFamily="34" charset="0"/>
              <a:buChar char="•"/>
            </a:pPr>
            <a:r>
              <a:rPr lang="en-US" sz="2400" dirty="0" err="1"/>
              <a:t>Applicazioni</a:t>
            </a:r>
            <a:r>
              <a:rPr lang="en-US" sz="2400" dirty="0"/>
              <a:t> PaaS </a:t>
            </a:r>
          </a:p>
          <a:p>
            <a:pPr marL="742950" lvl="1" indent="-228600">
              <a:lnSpc>
                <a:spcPct val="90000"/>
              </a:lnSpc>
              <a:spcAft>
                <a:spcPts val="600"/>
              </a:spcAft>
              <a:buFont typeface="Arial" panose="020B0604020202020204" pitchFamily="34" charset="0"/>
              <a:buChar char="•"/>
            </a:pPr>
            <a:r>
              <a:rPr lang="en-US" sz="2400" dirty="0"/>
              <a:t>Serverless  (functions)</a:t>
            </a:r>
          </a:p>
          <a:p>
            <a:pPr marL="742950" lvl="1" indent="-228600">
              <a:lnSpc>
                <a:spcPct val="90000"/>
              </a:lnSpc>
              <a:spcAft>
                <a:spcPts val="600"/>
              </a:spcAft>
              <a:buFont typeface="Arial" panose="020B0604020202020204" pitchFamily="34" charset="0"/>
              <a:buChar char="•"/>
            </a:pPr>
            <a:endParaRPr lang="en-US" sz="2400" dirty="0"/>
          </a:p>
          <a:p>
            <a:pPr marL="742950" lvl="1" indent="-228600">
              <a:lnSpc>
                <a:spcPct val="90000"/>
              </a:lnSpc>
              <a:spcAft>
                <a:spcPts val="600"/>
              </a:spcAft>
              <a:buFont typeface="Arial" panose="020B0604020202020204" pitchFamily="34" charset="0"/>
              <a:buChar char="•"/>
            </a:pPr>
            <a:r>
              <a:rPr lang="en-US" sz="2400" dirty="0" err="1"/>
              <a:t>Scalabilità</a:t>
            </a:r>
            <a:endParaRPr lang="en-US" sz="2400" dirty="0"/>
          </a:p>
          <a:p>
            <a:pPr marL="1200150" lvl="2" indent="-228600">
              <a:lnSpc>
                <a:spcPct val="90000"/>
              </a:lnSpc>
              <a:spcAft>
                <a:spcPts val="600"/>
              </a:spcAft>
              <a:buFont typeface="Arial" panose="020B0604020202020204" pitchFamily="34" charset="0"/>
              <a:buChar char="•"/>
            </a:pPr>
            <a:r>
              <a:rPr lang="en-US" sz="2400" dirty="0" err="1"/>
              <a:t>Orizzontale</a:t>
            </a:r>
            <a:endParaRPr lang="en-US" sz="2400" dirty="0"/>
          </a:p>
          <a:p>
            <a:pPr marL="1200150" lvl="2" indent="-228600">
              <a:lnSpc>
                <a:spcPct val="90000"/>
              </a:lnSpc>
              <a:spcAft>
                <a:spcPts val="600"/>
              </a:spcAft>
              <a:buFont typeface="Arial" panose="020B0604020202020204" pitchFamily="34" charset="0"/>
              <a:buChar char="•"/>
            </a:pPr>
            <a:r>
              <a:rPr lang="en-US" sz="2400" dirty="0" err="1"/>
              <a:t>Verticale</a:t>
            </a:r>
            <a:endParaRPr lang="en-US" sz="2400" dirty="0"/>
          </a:p>
          <a:p>
            <a:pPr lvl="1" indent="-228600">
              <a:lnSpc>
                <a:spcPct val="90000"/>
              </a:lnSpc>
              <a:spcAft>
                <a:spcPts val="600"/>
              </a:spcAft>
              <a:buFont typeface="Arial" panose="020B0604020202020204" pitchFamily="34" charset="0"/>
              <a:buChar char="•"/>
            </a:pPr>
            <a:endParaRPr lang="en-US" dirty="0"/>
          </a:p>
          <a:p>
            <a:pPr marL="742950" lvl="1"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endParaRPr lang="en-US" dirty="0"/>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spTree>
    <p:extLst>
      <p:ext uri="{BB962C8B-B14F-4D97-AF65-F5344CB8AC3E}">
        <p14:creationId xmlns:p14="http://schemas.microsoft.com/office/powerpoint/2010/main" val="13646179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kern="1200" dirty="0">
                <a:solidFill>
                  <a:schemeClr val="tx1"/>
                </a:solidFill>
                <a:latin typeface="+mj-lt"/>
                <a:ea typeface="+mj-ea"/>
                <a:cs typeface="+mj-cs"/>
              </a:rPr>
              <a:t>Cloud computing: Il </a:t>
            </a:r>
            <a:r>
              <a:rPr lang="en-US" kern="1200" dirty="0" err="1">
                <a:solidFill>
                  <a:schemeClr val="tx1"/>
                </a:solidFill>
                <a:latin typeface="+mj-lt"/>
                <a:ea typeface="+mj-ea"/>
                <a:cs typeface="+mj-cs"/>
              </a:rPr>
              <a:t>mercato</a:t>
            </a:r>
            <a:r>
              <a:rPr lang="en-US" dirty="0"/>
              <a:t> / Compute</a:t>
            </a:r>
            <a:br>
              <a:rPr lang="en-US" dirty="0"/>
            </a:br>
            <a:r>
              <a:rPr lang="en-US" sz="4800" kern="1200" dirty="0">
                <a:solidFill>
                  <a:schemeClr val="tx1"/>
                </a:solidFill>
                <a:latin typeface="+mj-lt"/>
                <a:ea typeface="+mj-ea"/>
                <a:cs typeface="+mj-cs"/>
              </a:rPr>
              <a:t>	</a:t>
            </a:r>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pic>
        <p:nvPicPr>
          <p:cNvPr id="9218" name="Picture 2" descr="The difference between VM and Container? - The blog on Virtualization and  Cloud solutions">
            <a:extLst>
              <a:ext uri="{FF2B5EF4-FFF2-40B4-BE49-F238E27FC236}">
                <a16:creationId xmlns:a16="http://schemas.microsoft.com/office/drawing/2014/main" id="{79B62F68-81D5-49AF-9F57-DCC3C2DC7D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500" y="1176771"/>
            <a:ext cx="8572500" cy="521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3280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0">
            <a:extLst>
              <a:ext uri="{FF2B5EF4-FFF2-40B4-BE49-F238E27FC236}">
                <a16:creationId xmlns:a16="http://schemas.microsoft.com/office/drawing/2014/main" id="{004A8AE1-9605-41DC-920F-A4B8E8F23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rc 12">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790889" flipH="1">
            <a:off x="715850" y="795372"/>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AC9950C4-1F46-4CBF-84C3-14914C565554}"/>
              </a:ext>
            </a:extLst>
          </p:cNvPr>
          <p:cNvSpPr txBox="1"/>
          <p:nvPr/>
        </p:nvSpPr>
        <p:spPr>
          <a:xfrm>
            <a:off x="838200" y="1461360"/>
            <a:ext cx="5954196" cy="4277609"/>
          </a:xfrm>
          <a:prstGeom prst="rect">
            <a:avLst/>
          </a:prstGeom>
        </p:spPr>
        <p:txBody>
          <a:bodyPr vert="horz" lIns="91440" tIns="45720" rIns="91440" bIns="45720" rtlCol="0">
            <a:normAutofit/>
          </a:bodyPr>
          <a:lstStyle/>
          <a:p>
            <a:pPr marL="742950" lvl="1" indent="-228600">
              <a:lnSpc>
                <a:spcPct val="90000"/>
              </a:lnSpc>
              <a:spcAft>
                <a:spcPts val="600"/>
              </a:spcAft>
              <a:buFont typeface="Arial" panose="020B0604020202020204" pitchFamily="34" charset="0"/>
              <a:buChar char="•"/>
            </a:pPr>
            <a:r>
              <a:rPr lang="en-US" sz="2000" b="0" i="0" dirty="0">
                <a:effectLst/>
              </a:rPr>
              <a:t>Provisioning e </a:t>
            </a:r>
            <a:r>
              <a:rPr lang="en-US" sz="2000" b="0" i="0" dirty="0" err="1">
                <a:effectLst/>
              </a:rPr>
              <a:t>distribuzione</a:t>
            </a:r>
            <a:endParaRPr lang="en-US" sz="2000" b="0" i="0" dirty="0">
              <a:effectLst/>
            </a:endParaRPr>
          </a:p>
          <a:p>
            <a:pPr marL="742950" lvl="1" indent="-228600">
              <a:lnSpc>
                <a:spcPct val="90000"/>
              </a:lnSpc>
              <a:spcAft>
                <a:spcPts val="600"/>
              </a:spcAft>
              <a:buFont typeface="Arial" panose="020B0604020202020204" pitchFamily="34" charset="0"/>
              <a:buChar char="•"/>
            </a:pPr>
            <a:r>
              <a:rPr lang="en-US" sz="2000" b="0" i="0" dirty="0" err="1">
                <a:effectLst/>
              </a:rPr>
              <a:t>Ridondanza</a:t>
            </a:r>
            <a:r>
              <a:rPr lang="en-US" sz="2000" b="0" i="0" dirty="0">
                <a:effectLst/>
              </a:rPr>
              <a:t> e </a:t>
            </a:r>
            <a:r>
              <a:rPr lang="en-US" sz="2000" b="0" i="0" dirty="0" err="1">
                <a:effectLst/>
              </a:rPr>
              <a:t>disponibilità</a:t>
            </a:r>
            <a:endParaRPr lang="en-US" sz="2000" b="0" i="0" dirty="0">
              <a:effectLst/>
            </a:endParaRPr>
          </a:p>
          <a:p>
            <a:pPr marL="742950" lvl="1" indent="-228600">
              <a:lnSpc>
                <a:spcPct val="90000"/>
              </a:lnSpc>
              <a:spcAft>
                <a:spcPts val="600"/>
              </a:spcAft>
              <a:buFont typeface="Arial" panose="020B0604020202020204" pitchFamily="34" charset="0"/>
              <a:buChar char="•"/>
            </a:pPr>
            <a:r>
              <a:rPr lang="en-US" sz="2000" b="0" i="0" dirty="0" err="1">
                <a:effectLst/>
              </a:rPr>
              <a:t>Scalare</a:t>
            </a:r>
            <a:r>
              <a:rPr lang="en-US" sz="2000" b="0" i="0" dirty="0">
                <a:effectLst/>
              </a:rPr>
              <a:t> o </a:t>
            </a:r>
            <a:r>
              <a:rPr lang="en-US" sz="2000" b="0" i="0" dirty="0" err="1">
                <a:effectLst/>
              </a:rPr>
              <a:t>rimuovere</a:t>
            </a:r>
            <a:endParaRPr lang="en-US" sz="2000" b="0" i="0" dirty="0">
              <a:effectLst/>
            </a:endParaRPr>
          </a:p>
          <a:p>
            <a:pPr marL="742950" lvl="1" indent="-228600">
              <a:lnSpc>
                <a:spcPct val="90000"/>
              </a:lnSpc>
              <a:spcAft>
                <a:spcPts val="600"/>
              </a:spcAft>
              <a:buFont typeface="Arial" panose="020B0604020202020204" pitchFamily="34" charset="0"/>
              <a:buChar char="•"/>
            </a:pPr>
            <a:r>
              <a:rPr lang="en-US" sz="2000" b="0" i="0" dirty="0" err="1">
                <a:effectLst/>
              </a:rPr>
              <a:t>Spostamento</a:t>
            </a:r>
            <a:r>
              <a:rPr lang="en-US" sz="2000" b="0" i="0" dirty="0">
                <a:effectLst/>
              </a:rPr>
              <a:t> da un host a un </a:t>
            </a:r>
            <a:r>
              <a:rPr lang="en-US" sz="2000" b="0" i="0" dirty="0" err="1">
                <a:effectLst/>
              </a:rPr>
              <a:t>altro</a:t>
            </a:r>
            <a:endParaRPr lang="en-US" sz="2000" b="0" i="0" dirty="0">
              <a:effectLst/>
            </a:endParaRPr>
          </a:p>
          <a:p>
            <a:pPr marL="742950" lvl="1" indent="-228600">
              <a:lnSpc>
                <a:spcPct val="90000"/>
              </a:lnSpc>
              <a:spcAft>
                <a:spcPts val="600"/>
              </a:spcAft>
              <a:buFont typeface="Arial" panose="020B0604020202020204" pitchFamily="34" charset="0"/>
              <a:buChar char="•"/>
            </a:pPr>
            <a:r>
              <a:rPr lang="en-US" sz="2000" b="0" i="0" dirty="0">
                <a:effectLst/>
              </a:rPr>
              <a:t> </a:t>
            </a:r>
            <a:r>
              <a:rPr lang="en-US" sz="2000" b="0" i="0" dirty="0" err="1">
                <a:effectLst/>
              </a:rPr>
              <a:t>Allocazione</a:t>
            </a:r>
            <a:r>
              <a:rPr lang="en-US" sz="2000" b="0" i="0" dirty="0">
                <a:effectLst/>
              </a:rPr>
              <a:t> </a:t>
            </a:r>
            <a:r>
              <a:rPr lang="en-US" sz="2000" b="0" i="0" dirty="0" err="1">
                <a:effectLst/>
              </a:rPr>
              <a:t>delle</a:t>
            </a:r>
            <a:r>
              <a:rPr lang="en-US" sz="2000" b="0" i="0" dirty="0">
                <a:effectLst/>
              </a:rPr>
              <a:t> </a:t>
            </a:r>
            <a:r>
              <a:rPr lang="en-US" sz="2000" b="0" i="0" dirty="0" err="1">
                <a:effectLst/>
              </a:rPr>
              <a:t>risorse</a:t>
            </a:r>
            <a:endParaRPr lang="en-US" sz="2000" b="0" i="0" dirty="0">
              <a:effectLst/>
            </a:endParaRPr>
          </a:p>
          <a:p>
            <a:pPr marL="742950" lvl="1" indent="-228600">
              <a:lnSpc>
                <a:spcPct val="90000"/>
              </a:lnSpc>
              <a:spcAft>
                <a:spcPts val="600"/>
              </a:spcAft>
              <a:buFont typeface="Arial" panose="020B0604020202020204" pitchFamily="34" charset="0"/>
              <a:buChar char="•"/>
            </a:pPr>
            <a:r>
              <a:rPr lang="en-US" sz="2000" b="0" i="0" dirty="0" err="1">
                <a:effectLst/>
              </a:rPr>
              <a:t>Esposizione</a:t>
            </a:r>
            <a:r>
              <a:rPr lang="en-US" sz="2000" b="0" i="0" dirty="0">
                <a:effectLst/>
              </a:rPr>
              <a:t> </a:t>
            </a:r>
            <a:r>
              <a:rPr lang="en-US" sz="2000" b="0" i="0" dirty="0" err="1">
                <a:effectLst/>
              </a:rPr>
              <a:t>dei</a:t>
            </a:r>
            <a:r>
              <a:rPr lang="en-US" sz="2000" b="0" i="0" dirty="0">
                <a:effectLst/>
              </a:rPr>
              <a:t> </a:t>
            </a:r>
            <a:r>
              <a:rPr lang="en-US" sz="2000" b="0" i="0" dirty="0" err="1">
                <a:effectLst/>
              </a:rPr>
              <a:t>servizi</a:t>
            </a:r>
            <a:endParaRPr lang="en-US" sz="2000" b="0" i="0" dirty="0">
              <a:effectLst/>
            </a:endParaRPr>
          </a:p>
          <a:p>
            <a:pPr marL="742950" lvl="1" indent="-228600">
              <a:lnSpc>
                <a:spcPct val="90000"/>
              </a:lnSpc>
              <a:spcAft>
                <a:spcPts val="600"/>
              </a:spcAft>
              <a:buFont typeface="Arial" panose="020B0604020202020204" pitchFamily="34" charset="0"/>
              <a:buChar char="•"/>
            </a:pPr>
            <a:r>
              <a:rPr lang="en-US" sz="2000" b="0" i="0" dirty="0" err="1">
                <a:effectLst/>
              </a:rPr>
              <a:t>Bilanciamento</a:t>
            </a:r>
            <a:r>
              <a:rPr lang="en-US" sz="2000" b="0" i="0" dirty="0">
                <a:effectLst/>
              </a:rPr>
              <a:t> del </a:t>
            </a:r>
            <a:r>
              <a:rPr lang="en-US" sz="2000" b="0" i="0" dirty="0" err="1">
                <a:effectLst/>
              </a:rPr>
              <a:t>carico</a:t>
            </a:r>
            <a:endParaRPr lang="en-US" sz="2000" b="0" i="0" dirty="0">
              <a:effectLst/>
            </a:endParaRPr>
          </a:p>
          <a:p>
            <a:pPr marL="742950" lvl="1" indent="-228600">
              <a:lnSpc>
                <a:spcPct val="90000"/>
              </a:lnSpc>
              <a:spcAft>
                <a:spcPts val="600"/>
              </a:spcAft>
              <a:buFont typeface="Arial" panose="020B0604020202020204" pitchFamily="34" charset="0"/>
              <a:buChar char="•"/>
            </a:pPr>
            <a:r>
              <a:rPr lang="en-US" sz="2000" b="0" i="0" dirty="0" err="1">
                <a:effectLst/>
              </a:rPr>
              <a:t>Monitoraggio</a:t>
            </a:r>
            <a:r>
              <a:rPr lang="en-US" sz="2000" b="0" i="0" dirty="0">
                <a:effectLst/>
              </a:rPr>
              <a:t> </a:t>
            </a:r>
            <a:r>
              <a:rPr lang="en-US" sz="2000" b="0" i="0" dirty="0" err="1">
                <a:effectLst/>
              </a:rPr>
              <a:t>dell'integrità</a:t>
            </a:r>
            <a:r>
              <a:rPr lang="en-US" sz="2000" b="0" i="0" dirty="0">
                <a:effectLst/>
              </a:rPr>
              <a:t> di </a:t>
            </a:r>
            <a:r>
              <a:rPr lang="en-US" sz="2000" b="0" i="0" dirty="0" err="1">
                <a:effectLst/>
              </a:rPr>
              <a:t>contenitori</a:t>
            </a:r>
            <a:r>
              <a:rPr lang="en-US" sz="2000" b="0" i="0" dirty="0">
                <a:effectLst/>
              </a:rPr>
              <a:t> e host</a:t>
            </a:r>
          </a:p>
          <a:p>
            <a:pPr marL="742950" lvl="1" indent="-228600">
              <a:lnSpc>
                <a:spcPct val="90000"/>
              </a:lnSpc>
              <a:spcAft>
                <a:spcPts val="600"/>
              </a:spcAft>
              <a:buFont typeface="Arial" panose="020B0604020202020204" pitchFamily="34" charset="0"/>
              <a:buChar char="•"/>
            </a:pPr>
            <a:r>
              <a:rPr lang="en-US" sz="2000" b="0" i="0" dirty="0" err="1">
                <a:effectLst/>
              </a:rPr>
              <a:t>Configurazione</a:t>
            </a:r>
            <a:r>
              <a:rPr lang="en-US" sz="2000" b="0" i="0" dirty="0">
                <a:effectLst/>
              </a:rPr>
              <a:t> (YAML)</a:t>
            </a:r>
          </a:p>
          <a:p>
            <a:pPr marL="742950" lvl="1" indent="-228600">
              <a:lnSpc>
                <a:spcPct val="90000"/>
              </a:lnSpc>
              <a:spcAft>
                <a:spcPts val="600"/>
              </a:spcAft>
              <a:buFont typeface="Arial" panose="020B0604020202020204" pitchFamily="34" charset="0"/>
              <a:buChar char="•"/>
            </a:pPr>
            <a:endParaRPr lang="en-US" sz="1700" b="0" i="0" dirty="0">
              <a:effectLst/>
            </a:endParaRPr>
          </a:p>
        </p:txBody>
      </p:sp>
      <p:sp>
        <p:nvSpPr>
          <p:cNvPr id="31" name="Oval 14">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2396"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16">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17460" y="4737713"/>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a:xfrm>
            <a:off x="7474281" y="1396686"/>
            <a:ext cx="3240506" cy="4064628"/>
          </a:xfrm>
        </p:spPr>
        <p:txBody>
          <a:bodyPr vert="horz" lIns="91440" tIns="45720" rIns="91440" bIns="45720" rtlCol="0" anchor="ctr">
            <a:normAutofit/>
          </a:bodyPr>
          <a:lstStyle/>
          <a:p>
            <a:r>
              <a:rPr lang="en-US" kern="1200" dirty="0" err="1">
                <a:solidFill>
                  <a:srgbClr val="FFFFFF"/>
                </a:solidFill>
                <a:latin typeface="+mj-lt"/>
                <a:ea typeface="+mj-ea"/>
                <a:cs typeface="+mj-cs"/>
              </a:rPr>
              <a:t>Orchestratori</a:t>
            </a:r>
            <a:br>
              <a:rPr lang="en-US" kern="1200" dirty="0">
                <a:solidFill>
                  <a:srgbClr val="FFFFFF"/>
                </a:solidFill>
                <a:latin typeface="+mj-lt"/>
                <a:ea typeface="+mj-ea"/>
                <a:cs typeface="+mj-cs"/>
              </a:rPr>
            </a:br>
            <a:r>
              <a:rPr lang="en-US" kern="1200" dirty="0">
                <a:solidFill>
                  <a:srgbClr val="FFFFFF"/>
                </a:solidFill>
                <a:latin typeface="+mj-lt"/>
                <a:ea typeface="+mj-ea"/>
                <a:cs typeface="+mj-cs"/>
              </a:rPr>
              <a:t>container</a:t>
            </a:r>
            <a:br>
              <a:rPr lang="en-US" kern="1200" dirty="0">
                <a:solidFill>
                  <a:srgbClr val="FFFFFF"/>
                </a:solidFill>
                <a:latin typeface="+mj-lt"/>
                <a:ea typeface="+mj-ea"/>
                <a:cs typeface="+mj-cs"/>
              </a:rPr>
            </a:br>
            <a:r>
              <a:rPr lang="en-US" kern="1200" dirty="0">
                <a:solidFill>
                  <a:srgbClr val="FFFFFF"/>
                </a:solidFill>
                <a:latin typeface="+mj-lt"/>
                <a:ea typeface="+mj-ea"/>
                <a:cs typeface="+mj-cs"/>
              </a:rPr>
              <a:t>	</a:t>
            </a:r>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spTree>
    <p:extLst>
      <p:ext uri="{BB962C8B-B14F-4D97-AF65-F5344CB8AC3E}">
        <p14:creationId xmlns:p14="http://schemas.microsoft.com/office/powerpoint/2010/main" val="24889723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p:txBody>
          <a:bodyPr vert="horz" lIns="91440" tIns="45720" rIns="91440" bIns="45720" rtlCol="0" anchor="ctr">
            <a:normAutofit fontScale="90000"/>
          </a:bodyPr>
          <a:lstStyle/>
          <a:p>
            <a:r>
              <a:rPr lang="en-US" kern="1200" dirty="0">
                <a:solidFill>
                  <a:schemeClr val="tx1"/>
                </a:solidFill>
                <a:latin typeface="+mj-lt"/>
                <a:ea typeface="+mj-ea"/>
                <a:cs typeface="+mj-cs"/>
              </a:rPr>
              <a:t>Cloud computing: Il </a:t>
            </a:r>
            <a:r>
              <a:rPr lang="en-US" kern="1200" dirty="0" err="1">
                <a:solidFill>
                  <a:schemeClr val="tx1"/>
                </a:solidFill>
                <a:latin typeface="+mj-lt"/>
                <a:ea typeface="+mj-ea"/>
                <a:cs typeface="+mj-cs"/>
              </a:rPr>
              <a:t>mercato</a:t>
            </a:r>
            <a:r>
              <a:rPr lang="en-US" dirty="0"/>
              <a:t> / Compute</a:t>
            </a:r>
            <a:br>
              <a:rPr lang="en-US" dirty="0"/>
            </a:br>
            <a:r>
              <a:rPr lang="en-US" sz="4800" kern="1200" dirty="0">
                <a:solidFill>
                  <a:schemeClr val="tx1"/>
                </a:solidFill>
                <a:latin typeface="+mj-lt"/>
                <a:ea typeface="+mj-ea"/>
                <a:cs typeface="+mj-cs"/>
              </a:rPr>
              <a:t>	</a:t>
            </a:r>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pic>
        <p:nvPicPr>
          <p:cNvPr id="11268" name="Picture 4" descr="The high level architecture of the auto-scaling controller in Kubernetes. Relative metrics are collected by cAdvisor. Absolute metrics could be collected at host level (virtual machines) and/or infrastructure level (physical machines) ">
            <a:extLst>
              <a:ext uri="{FF2B5EF4-FFF2-40B4-BE49-F238E27FC236}">
                <a16:creationId xmlns:a16="http://schemas.microsoft.com/office/drawing/2014/main" id="{06CF161D-5A14-4D90-9F9D-CB3F47C33E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612" y="1146698"/>
            <a:ext cx="9129206" cy="4564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788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kern="1200" dirty="0">
                <a:solidFill>
                  <a:schemeClr val="tx1"/>
                </a:solidFill>
                <a:latin typeface="+mj-lt"/>
                <a:ea typeface="+mj-ea"/>
                <a:cs typeface="+mj-cs"/>
              </a:rPr>
              <a:t>Cloud computing: Il </a:t>
            </a:r>
            <a:r>
              <a:rPr lang="en-US" kern="1200" dirty="0" err="1">
                <a:solidFill>
                  <a:schemeClr val="tx1"/>
                </a:solidFill>
                <a:latin typeface="+mj-lt"/>
                <a:ea typeface="+mj-ea"/>
                <a:cs typeface="+mj-cs"/>
              </a:rPr>
              <a:t>mercato</a:t>
            </a:r>
            <a:r>
              <a:rPr lang="en-US" dirty="0"/>
              <a:t> / Serverless</a:t>
            </a:r>
            <a:br>
              <a:rPr lang="en-US" dirty="0"/>
            </a:br>
            <a:r>
              <a:rPr lang="en-US" sz="4800" kern="1200" dirty="0">
                <a:solidFill>
                  <a:schemeClr val="tx1"/>
                </a:solidFill>
                <a:latin typeface="+mj-lt"/>
                <a:ea typeface="+mj-ea"/>
                <a:cs typeface="+mj-cs"/>
              </a:rPr>
              <a:t>	</a:t>
            </a:r>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sp>
        <p:nvSpPr>
          <p:cNvPr id="6" name="TextBox 5">
            <a:extLst>
              <a:ext uri="{FF2B5EF4-FFF2-40B4-BE49-F238E27FC236}">
                <a16:creationId xmlns:a16="http://schemas.microsoft.com/office/drawing/2014/main" id="{AC9950C4-1F46-4CBF-84C3-14914C565554}"/>
              </a:ext>
            </a:extLst>
          </p:cNvPr>
          <p:cNvSpPr txBox="1"/>
          <p:nvPr/>
        </p:nvSpPr>
        <p:spPr>
          <a:xfrm>
            <a:off x="3847479" y="2911927"/>
            <a:ext cx="3740095" cy="646331"/>
          </a:xfrm>
          <a:prstGeom prst="rect">
            <a:avLst/>
          </a:prstGeom>
          <a:noFill/>
        </p:spPr>
        <p:txBody>
          <a:bodyPr wrap="square">
            <a:spAutoFit/>
          </a:bodyPr>
          <a:lstStyle/>
          <a:p>
            <a:pPr algn="ctr"/>
            <a:r>
              <a:rPr lang="it-IT" sz="3600" b="0" i="0" dirty="0">
                <a:solidFill>
                  <a:srgbClr val="2C2C2C"/>
                </a:solidFill>
                <a:effectLst/>
                <a:latin typeface="Open Sans"/>
              </a:rPr>
              <a:t>Senza Server</a:t>
            </a:r>
          </a:p>
        </p:txBody>
      </p:sp>
      <p:sp>
        <p:nvSpPr>
          <p:cNvPr id="3" name="TextBox 2">
            <a:extLst>
              <a:ext uri="{FF2B5EF4-FFF2-40B4-BE49-F238E27FC236}">
                <a16:creationId xmlns:a16="http://schemas.microsoft.com/office/drawing/2014/main" id="{359FEBAB-F98A-4790-BA04-BAB882BB72C1}"/>
              </a:ext>
            </a:extLst>
          </p:cNvPr>
          <p:cNvSpPr txBox="1"/>
          <p:nvPr/>
        </p:nvSpPr>
        <p:spPr>
          <a:xfrm>
            <a:off x="650131" y="4779498"/>
            <a:ext cx="9142379" cy="215444"/>
          </a:xfrm>
          <a:prstGeom prst="rect">
            <a:avLst/>
          </a:prstGeom>
          <a:noFill/>
        </p:spPr>
        <p:txBody>
          <a:bodyPr wrap="square">
            <a:spAutoFit/>
          </a:bodyPr>
          <a:lstStyle/>
          <a:p>
            <a:pPr algn="l"/>
            <a:r>
              <a:rPr lang="en-US" sz="800" b="0" i="0" dirty="0">
                <a:solidFill>
                  <a:srgbClr val="2C2C2C"/>
                </a:solidFill>
                <a:effectLst/>
                <a:latin typeface="Open Sans"/>
              </a:rPr>
              <a:t>* Si </a:t>
            </a:r>
            <a:r>
              <a:rPr lang="en-US" sz="800" b="0" i="0" dirty="0" err="1">
                <a:solidFill>
                  <a:srgbClr val="2C2C2C"/>
                </a:solidFill>
                <a:effectLst/>
                <a:latin typeface="Open Sans"/>
              </a:rPr>
              <a:t>applicano</a:t>
            </a:r>
            <a:r>
              <a:rPr lang="en-US" sz="800" b="0" i="0" dirty="0">
                <a:solidFill>
                  <a:srgbClr val="2C2C2C"/>
                </a:solidFill>
                <a:effectLst/>
                <a:latin typeface="Open Sans"/>
              </a:rPr>
              <a:t> termini e </a:t>
            </a:r>
            <a:r>
              <a:rPr lang="en-US" sz="800" b="0" i="0" dirty="0" err="1">
                <a:solidFill>
                  <a:srgbClr val="2C2C2C"/>
                </a:solidFill>
                <a:effectLst/>
                <a:latin typeface="Open Sans"/>
              </a:rPr>
              <a:t>condizioni</a:t>
            </a:r>
            <a:endParaRPr lang="en-US" sz="800" b="0" i="0" dirty="0">
              <a:solidFill>
                <a:srgbClr val="2C2C2C"/>
              </a:solidFill>
              <a:effectLst/>
              <a:latin typeface="Open Sans"/>
            </a:endParaRPr>
          </a:p>
        </p:txBody>
      </p:sp>
      <p:sp>
        <p:nvSpPr>
          <p:cNvPr id="8" name="TextBox 7">
            <a:extLst>
              <a:ext uri="{FF2B5EF4-FFF2-40B4-BE49-F238E27FC236}">
                <a16:creationId xmlns:a16="http://schemas.microsoft.com/office/drawing/2014/main" id="{B65547E5-E38E-4DDB-AFA1-3E792BEF8392}"/>
              </a:ext>
            </a:extLst>
          </p:cNvPr>
          <p:cNvSpPr txBox="1"/>
          <p:nvPr/>
        </p:nvSpPr>
        <p:spPr>
          <a:xfrm>
            <a:off x="7025181" y="2782669"/>
            <a:ext cx="358113" cy="646331"/>
          </a:xfrm>
          <a:prstGeom prst="rect">
            <a:avLst/>
          </a:prstGeom>
          <a:noFill/>
        </p:spPr>
        <p:txBody>
          <a:bodyPr wrap="square">
            <a:spAutoFit/>
          </a:bodyPr>
          <a:lstStyle/>
          <a:p>
            <a:pPr algn="ctr"/>
            <a:r>
              <a:rPr lang="it-IT" sz="3600" b="0" i="0" dirty="0">
                <a:solidFill>
                  <a:srgbClr val="2C2C2C"/>
                </a:solidFill>
                <a:effectLst/>
                <a:latin typeface="Open Sans"/>
              </a:rPr>
              <a:t>*</a:t>
            </a:r>
          </a:p>
        </p:txBody>
      </p:sp>
      <p:pic>
        <p:nvPicPr>
          <p:cNvPr id="12290" name="Picture 2" descr="How We Saved $700 by Migrating to Azure Functions">
            <a:extLst>
              <a:ext uri="{FF2B5EF4-FFF2-40B4-BE49-F238E27FC236}">
                <a16:creationId xmlns:a16="http://schemas.microsoft.com/office/drawing/2014/main" id="{A6FD116F-7C6B-43B9-BC67-C9B13C7DA0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745" y="3558258"/>
            <a:ext cx="1071562" cy="1071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0547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29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kern="1200" dirty="0">
                <a:solidFill>
                  <a:schemeClr val="tx1"/>
                </a:solidFill>
                <a:latin typeface="+mj-lt"/>
                <a:ea typeface="+mj-ea"/>
                <a:cs typeface="+mj-cs"/>
              </a:rPr>
              <a:t>Cloud computing: Il </a:t>
            </a:r>
            <a:r>
              <a:rPr lang="en-US" kern="1200" dirty="0" err="1">
                <a:solidFill>
                  <a:schemeClr val="tx1"/>
                </a:solidFill>
                <a:latin typeface="+mj-lt"/>
                <a:ea typeface="+mj-ea"/>
                <a:cs typeface="+mj-cs"/>
              </a:rPr>
              <a:t>mercato</a:t>
            </a:r>
            <a:r>
              <a:rPr lang="en-US" dirty="0"/>
              <a:t> / Compute</a:t>
            </a:r>
            <a:r>
              <a:rPr lang="en-US" sz="4800" kern="1200" dirty="0">
                <a:solidFill>
                  <a:schemeClr val="tx1"/>
                </a:solidFill>
                <a:latin typeface="+mj-lt"/>
                <a:ea typeface="+mj-ea"/>
                <a:cs typeface="+mj-cs"/>
              </a:rPr>
              <a:t>	</a:t>
            </a:r>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grpSp>
        <p:nvGrpSpPr>
          <p:cNvPr id="7" name="Group 6">
            <a:extLst>
              <a:ext uri="{FF2B5EF4-FFF2-40B4-BE49-F238E27FC236}">
                <a16:creationId xmlns:a16="http://schemas.microsoft.com/office/drawing/2014/main" id="{B677E2CA-4D26-4626-94DC-1936910F790F}"/>
              </a:ext>
            </a:extLst>
          </p:cNvPr>
          <p:cNvGrpSpPr/>
          <p:nvPr/>
        </p:nvGrpSpPr>
        <p:grpSpPr>
          <a:xfrm>
            <a:off x="2667711" y="1360788"/>
            <a:ext cx="6271815" cy="1505883"/>
            <a:chOff x="2667711" y="1360788"/>
            <a:chExt cx="6271815" cy="1505883"/>
          </a:xfrm>
        </p:grpSpPr>
        <p:pic>
          <p:nvPicPr>
            <p:cNvPr id="2052" name="Picture 4" descr="Microsoft Azure Logo PNG Transparent &amp; SVG Vector - Freebie Supply">
              <a:extLst>
                <a:ext uri="{FF2B5EF4-FFF2-40B4-BE49-F238E27FC236}">
                  <a16:creationId xmlns:a16="http://schemas.microsoft.com/office/drawing/2014/main" id="{3EDF260D-4EEA-49F7-B00E-AD15B7B217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22" y="1360788"/>
              <a:ext cx="2010431" cy="150588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mazon Web Services - Wikipedia">
              <a:extLst>
                <a:ext uri="{FF2B5EF4-FFF2-40B4-BE49-F238E27FC236}">
                  <a16:creationId xmlns:a16="http://schemas.microsoft.com/office/drawing/2014/main" id="{E87E9FAD-49F1-48C9-88C5-1C27EE1723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711" y="1919053"/>
              <a:ext cx="750572" cy="38935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 Closer Look At Google Cloud: Don't Dismiss It | MarkoInsights.com">
              <a:extLst>
                <a:ext uri="{FF2B5EF4-FFF2-40B4-BE49-F238E27FC236}">
                  <a16:creationId xmlns:a16="http://schemas.microsoft.com/office/drawing/2014/main" id="{5BBCEF77-A240-4A55-ABB2-BCEE637E62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94686" y="1607624"/>
              <a:ext cx="1644840" cy="1012209"/>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9" name="Table 19">
            <a:extLst>
              <a:ext uri="{FF2B5EF4-FFF2-40B4-BE49-F238E27FC236}">
                <a16:creationId xmlns:a16="http://schemas.microsoft.com/office/drawing/2014/main" id="{A05AD36B-0674-47A1-8350-46E6202A7A1D}"/>
              </a:ext>
            </a:extLst>
          </p:cNvPr>
          <p:cNvGraphicFramePr>
            <a:graphicFrameLocks noGrp="1"/>
          </p:cNvGraphicFramePr>
          <p:nvPr>
            <p:extLst>
              <p:ext uri="{D42A27DB-BD31-4B8C-83A1-F6EECF244321}">
                <p14:modId xmlns:p14="http://schemas.microsoft.com/office/powerpoint/2010/main" val="2979058619"/>
              </p:ext>
            </p:extLst>
          </p:nvPr>
        </p:nvGraphicFramePr>
        <p:xfrm>
          <a:off x="1798536" y="2720462"/>
          <a:ext cx="8127999" cy="2123440"/>
        </p:xfrm>
        <a:graphic>
          <a:graphicData uri="http://schemas.openxmlformats.org/drawingml/2006/table">
            <a:tbl>
              <a:tblPr firstRow="1" bandRow="1">
                <a:tableStyleId>{5940675A-B579-460E-94D1-54222C63F5DA}</a:tableStyleId>
              </a:tblPr>
              <a:tblGrid>
                <a:gridCol w="2709333">
                  <a:extLst>
                    <a:ext uri="{9D8B030D-6E8A-4147-A177-3AD203B41FA5}">
                      <a16:colId xmlns:a16="http://schemas.microsoft.com/office/drawing/2014/main" val="1639458458"/>
                    </a:ext>
                  </a:extLst>
                </a:gridCol>
                <a:gridCol w="2709333">
                  <a:extLst>
                    <a:ext uri="{9D8B030D-6E8A-4147-A177-3AD203B41FA5}">
                      <a16:colId xmlns:a16="http://schemas.microsoft.com/office/drawing/2014/main" val="3962399061"/>
                    </a:ext>
                  </a:extLst>
                </a:gridCol>
                <a:gridCol w="2709333">
                  <a:extLst>
                    <a:ext uri="{9D8B030D-6E8A-4147-A177-3AD203B41FA5}">
                      <a16:colId xmlns:a16="http://schemas.microsoft.com/office/drawing/2014/main" val="907640164"/>
                    </a:ext>
                  </a:extLst>
                </a:gridCol>
              </a:tblGrid>
              <a:tr h="370840">
                <a:tc>
                  <a:txBody>
                    <a:bodyPr/>
                    <a:lstStyle/>
                    <a:p>
                      <a:r>
                        <a:rPr lang="en-US" dirty="0"/>
                        <a:t>AWS EC2</a:t>
                      </a:r>
                    </a:p>
                  </a:txBody>
                  <a:tcPr/>
                </a:tc>
                <a:tc>
                  <a:txBody>
                    <a:bodyPr/>
                    <a:lstStyle/>
                    <a:p>
                      <a:r>
                        <a:rPr lang="en-US" dirty="0"/>
                        <a:t>Azure VM</a:t>
                      </a:r>
                    </a:p>
                  </a:txBody>
                  <a:tcPr/>
                </a:tc>
                <a:tc>
                  <a:txBody>
                    <a:bodyPr/>
                    <a:lstStyle/>
                    <a:p>
                      <a:r>
                        <a:rPr lang="en-US" dirty="0"/>
                        <a:t>Google compute engine</a:t>
                      </a:r>
                    </a:p>
                  </a:txBody>
                  <a:tcPr/>
                </a:tc>
                <a:extLst>
                  <a:ext uri="{0D108BD9-81ED-4DB2-BD59-A6C34878D82A}">
                    <a16:rowId xmlns:a16="http://schemas.microsoft.com/office/drawing/2014/main" val="1090746808"/>
                  </a:ext>
                </a:extLst>
              </a:tr>
              <a:tr h="370840">
                <a:tc>
                  <a:txBody>
                    <a:bodyPr/>
                    <a:lstStyle/>
                    <a:p>
                      <a:r>
                        <a:rPr lang="en-US" dirty="0"/>
                        <a:t>AWS ECR/AWS ECS</a:t>
                      </a:r>
                    </a:p>
                  </a:txBody>
                  <a:tcPr/>
                </a:tc>
                <a:tc>
                  <a:txBody>
                    <a:bodyPr/>
                    <a:lstStyle/>
                    <a:p>
                      <a:r>
                        <a:rPr lang="en-US" dirty="0"/>
                        <a:t>Azure Registry/Azure Container Instances</a:t>
                      </a:r>
                    </a:p>
                  </a:txBody>
                  <a:tcPr/>
                </a:tc>
                <a:tc>
                  <a:txBody>
                    <a:bodyPr/>
                    <a:lstStyle/>
                    <a:p>
                      <a:r>
                        <a:rPr lang="en-US" dirty="0"/>
                        <a:t>Google Container Registry</a:t>
                      </a:r>
                    </a:p>
                  </a:txBody>
                  <a:tcPr/>
                </a:tc>
                <a:extLst>
                  <a:ext uri="{0D108BD9-81ED-4DB2-BD59-A6C34878D82A}">
                    <a16:rowId xmlns:a16="http://schemas.microsoft.com/office/drawing/2014/main" val="357748008"/>
                  </a:ext>
                </a:extLst>
              </a:tr>
              <a:tr h="370840">
                <a:tc>
                  <a:txBody>
                    <a:bodyPr/>
                    <a:lstStyle/>
                    <a:p>
                      <a:r>
                        <a:rPr lang="en-US" dirty="0"/>
                        <a:t>AWS EKS</a:t>
                      </a:r>
                    </a:p>
                  </a:txBody>
                  <a:tcPr/>
                </a:tc>
                <a:tc>
                  <a:txBody>
                    <a:bodyPr/>
                    <a:lstStyle/>
                    <a:p>
                      <a:r>
                        <a:rPr lang="en-US" dirty="0"/>
                        <a:t>Azure AKS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Google Kubernetes Engine</a:t>
                      </a:r>
                    </a:p>
                  </a:txBody>
                  <a:tcPr/>
                </a:tc>
                <a:extLst>
                  <a:ext uri="{0D108BD9-81ED-4DB2-BD59-A6C34878D82A}">
                    <a16:rowId xmlns:a16="http://schemas.microsoft.com/office/drawing/2014/main" val="3168879865"/>
                  </a:ext>
                </a:extLst>
              </a:tr>
              <a:tr h="370840">
                <a:tc>
                  <a:txBody>
                    <a:bodyPr/>
                    <a:lstStyle/>
                    <a:p>
                      <a:r>
                        <a:rPr lang="en-US" sz="1800" b="0" i="0" kern="1200" dirty="0">
                          <a:solidFill>
                            <a:schemeClr val="tx1"/>
                          </a:solidFill>
                          <a:effectLst/>
                          <a:latin typeface="+mn-lt"/>
                          <a:ea typeface="+mn-ea"/>
                          <a:cs typeface="+mn-cs"/>
                        </a:rPr>
                        <a:t>AWS Elastic Beanstalk</a:t>
                      </a:r>
                    </a:p>
                  </a:txBody>
                  <a:tcPr/>
                </a:tc>
                <a:tc>
                  <a:txBody>
                    <a:bodyPr/>
                    <a:lstStyle/>
                    <a:p>
                      <a:r>
                        <a:rPr lang="en-US" dirty="0"/>
                        <a:t>Azure Web Apps</a:t>
                      </a:r>
                    </a:p>
                  </a:txBody>
                  <a:tcPr/>
                </a:tc>
                <a:tc>
                  <a:txBody>
                    <a:bodyPr/>
                    <a:lstStyle/>
                    <a:p>
                      <a:r>
                        <a:rPr lang="en-US" dirty="0"/>
                        <a:t>Google App Engine</a:t>
                      </a:r>
                    </a:p>
                  </a:txBody>
                  <a:tcPr/>
                </a:tc>
                <a:extLst>
                  <a:ext uri="{0D108BD9-81ED-4DB2-BD59-A6C34878D82A}">
                    <a16:rowId xmlns:a16="http://schemas.microsoft.com/office/drawing/2014/main" val="3246427057"/>
                  </a:ext>
                </a:extLst>
              </a:tr>
              <a:tr h="370840">
                <a:tc>
                  <a:txBody>
                    <a:bodyPr/>
                    <a:lstStyle/>
                    <a:p>
                      <a:r>
                        <a:rPr lang="en-US" dirty="0"/>
                        <a:t>AWS Lambda</a:t>
                      </a:r>
                    </a:p>
                  </a:txBody>
                  <a:tcPr/>
                </a:tc>
                <a:tc>
                  <a:txBody>
                    <a:bodyPr/>
                    <a:lstStyle/>
                    <a:p>
                      <a:r>
                        <a:rPr lang="en-US" dirty="0"/>
                        <a:t>Azure functions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Google Cloud Functions</a:t>
                      </a:r>
                    </a:p>
                  </a:txBody>
                  <a:tcPr/>
                </a:tc>
                <a:extLst>
                  <a:ext uri="{0D108BD9-81ED-4DB2-BD59-A6C34878D82A}">
                    <a16:rowId xmlns:a16="http://schemas.microsoft.com/office/drawing/2014/main" val="2335152883"/>
                  </a:ext>
                </a:extLst>
              </a:tr>
            </a:tbl>
          </a:graphicData>
        </a:graphic>
      </p:graphicFrame>
    </p:spTree>
    <p:extLst>
      <p:ext uri="{BB962C8B-B14F-4D97-AF65-F5344CB8AC3E}">
        <p14:creationId xmlns:p14="http://schemas.microsoft.com/office/powerpoint/2010/main" val="8270882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5504621-73F0-4FE5-84C9-CB5AF1100ABA}"/>
              </a:ext>
            </a:extLst>
          </p:cNvPr>
          <p:cNvPicPr>
            <a:picLocks noChangeAspect="1"/>
          </p:cNvPicPr>
          <p:nvPr/>
        </p:nvPicPr>
        <p:blipFill>
          <a:blip r:embed="rId3"/>
          <a:stretch>
            <a:fillRect/>
          </a:stretch>
        </p:blipFill>
        <p:spPr>
          <a:xfrm>
            <a:off x="2570472" y="1219013"/>
            <a:ext cx="6876884" cy="4298053"/>
          </a:xfrm>
          <a:prstGeom prst="rect">
            <a:avLst/>
          </a:prstGeom>
        </p:spPr>
      </p:pic>
      <p:pic>
        <p:nvPicPr>
          <p:cNvPr id="2052" name="Picture 4" descr="Coronavirus, il fondatore fuoriuscito da Anonymous: «Col sito Inps in tilt  gli hacker non c'entrano nulla» - L'intervista - Open">
            <a:extLst>
              <a:ext uri="{FF2B5EF4-FFF2-40B4-BE49-F238E27FC236}">
                <a16:creationId xmlns:a16="http://schemas.microsoft.com/office/drawing/2014/main" id="{7ABE2E74-D9DF-4027-8651-94AF6A7F57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7097" y="4696012"/>
            <a:ext cx="6035040" cy="94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3054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 calcmode="lin" valueType="num">
                                      <p:cBhvr additive="base">
                                        <p:cTn id="7" dur="500" fill="hold"/>
                                        <p:tgtEl>
                                          <p:spTgt spid="2052"/>
                                        </p:tgtEl>
                                        <p:attrNameLst>
                                          <p:attrName>ppt_x</p:attrName>
                                        </p:attrNameLst>
                                      </p:cBhvr>
                                      <p:tavLst>
                                        <p:tav tm="0">
                                          <p:val>
                                            <p:strVal val="#ppt_x"/>
                                          </p:val>
                                        </p:tav>
                                        <p:tav tm="100000">
                                          <p:val>
                                            <p:strVal val="#ppt_x"/>
                                          </p:val>
                                        </p:tav>
                                      </p:tavLst>
                                    </p:anim>
                                    <p:anim calcmode="lin" valueType="num">
                                      <p:cBhvr additive="base">
                                        <p:cTn id="8"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41757F-4D36-4CEC-9609-4B1F956A929C}"/>
              </a:ext>
            </a:extLst>
          </p:cNvPr>
          <p:cNvSpPr>
            <a:spLocks noGrp="1"/>
          </p:cNvSpPr>
          <p:nvPr>
            <p:ph type="title"/>
          </p:nvPr>
        </p:nvSpPr>
        <p:spPr>
          <a:xfrm>
            <a:off x="1171074" y="1396686"/>
            <a:ext cx="3240506" cy="4064628"/>
          </a:xfrm>
        </p:spPr>
        <p:txBody>
          <a:bodyPr>
            <a:normAutofit/>
          </a:bodyPr>
          <a:lstStyle/>
          <a:p>
            <a:pPr algn="ctr"/>
            <a:r>
              <a:rPr lang="en-US" dirty="0">
                <a:solidFill>
                  <a:srgbClr val="FFFFFF"/>
                </a:solidFill>
              </a:rPr>
              <a:t>Cloud Computing</a:t>
            </a:r>
          </a:p>
        </p:txBody>
      </p:sp>
      <p:sp>
        <p:nvSpPr>
          <p:cNvPr id="14" name="Arc 13">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BC7DD78-19D5-4322-B34F-CBFAC6D6938A}"/>
              </a:ext>
            </a:extLst>
          </p:cNvPr>
          <p:cNvSpPr>
            <a:spLocks noGrp="1"/>
          </p:cNvSpPr>
          <p:nvPr>
            <p:ph idx="1"/>
          </p:nvPr>
        </p:nvSpPr>
        <p:spPr>
          <a:xfrm>
            <a:off x="5370153" y="1526033"/>
            <a:ext cx="5536397" cy="3935281"/>
          </a:xfrm>
        </p:spPr>
        <p:txBody>
          <a:bodyPr>
            <a:normAutofit/>
          </a:bodyPr>
          <a:lstStyle/>
          <a:p>
            <a:r>
              <a:rPr lang="en-US" dirty="0"/>
              <a:t>Che </a:t>
            </a:r>
            <a:r>
              <a:rPr lang="en-US" dirty="0" err="1"/>
              <a:t>vuol</a:t>
            </a:r>
            <a:r>
              <a:rPr lang="en-US" dirty="0"/>
              <a:t> dire?</a:t>
            </a:r>
          </a:p>
          <a:p>
            <a:pPr lvl="1"/>
            <a:r>
              <a:rPr lang="en-US" dirty="0" err="1"/>
              <a:t>Servizi</a:t>
            </a:r>
            <a:r>
              <a:rPr lang="en-US" dirty="0"/>
              <a:t> IT</a:t>
            </a:r>
          </a:p>
          <a:p>
            <a:pPr lvl="1"/>
            <a:r>
              <a:rPr lang="en-US" dirty="0" err="1"/>
              <a:t>Applicazioni</a:t>
            </a:r>
            <a:endParaRPr lang="en-US" dirty="0"/>
          </a:p>
          <a:p>
            <a:pPr lvl="1"/>
            <a:r>
              <a:rPr lang="en-US" dirty="0" err="1"/>
              <a:t>Accessibili</a:t>
            </a:r>
            <a:r>
              <a:rPr lang="en-US" dirty="0"/>
              <a:t> via internet</a:t>
            </a:r>
          </a:p>
          <a:p>
            <a:pPr lvl="1"/>
            <a:r>
              <a:rPr lang="en-US" dirty="0"/>
              <a:t>Managed</a:t>
            </a:r>
          </a:p>
          <a:p>
            <a:pPr lvl="1"/>
            <a:r>
              <a:rPr lang="en-US" dirty="0"/>
              <a:t>On-Demand</a:t>
            </a:r>
          </a:p>
          <a:p>
            <a:endParaRPr lang="en-US" dirty="0"/>
          </a:p>
        </p:txBody>
      </p:sp>
      <p:pic>
        <p:nvPicPr>
          <p:cNvPr id="5" name="Picture 4" descr="A picture containing company name&#10;&#10;Description automatically generated">
            <a:extLst>
              <a:ext uri="{FF2B5EF4-FFF2-40B4-BE49-F238E27FC236}">
                <a16:creationId xmlns:a16="http://schemas.microsoft.com/office/drawing/2014/main" id="{FE92D426-269C-40F3-987E-8A5AFD124A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spTree>
    <p:extLst>
      <p:ext uri="{BB962C8B-B14F-4D97-AF65-F5344CB8AC3E}">
        <p14:creationId xmlns:p14="http://schemas.microsoft.com/office/powerpoint/2010/main" val="2856598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icrosoft global network - Azure | Microsoft Docs">
            <a:extLst>
              <a:ext uri="{FF2B5EF4-FFF2-40B4-BE49-F238E27FC236}">
                <a16:creationId xmlns:a16="http://schemas.microsoft.com/office/drawing/2014/main" id="{223D9F07-7B28-4705-81E9-399973DB63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14313"/>
            <a:ext cx="11430000" cy="642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7484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US" kern="1200">
                <a:latin typeface="+mj-lt"/>
                <a:ea typeface="+mj-ea"/>
                <a:cs typeface="+mj-cs"/>
              </a:rPr>
              <a:t>Cloud computing: Il </a:t>
            </a:r>
            <a:r>
              <a:rPr lang="en-US" kern="1200" err="1">
                <a:latin typeface="+mj-lt"/>
                <a:ea typeface="+mj-ea"/>
                <a:cs typeface="+mj-cs"/>
              </a:rPr>
              <a:t>mercato</a:t>
            </a:r>
            <a:r>
              <a:rPr lang="en-US"/>
              <a:t> / Networking</a:t>
            </a:r>
            <a:r>
              <a:rPr lang="en-US" kern="1200">
                <a:latin typeface="+mj-lt"/>
                <a:ea typeface="+mj-ea"/>
                <a:cs typeface="+mj-cs"/>
              </a:rPr>
              <a:t>	</a:t>
            </a:r>
          </a:p>
        </p:txBody>
      </p:sp>
      <p:sp>
        <p:nvSpPr>
          <p:cNvPr id="17" name="Arc 1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Content Placeholder 5">
            <a:extLst>
              <a:ext uri="{FF2B5EF4-FFF2-40B4-BE49-F238E27FC236}">
                <a16:creationId xmlns:a16="http://schemas.microsoft.com/office/drawing/2014/main" id="{4502E6EA-698F-4F69-AC62-DF7E74725905}"/>
              </a:ext>
            </a:extLst>
          </p:cNvPr>
          <p:cNvSpPr>
            <a:spLocks noGrp="1"/>
          </p:cNvSpPr>
          <p:nvPr>
            <p:ph idx="1"/>
          </p:nvPr>
        </p:nvSpPr>
        <p:spPr>
          <a:xfrm>
            <a:off x="838200" y="1825625"/>
            <a:ext cx="10515600" cy="4351338"/>
          </a:xfrm>
        </p:spPr>
        <p:txBody>
          <a:bodyPr>
            <a:normAutofit/>
          </a:bodyPr>
          <a:lstStyle/>
          <a:p>
            <a:r>
              <a:rPr lang="en-US"/>
              <a:t>Connectivity (virtual networks, VPN, DNS, express routing)</a:t>
            </a:r>
          </a:p>
          <a:p>
            <a:r>
              <a:rPr lang="en-US"/>
              <a:t>Protection (application firewall, DDoS protections)</a:t>
            </a:r>
          </a:p>
          <a:p>
            <a:r>
              <a:rPr lang="en-US"/>
              <a:t>Delivery (CDNs, traffic managers)</a:t>
            </a:r>
          </a:p>
          <a:p>
            <a:r>
              <a:rPr lang="en-US"/>
              <a:t>Monitor </a:t>
            </a:r>
          </a:p>
          <a:p>
            <a:pPr lvl="1"/>
            <a:endParaRPr lang="en-US" dirty="0"/>
          </a:p>
          <a:p>
            <a:endParaRPr lang="en-US" dirty="0"/>
          </a:p>
          <a:p>
            <a:endParaRPr lang="en-US" dirty="0"/>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spTree>
    <p:extLst>
      <p:ext uri="{BB962C8B-B14F-4D97-AF65-F5344CB8AC3E}">
        <p14:creationId xmlns:p14="http://schemas.microsoft.com/office/powerpoint/2010/main" val="28914936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a:xfrm>
            <a:off x="1198181" y="557189"/>
            <a:ext cx="9795637" cy="1104857"/>
          </a:xfrm>
        </p:spPr>
        <p:txBody>
          <a:bodyPr vert="horz" lIns="91440" tIns="45720" rIns="91440" bIns="45720" rtlCol="0" anchor="b">
            <a:normAutofit/>
          </a:bodyPr>
          <a:lstStyle/>
          <a:p>
            <a:pPr algn="ctr"/>
            <a:r>
              <a:rPr lang="en-US" sz="4000"/>
              <a:t>Cloud computing: Il mercato / Networking	</a:t>
            </a:r>
          </a:p>
        </p:txBody>
      </p:sp>
      <p:pic>
        <p:nvPicPr>
          <p:cNvPr id="7" name="Picture 4" descr="Microsoft Azure Logo PNG Transparent &amp; SVG Vector - Freebie Supply">
            <a:hlinkClick r:id="rId3"/>
            <a:extLst>
              <a:ext uri="{FF2B5EF4-FFF2-40B4-BE49-F238E27FC236}">
                <a16:creationId xmlns:a16="http://schemas.microsoft.com/office/drawing/2014/main" id="{0544B349-A327-4972-A70A-2BCEEE8A32F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94099" y="3121134"/>
            <a:ext cx="3797536" cy="28444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A Closer Look At Google Cloud: Don't Dismiss It | MarkoInsights.com">
            <a:hlinkClick r:id="rId5"/>
            <a:extLst>
              <a:ext uri="{FF2B5EF4-FFF2-40B4-BE49-F238E27FC236}">
                <a16:creationId xmlns:a16="http://schemas.microsoft.com/office/drawing/2014/main" id="{D94C5686-6EC5-4083-8101-5C6D01571ED4}"/>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193386" y="3374905"/>
            <a:ext cx="3797536" cy="233694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Amazon Web Services - Wikipedia">
            <a:hlinkClick r:id="rId7"/>
            <a:extLst>
              <a:ext uri="{FF2B5EF4-FFF2-40B4-BE49-F238E27FC236}">
                <a16:creationId xmlns:a16="http://schemas.microsoft.com/office/drawing/2014/main" id="{FDF6F172-C06F-4616-8D1A-AC60E0EE5D29}"/>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8192673" y="3404117"/>
            <a:ext cx="3797536" cy="227852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spTree>
    <p:extLst>
      <p:ext uri="{BB962C8B-B14F-4D97-AF65-F5344CB8AC3E}">
        <p14:creationId xmlns:p14="http://schemas.microsoft.com/office/powerpoint/2010/main" val="13001079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US" kern="1200">
                <a:latin typeface="+mj-lt"/>
                <a:ea typeface="+mj-ea"/>
                <a:cs typeface="+mj-cs"/>
              </a:rPr>
              <a:t>Cloud computing: Il </a:t>
            </a:r>
            <a:r>
              <a:rPr lang="en-US" kern="1200" err="1">
                <a:latin typeface="+mj-lt"/>
                <a:ea typeface="+mj-ea"/>
                <a:cs typeface="+mj-cs"/>
              </a:rPr>
              <a:t>mercato</a:t>
            </a:r>
            <a:r>
              <a:rPr lang="en-US"/>
              <a:t> / Storage</a:t>
            </a:r>
            <a:r>
              <a:rPr lang="en-US" kern="1200">
                <a:latin typeface="+mj-lt"/>
                <a:ea typeface="+mj-ea"/>
                <a:cs typeface="+mj-cs"/>
              </a:rPr>
              <a:t>	</a:t>
            </a:r>
          </a:p>
        </p:txBody>
      </p:sp>
      <p:sp>
        <p:nvSpPr>
          <p:cNvPr id="17" name="Arc 1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Content Placeholder 5">
            <a:extLst>
              <a:ext uri="{FF2B5EF4-FFF2-40B4-BE49-F238E27FC236}">
                <a16:creationId xmlns:a16="http://schemas.microsoft.com/office/drawing/2014/main" id="{4502E6EA-698F-4F69-AC62-DF7E74725905}"/>
              </a:ext>
            </a:extLst>
          </p:cNvPr>
          <p:cNvSpPr>
            <a:spLocks noGrp="1"/>
          </p:cNvSpPr>
          <p:nvPr>
            <p:ph idx="1"/>
          </p:nvPr>
        </p:nvSpPr>
        <p:spPr>
          <a:xfrm>
            <a:off x="838200" y="1825625"/>
            <a:ext cx="10515600" cy="4351338"/>
          </a:xfrm>
        </p:spPr>
        <p:txBody>
          <a:bodyPr>
            <a:normAutofit/>
          </a:bodyPr>
          <a:lstStyle/>
          <a:p>
            <a:pPr marL="0" indent="0">
              <a:buNone/>
            </a:pPr>
            <a:endParaRPr lang="en-US"/>
          </a:p>
          <a:p>
            <a:pPr lvl="1"/>
            <a:endParaRPr lang="en-US" dirty="0"/>
          </a:p>
          <a:p>
            <a:endParaRPr lang="en-US" dirty="0"/>
          </a:p>
          <a:p>
            <a:endParaRPr lang="en-US" dirty="0"/>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sp>
        <p:nvSpPr>
          <p:cNvPr id="4" name="TextBox 3">
            <a:extLst>
              <a:ext uri="{FF2B5EF4-FFF2-40B4-BE49-F238E27FC236}">
                <a16:creationId xmlns:a16="http://schemas.microsoft.com/office/drawing/2014/main" id="{EF1FA0A9-40EE-471B-8152-7FA8B5A6C85E}"/>
              </a:ext>
            </a:extLst>
          </p:cNvPr>
          <p:cNvSpPr txBox="1"/>
          <p:nvPr/>
        </p:nvSpPr>
        <p:spPr>
          <a:xfrm>
            <a:off x="1070043" y="1566153"/>
            <a:ext cx="9465012" cy="3785652"/>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sz="3200" dirty="0" err="1"/>
              <a:t>Dischi</a:t>
            </a:r>
            <a:r>
              <a:rPr lang="en-US" sz="3200" dirty="0"/>
              <a:t> VM</a:t>
            </a:r>
            <a:endParaRPr lang="en-US" sz="3200"/>
          </a:p>
          <a:p>
            <a:pPr marL="342900" indent="-342900">
              <a:spcAft>
                <a:spcPts val="600"/>
              </a:spcAft>
              <a:buFont typeface="Arial" panose="020B0604020202020204" pitchFamily="34" charset="0"/>
              <a:buChar char="•"/>
            </a:pPr>
            <a:r>
              <a:rPr lang="en-US" sz="3200" dirty="0"/>
              <a:t>BLOB Storage</a:t>
            </a:r>
            <a:endParaRPr lang="en-US" sz="3200"/>
          </a:p>
          <a:p>
            <a:pPr marL="800100" lvl="1" indent="-342900">
              <a:spcAft>
                <a:spcPts val="600"/>
              </a:spcAft>
              <a:buFont typeface="Arial" panose="020B0604020202020204" pitchFamily="34" charset="0"/>
              <a:buChar char="•"/>
            </a:pPr>
            <a:r>
              <a:rPr lang="en-US" sz="3200" dirty="0" err="1"/>
              <a:t>Ridondato</a:t>
            </a:r>
            <a:r>
              <a:rPr lang="en-US" sz="3200" dirty="0"/>
              <a:t> </a:t>
            </a:r>
            <a:r>
              <a:rPr lang="en-US" sz="3200" dirty="0" err="1"/>
              <a:t>globalmente</a:t>
            </a:r>
            <a:endParaRPr lang="en-US" sz="3200"/>
          </a:p>
          <a:p>
            <a:pPr marL="800100" lvl="1" indent="-342900">
              <a:spcAft>
                <a:spcPts val="600"/>
              </a:spcAft>
              <a:buFont typeface="Arial" panose="020B0604020202020204" pitchFamily="34" charset="0"/>
              <a:buChar char="•"/>
            </a:pPr>
            <a:r>
              <a:rPr lang="en-US" sz="3200" dirty="0" err="1"/>
              <a:t>Diversi</a:t>
            </a:r>
            <a:r>
              <a:rPr lang="en-US" sz="3200" dirty="0"/>
              <a:t> SLA (hot/cold)</a:t>
            </a:r>
            <a:endParaRPr lang="en-US" sz="3200"/>
          </a:p>
          <a:p>
            <a:pPr marL="342900" indent="-342900">
              <a:spcAft>
                <a:spcPts val="600"/>
              </a:spcAft>
              <a:buFont typeface="Arial" panose="020B0604020202020204" pitchFamily="34" charset="0"/>
              <a:buChar char="•"/>
            </a:pPr>
            <a:r>
              <a:rPr lang="en-US" sz="3200" dirty="0"/>
              <a:t>Cloud file share</a:t>
            </a:r>
            <a:endParaRPr lang="en-US" sz="3200"/>
          </a:p>
          <a:p>
            <a:pPr marL="342900" indent="-342900">
              <a:spcAft>
                <a:spcPts val="600"/>
              </a:spcAft>
              <a:buFont typeface="Arial" panose="020B0604020202020204" pitchFamily="34" charset="0"/>
              <a:buChar char="•"/>
            </a:pPr>
            <a:r>
              <a:rPr lang="en-US" sz="3200" dirty="0"/>
              <a:t>Data transfer</a:t>
            </a:r>
            <a:endParaRPr lang="en-US" sz="3200"/>
          </a:p>
          <a:p>
            <a:pPr>
              <a:spcAft>
                <a:spcPts val="600"/>
              </a:spcAft>
            </a:pPr>
            <a:endParaRPr lang="en-US"/>
          </a:p>
        </p:txBody>
      </p:sp>
    </p:spTree>
    <p:extLst>
      <p:ext uri="{BB962C8B-B14F-4D97-AF65-F5344CB8AC3E}">
        <p14:creationId xmlns:p14="http://schemas.microsoft.com/office/powerpoint/2010/main" val="38865306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a:xfrm>
            <a:off x="1198181" y="557189"/>
            <a:ext cx="9795637" cy="1104857"/>
          </a:xfrm>
        </p:spPr>
        <p:txBody>
          <a:bodyPr vert="horz" lIns="91440" tIns="45720" rIns="91440" bIns="45720" rtlCol="0" anchor="b">
            <a:normAutofit/>
          </a:bodyPr>
          <a:lstStyle/>
          <a:p>
            <a:pPr algn="ctr"/>
            <a:r>
              <a:rPr lang="en-US"/>
              <a:t>Cloud computing: Il mercato / Storage	</a:t>
            </a:r>
          </a:p>
        </p:txBody>
      </p:sp>
      <p:pic>
        <p:nvPicPr>
          <p:cNvPr id="7" name="Picture 4" descr="Microsoft Azure Logo PNG Transparent &amp; SVG Vector - Freebie Supply">
            <a:hlinkClick r:id="rId3"/>
            <a:extLst>
              <a:ext uri="{FF2B5EF4-FFF2-40B4-BE49-F238E27FC236}">
                <a16:creationId xmlns:a16="http://schemas.microsoft.com/office/drawing/2014/main" id="{0544B349-A327-4972-A70A-2BCEEE8A32F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94099" y="3121134"/>
            <a:ext cx="3797536" cy="28444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A Closer Look At Google Cloud: Don't Dismiss It | MarkoInsights.com">
            <a:hlinkClick r:id="rId5"/>
            <a:extLst>
              <a:ext uri="{FF2B5EF4-FFF2-40B4-BE49-F238E27FC236}">
                <a16:creationId xmlns:a16="http://schemas.microsoft.com/office/drawing/2014/main" id="{D94C5686-6EC5-4083-8101-5C6D01571ED4}"/>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193386" y="3374905"/>
            <a:ext cx="3797536" cy="233694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Amazon Web Services - Wikipedia">
            <a:hlinkClick r:id="rId7"/>
            <a:extLst>
              <a:ext uri="{FF2B5EF4-FFF2-40B4-BE49-F238E27FC236}">
                <a16:creationId xmlns:a16="http://schemas.microsoft.com/office/drawing/2014/main" id="{FDF6F172-C06F-4616-8D1A-AC60E0EE5D29}"/>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8192673" y="3404117"/>
            <a:ext cx="3797536" cy="227852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spTree>
    <p:extLst>
      <p:ext uri="{BB962C8B-B14F-4D97-AF65-F5344CB8AC3E}">
        <p14:creationId xmlns:p14="http://schemas.microsoft.com/office/powerpoint/2010/main" val="3073417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4800" kern="1200" dirty="0">
                <a:solidFill>
                  <a:schemeClr val="tx1"/>
                </a:solidFill>
                <a:latin typeface="+mj-lt"/>
                <a:ea typeface="+mj-ea"/>
                <a:cs typeface="+mj-cs"/>
              </a:rPr>
              <a:t>Cloud computing: Il </a:t>
            </a:r>
            <a:r>
              <a:rPr lang="en-US" sz="4800" kern="1200" dirty="0" err="1">
                <a:solidFill>
                  <a:schemeClr val="tx1"/>
                </a:solidFill>
                <a:latin typeface="+mj-lt"/>
                <a:ea typeface="+mj-ea"/>
                <a:cs typeface="+mj-cs"/>
              </a:rPr>
              <a:t>mercato</a:t>
            </a:r>
            <a:r>
              <a:rPr lang="en-US" sz="4800" dirty="0"/>
              <a:t> / SQL</a:t>
            </a:r>
            <a:r>
              <a:rPr lang="en-US" sz="4800" kern="1200" dirty="0">
                <a:solidFill>
                  <a:schemeClr val="tx1"/>
                </a:solidFill>
                <a:latin typeface="+mj-lt"/>
                <a:ea typeface="+mj-ea"/>
                <a:cs typeface="+mj-cs"/>
              </a:rPr>
              <a:t>	</a:t>
            </a:r>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sp>
        <p:nvSpPr>
          <p:cNvPr id="8" name="Content Placeholder 5">
            <a:extLst>
              <a:ext uri="{FF2B5EF4-FFF2-40B4-BE49-F238E27FC236}">
                <a16:creationId xmlns:a16="http://schemas.microsoft.com/office/drawing/2014/main" id="{4502E6EA-698F-4F69-AC62-DF7E74725905}"/>
              </a:ext>
            </a:extLst>
          </p:cNvPr>
          <p:cNvSpPr>
            <a:spLocks noGrp="1"/>
          </p:cNvSpPr>
          <p:nvPr>
            <p:ph idx="1"/>
          </p:nvPr>
        </p:nvSpPr>
        <p:spPr>
          <a:xfrm>
            <a:off x="838200" y="1825625"/>
            <a:ext cx="10515600" cy="4351338"/>
          </a:xfrm>
        </p:spPr>
        <p:txBody>
          <a:bodyPr/>
          <a:lstStyle/>
          <a:p>
            <a:pPr marL="0" indent="0">
              <a:buNone/>
            </a:pPr>
            <a:endParaRPr lang="en-US" sz="3200" dirty="0"/>
          </a:p>
          <a:p>
            <a:pPr lvl="1"/>
            <a:endParaRPr lang="en-US" dirty="0"/>
          </a:p>
          <a:p>
            <a:endParaRPr lang="en-US" dirty="0"/>
          </a:p>
          <a:p>
            <a:endParaRPr lang="en-US" dirty="0"/>
          </a:p>
        </p:txBody>
      </p:sp>
      <p:pic>
        <p:nvPicPr>
          <p:cNvPr id="13" name="Picture 12">
            <a:hlinkClick r:id="rId4"/>
            <a:extLst>
              <a:ext uri="{FF2B5EF4-FFF2-40B4-BE49-F238E27FC236}">
                <a16:creationId xmlns:a16="http://schemas.microsoft.com/office/drawing/2014/main" id="{E9551CFC-014B-4D87-B310-FFD4B6235B10}"/>
              </a:ext>
            </a:extLst>
          </p:cNvPr>
          <p:cNvPicPr>
            <a:picLocks noChangeAspect="1"/>
          </p:cNvPicPr>
          <p:nvPr/>
        </p:nvPicPr>
        <p:blipFill>
          <a:blip r:embed="rId5"/>
          <a:stretch>
            <a:fillRect/>
          </a:stretch>
        </p:blipFill>
        <p:spPr>
          <a:xfrm>
            <a:off x="467629" y="5875025"/>
            <a:ext cx="784596" cy="784596"/>
          </a:xfrm>
          <a:prstGeom prst="rect">
            <a:avLst/>
          </a:prstGeom>
        </p:spPr>
      </p:pic>
      <p:graphicFrame>
        <p:nvGraphicFramePr>
          <p:cNvPr id="15" name="TextBox 3">
            <a:extLst>
              <a:ext uri="{FF2B5EF4-FFF2-40B4-BE49-F238E27FC236}">
                <a16:creationId xmlns:a16="http://schemas.microsoft.com/office/drawing/2014/main" id="{0A5EEB91-63B6-4956-92A6-CFDD5472A6AF}"/>
              </a:ext>
            </a:extLst>
          </p:cNvPr>
          <p:cNvGraphicFramePr/>
          <p:nvPr>
            <p:extLst>
              <p:ext uri="{D42A27DB-BD31-4B8C-83A1-F6EECF244321}">
                <p14:modId xmlns:p14="http://schemas.microsoft.com/office/powerpoint/2010/main" val="466948480"/>
              </p:ext>
            </p:extLst>
          </p:nvPr>
        </p:nvGraphicFramePr>
        <p:xfrm>
          <a:off x="1070043" y="1566153"/>
          <a:ext cx="9465012" cy="467820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1187747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4800" kern="1200" dirty="0">
                <a:solidFill>
                  <a:schemeClr val="tx1"/>
                </a:solidFill>
                <a:latin typeface="+mj-lt"/>
                <a:ea typeface="+mj-ea"/>
                <a:cs typeface="+mj-cs"/>
              </a:rPr>
              <a:t>Cloud computing: Il </a:t>
            </a:r>
            <a:r>
              <a:rPr lang="en-US" sz="4800" kern="1200" dirty="0" err="1">
                <a:solidFill>
                  <a:schemeClr val="tx1"/>
                </a:solidFill>
                <a:latin typeface="+mj-lt"/>
                <a:ea typeface="+mj-ea"/>
                <a:cs typeface="+mj-cs"/>
              </a:rPr>
              <a:t>mercato</a:t>
            </a:r>
            <a:r>
              <a:rPr lang="en-US" sz="4800" dirty="0"/>
              <a:t> / No-SQL</a:t>
            </a:r>
            <a:r>
              <a:rPr lang="en-US" sz="4800" kern="1200" dirty="0">
                <a:solidFill>
                  <a:schemeClr val="tx1"/>
                </a:solidFill>
                <a:latin typeface="+mj-lt"/>
                <a:ea typeface="+mj-ea"/>
                <a:cs typeface="+mj-cs"/>
              </a:rPr>
              <a:t>	</a:t>
            </a:r>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sp>
        <p:nvSpPr>
          <p:cNvPr id="8" name="Content Placeholder 5">
            <a:extLst>
              <a:ext uri="{FF2B5EF4-FFF2-40B4-BE49-F238E27FC236}">
                <a16:creationId xmlns:a16="http://schemas.microsoft.com/office/drawing/2014/main" id="{4502E6EA-698F-4F69-AC62-DF7E74725905}"/>
              </a:ext>
            </a:extLst>
          </p:cNvPr>
          <p:cNvSpPr>
            <a:spLocks noGrp="1"/>
          </p:cNvSpPr>
          <p:nvPr>
            <p:ph idx="1"/>
          </p:nvPr>
        </p:nvSpPr>
        <p:spPr>
          <a:xfrm>
            <a:off x="838200" y="1825625"/>
            <a:ext cx="10515600" cy="4351338"/>
          </a:xfrm>
        </p:spPr>
        <p:txBody>
          <a:bodyPr/>
          <a:lstStyle/>
          <a:p>
            <a:pPr marL="0" indent="0">
              <a:buNone/>
            </a:pPr>
            <a:endParaRPr lang="en-US" sz="3200" dirty="0"/>
          </a:p>
          <a:p>
            <a:pPr lvl="1"/>
            <a:endParaRPr lang="en-US" dirty="0"/>
          </a:p>
          <a:p>
            <a:endParaRPr lang="en-US" dirty="0"/>
          </a:p>
          <a:p>
            <a:endParaRPr lang="en-US" dirty="0"/>
          </a:p>
        </p:txBody>
      </p:sp>
      <p:pic>
        <p:nvPicPr>
          <p:cNvPr id="13" name="Picture 12">
            <a:hlinkClick r:id="rId4"/>
            <a:extLst>
              <a:ext uri="{FF2B5EF4-FFF2-40B4-BE49-F238E27FC236}">
                <a16:creationId xmlns:a16="http://schemas.microsoft.com/office/drawing/2014/main" id="{E9551CFC-014B-4D87-B310-FFD4B6235B10}"/>
              </a:ext>
            </a:extLst>
          </p:cNvPr>
          <p:cNvPicPr>
            <a:picLocks noChangeAspect="1"/>
          </p:cNvPicPr>
          <p:nvPr/>
        </p:nvPicPr>
        <p:blipFill>
          <a:blip r:embed="rId5"/>
          <a:stretch>
            <a:fillRect/>
          </a:stretch>
        </p:blipFill>
        <p:spPr>
          <a:xfrm>
            <a:off x="467629" y="5875025"/>
            <a:ext cx="784596" cy="784596"/>
          </a:xfrm>
          <a:prstGeom prst="rect">
            <a:avLst/>
          </a:prstGeom>
        </p:spPr>
      </p:pic>
      <p:graphicFrame>
        <p:nvGraphicFramePr>
          <p:cNvPr id="15" name="TextBox 3">
            <a:extLst>
              <a:ext uri="{FF2B5EF4-FFF2-40B4-BE49-F238E27FC236}">
                <a16:creationId xmlns:a16="http://schemas.microsoft.com/office/drawing/2014/main" id="{1338F1A8-2356-487A-A1D8-B222A31D1FAA}"/>
              </a:ext>
            </a:extLst>
          </p:cNvPr>
          <p:cNvGraphicFramePr/>
          <p:nvPr>
            <p:extLst>
              <p:ext uri="{D42A27DB-BD31-4B8C-83A1-F6EECF244321}">
                <p14:modId xmlns:p14="http://schemas.microsoft.com/office/powerpoint/2010/main" val="1647007335"/>
              </p:ext>
            </p:extLst>
          </p:nvPr>
        </p:nvGraphicFramePr>
        <p:xfrm>
          <a:off x="1070043" y="1566153"/>
          <a:ext cx="9465012" cy="480131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3460931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a:xfrm>
            <a:off x="838200" y="184806"/>
            <a:ext cx="10515600" cy="1189290"/>
          </a:xfrm>
        </p:spPr>
        <p:txBody>
          <a:bodyPr vert="horz" lIns="91440" tIns="45720" rIns="91440" bIns="45720" rtlCol="0" anchor="ctr">
            <a:normAutofit/>
          </a:bodyPr>
          <a:lstStyle/>
          <a:p>
            <a:r>
              <a:rPr lang="en-US" kern="1200" dirty="0">
                <a:solidFill>
                  <a:schemeClr val="tx1"/>
                </a:solidFill>
                <a:latin typeface="+mj-lt"/>
                <a:ea typeface="+mj-ea"/>
                <a:cs typeface="+mj-cs"/>
              </a:rPr>
              <a:t>Cloud computing: Il </a:t>
            </a:r>
            <a:r>
              <a:rPr lang="en-US" kern="1200" dirty="0" err="1">
                <a:solidFill>
                  <a:schemeClr val="tx1"/>
                </a:solidFill>
                <a:latin typeface="+mj-lt"/>
                <a:ea typeface="+mj-ea"/>
                <a:cs typeface="+mj-cs"/>
              </a:rPr>
              <a:t>mercato</a:t>
            </a:r>
            <a:r>
              <a:rPr lang="en-US" dirty="0"/>
              <a:t> / Analytics</a:t>
            </a:r>
            <a:r>
              <a:rPr lang="en-US" sz="4800" kern="1200" dirty="0">
                <a:solidFill>
                  <a:schemeClr val="tx1"/>
                </a:solidFill>
                <a:latin typeface="+mj-lt"/>
                <a:ea typeface="+mj-ea"/>
                <a:cs typeface="+mj-cs"/>
              </a:rPr>
              <a:t>	</a:t>
            </a:r>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sp>
        <p:nvSpPr>
          <p:cNvPr id="8" name="Content Placeholder 5">
            <a:extLst>
              <a:ext uri="{FF2B5EF4-FFF2-40B4-BE49-F238E27FC236}">
                <a16:creationId xmlns:a16="http://schemas.microsoft.com/office/drawing/2014/main" id="{4502E6EA-698F-4F69-AC62-DF7E74725905}"/>
              </a:ext>
            </a:extLst>
          </p:cNvPr>
          <p:cNvSpPr>
            <a:spLocks noGrp="1"/>
          </p:cNvSpPr>
          <p:nvPr>
            <p:ph idx="1"/>
          </p:nvPr>
        </p:nvSpPr>
        <p:spPr>
          <a:xfrm>
            <a:off x="838200" y="1825625"/>
            <a:ext cx="10515600" cy="4351338"/>
          </a:xfrm>
        </p:spPr>
        <p:txBody>
          <a:bodyPr/>
          <a:lstStyle/>
          <a:p>
            <a:pPr marL="0" indent="0">
              <a:buNone/>
            </a:pPr>
            <a:endParaRPr lang="en-US" sz="3200" dirty="0"/>
          </a:p>
          <a:p>
            <a:pPr lvl="1"/>
            <a:endParaRPr lang="en-US" dirty="0"/>
          </a:p>
          <a:p>
            <a:endParaRPr lang="en-US" dirty="0"/>
          </a:p>
          <a:p>
            <a:endParaRPr lang="en-US" dirty="0"/>
          </a:p>
        </p:txBody>
      </p:sp>
      <p:graphicFrame>
        <p:nvGraphicFramePr>
          <p:cNvPr id="18" name="TextBox 13">
            <a:extLst>
              <a:ext uri="{FF2B5EF4-FFF2-40B4-BE49-F238E27FC236}">
                <a16:creationId xmlns:a16="http://schemas.microsoft.com/office/drawing/2014/main" id="{F369B25E-F655-4F6A-92F7-E6257D7B3E14}"/>
              </a:ext>
            </a:extLst>
          </p:cNvPr>
          <p:cNvGraphicFramePr/>
          <p:nvPr>
            <p:extLst>
              <p:ext uri="{D42A27DB-BD31-4B8C-83A1-F6EECF244321}">
                <p14:modId xmlns:p14="http://schemas.microsoft.com/office/powerpoint/2010/main" val="2170758164"/>
              </p:ext>
            </p:extLst>
          </p:nvPr>
        </p:nvGraphicFramePr>
        <p:xfrm>
          <a:off x="1070043" y="1566153"/>
          <a:ext cx="9465012" cy="25853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32442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a:xfrm>
            <a:off x="956826" y="1112969"/>
            <a:ext cx="3937298" cy="4166010"/>
          </a:xfrm>
        </p:spPr>
        <p:txBody>
          <a:bodyPr vert="horz" lIns="91440" tIns="45720" rIns="91440" bIns="45720" rtlCol="0">
            <a:normAutofit/>
          </a:bodyPr>
          <a:lstStyle/>
          <a:p>
            <a:r>
              <a:rPr lang="en-US" kern="1200">
                <a:solidFill>
                  <a:srgbClr val="FFFFFF"/>
                </a:solidFill>
                <a:latin typeface="+mj-lt"/>
                <a:ea typeface="+mj-ea"/>
                <a:cs typeface="+mj-cs"/>
              </a:rPr>
              <a:t>Cloud computing: Il mercato</a:t>
            </a:r>
            <a:r>
              <a:rPr lang="en-US">
                <a:solidFill>
                  <a:srgbClr val="FFFFFF"/>
                </a:solidFill>
              </a:rPr>
              <a:t> / PaaS API</a:t>
            </a:r>
            <a:r>
              <a:rPr lang="en-US" kern="1200">
                <a:solidFill>
                  <a:srgbClr val="FFFFFF"/>
                </a:solidFill>
                <a:latin typeface="+mj-lt"/>
                <a:ea typeface="+mj-ea"/>
                <a:cs typeface="+mj-cs"/>
              </a:rPr>
              <a:t>	</a:t>
            </a:r>
          </a:p>
        </p:txBody>
      </p:sp>
      <p:sp>
        <p:nvSpPr>
          <p:cNvPr id="17" name="Freeform: Shape 16">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Content Placeholder 5">
            <a:extLst>
              <a:ext uri="{FF2B5EF4-FFF2-40B4-BE49-F238E27FC236}">
                <a16:creationId xmlns:a16="http://schemas.microsoft.com/office/drawing/2014/main" id="{4502E6EA-698F-4F69-AC62-DF7E74725905}"/>
              </a:ext>
            </a:extLst>
          </p:cNvPr>
          <p:cNvSpPr>
            <a:spLocks noGrp="1"/>
          </p:cNvSpPr>
          <p:nvPr>
            <p:ph idx="1"/>
          </p:nvPr>
        </p:nvSpPr>
        <p:spPr>
          <a:xfrm>
            <a:off x="6096000" y="820880"/>
            <a:ext cx="5257799" cy="4889350"/>
          </a:xfrm>
        </p:spPr>
        <p:txBody>
          <a:bodyPr anchor="t">
            <a:normAutofit/>
          </a:bodyPr>
          <a:lstStyle/>
          <a:p>
            <a:pPr marL="0" indent="0">
              <a:buNone/>
            </a:pPr>
            <a:r>
              <a:rPr lang="en-US"/>
              <a:t>Al confine </a:t>
            </a:r>
            <a:r>
              <a:rPr lang="en-US" err="1"/>
              <a:t>tra</a:t>
            </a:r>
            <a:r>
              <a:rPr lang="en-US"/>
              <a:t> PaaS e SaaS</a:t>
            </a:r>
          </a:p>
          <a:p>
            <a:pPr lvl="1"/>
            <a:endParaRPr lang="en-US" dirty="0"/>
          </a:p>
          <a:p>
            <a:r>
              <a:rPr lang="en-US" dirty="0"/>
              <a:t>Twilio</a:t>
            </a:r>
          </a:p>
          <a:p>
            <a:r>
              <a:rPr lang="en-US" dirty="0"/>
              <a:t>SendGrid</a:t>
            </a:r>
          </a:p>
          <a:p>
            <a:r>
              <a:rPr lang="en-US" dirty="0"/>
              <a:t>Stripe</a:t>
            </a:r>
          </a:p>
          <a:p>
            <a:endParaRPr lang="en-US" dirty="0"/>
          </a:p>
        </p:txBody>
      </p:sp>
      <p:sp>
        <p:nvSpPr>
          <p:cNvPr id="23" name="Freeform: Shape 22">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spTree>
    <p:extLst>
      <p:ext uri="{BB962C8B-B14F-4D97-AF65-F5344CB8AC3E}">
        <p14:creationId xmlns:p14="http://schemas.microsoft.com/office/powerpoint/2010/main" val="42902072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a:xfrm>
            <a:off x="838200" y="365125"/>
            <a:ext cx="5558489" cy="1325563"/>
          </a:xfrm>
        </p:spPr>
        <p:txBody>
          <a:bodyPr vert="horz" lIns="91440" tIns="45720" rIns="91440" bIns="45720" rtlCol="0">
            <a:normAutofit/>
          </a:bodyPr>
          <a:lstStyle/>
          <a:p>
            <a:r>
              <a:rPr lang="en-US" kern="1200">
                <a:latin typeface="+mj-lt"/>
                <a:ea typeface="+mj-ea"/>
                <a:cs typeface="+mj-cs"/>
              </a:rPr>
              <a:t>Cloud computing: Il </a:t>
            </a:r>
            <a:r>
              <a:rPr lang="en-US" kern="1200" err="1">
                <a:latin typeface="+mj-lt"/>
                <a:ea typeface="+mj-ea"/>
                <a:cs typeface="+mj-cs"/>
              </a:rPr>
              <a:t>mercato</a:t>
            </a:r>
            <a:r>
              <a:rPr lang="en-US"/>
              <a:t> / </a:t>
            </a:r>
            <a:r>
              <a:rPr lang="en-US" err="1"/>
              <a:t>Devops</a:t>
            </a:r>
            <a:r>
              <a:rPr lang="en-US" kern="1200">
                <a:latin typeface="+mj-lt"/>
                <a:ea typeface="+mj-ea"/>
                <a:cs typeface="+mj-cs"/>
              </a:rPr>
              <a:t>	</a:t>
            </a:r>
          </a:p>
        </p:txBody>
      </p:sp>
      <p:sp>
        <p:nvSpPr>
          <p:cNvPr id="73" name="Freeform: Shape 72">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Content Placeholder 5">
            <a:extLst>
              <a:ext uri="{FF2B5EF4-FFF2-40B4-BE49-F238E27FC236}">
                <a16:creationId xmlns:a16="http://schemas.microsoft.com/office/drawing/2014/main" id="{4502E6EA-698F-4F69-AC62-DF7E74725905}"/>
              </a:ext>
            </a:extLst>
          </p:cNvPr>
          <p:cNvSpPr>
            <a:spLocks noGrp="1"/>
          </p:cNvSpPr>
          <p:nvPr>
            <p:ph idx="1"/>
          </p:nvPr>
        </p:nvSpPr>
        <p:spPr>
          <a:xfrm>
            <a:off x="838200" y="1825625"/>
            <a:ext cx="5558489" cy="4351338"/>
          </a:xfrm>
        </p:spPr>
        <p:txBody>
          <a:bodyPr>
            <a:normAutofit/>
          </a:bodyPr>
          <a:lstStyle/>
          <a:p>
            <a:pPr marL="0" indent="0">
              <a:buNone/>
            </a:pPr>
            <a:endParaRPr lang="en-US" dirty="0"/>
          </a:p>
          <a:p>
            <a:r>
              <a:rPr lang="en-US" sz="3600" dirty="0" err="1"/>
              <a:t>Supporto</a:t>
            </a:r>
            <a:r>
              <a:rPr lang="en-US" sz="3600" dirty="0"/>
              <a:t> alle </a:t>
            </a:r>
            <a:r>
              <a:rPr lang="en-US" sz="3600" dirty="0" err="1"/>
              <a:t>operazioni</a:t>
            </a:r>
            <a:r>
              <a:rPr lang="en-US" sz="3600" dirty="0"/>
              <a:t> di </a:t>
            </a:r>
            <a:r>
              <a:rPr lang="en-US" sz="3600" dirty="0" err="1"/>
              <a:t>piattaforma</a:t>
            </a:r>
            <a:r>
              <a:rPr lang="en-US" sz="3600" dirty="0"/>
              <a:t> e di Sistema</a:t>
            </a:r>
          </a:p>
          <a:p>
            <a:r>
              <a:rPr lang="en-US" sz="3600" dirty="0" err="1"/>
              <a:t>Supporto</a:t>
            </a:r>
            <a:r>
              <a:rPr lang="en-US" sz="3600" dirty="0"/>
              <a:t> </a:t>
            </a:r>
            <a:r>
              <a:rPr lang="en-US" sz="3600" dirty="0" err="1"/>
              <a:t>alla</a:t>
            </a:r>
            <a:r>
              <a:rPr lang="en-US" sz="3600" dirty="0"/>
              <a:t> governance</a:t>
            </a:r>
          </a:p>
          <a:p>
            <a:endParaRPr lang="en-US" dirty="0"/>
          </a:p>
        </p:txBody>
      </p:sp>
      <p:sp>
        <p:nvSpPr>
          <p:cNvPr id="75" name="Oval 74">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Block Arc 76">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9" name="Freeform: Shape 78">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81" name="Straight Connector 80">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83" name="Freeform: Shape 82">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85" name="Arc 84">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7" name="Freeform: Shape 86">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pic>
        <p:nvPicPr>
          <p:cNvPr id="14338" name="Picture 2" descr="Azure DevOps: Not Just for Devs and Ops - Dusty Juhl">
            <a:hlinkClick r:id="rId4"/>
            <a:extLst>
              <a:ext uri="{FF2B5EF4-FFF2-40B4-BE49-F238E27FC236}">
                <a16:creationId xmlns:a16="http://schemas.microsoft.com/office/drawing/2014/main" id="{9EE5325A-19DF-402F-9CAC-2D7BA33218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437" y="5563312"/>
            <a:ext cx="1343066" cy="839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2722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D41757F-4D36-4CEC-9609-4B1F956A929C}"/>
              </a:ext>
            </a:extLst>
          </p:cNvPr>
          <p:cNvSpPr>
            <a:spLocks noGrp="1"/>
          </p:cNvSpPr>
          <p:nvPr>
            <p:ph type="title"/>
          </p:nvPr>
        </p:nvSpPr>
        <p:spPr>
          <a:xfrm>
            <a:off x="838200" y="365125"/>
            <a:ext cx="10515600" cy="1325563"/>
          </a:xfrm>
        </p:spPr>
        <p:txBody>
          <a:bodyPr>
            <a:normAutofit/>
          </a:bodyPr>
          <a:lstStyle/>
          <a:p>
            <a:r>
              <a:rPr lang="en-US" dirty="0"/>
              <a:t>Intro</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5" name="Picture 4" descr="A picture containing company name&#10;&#10;Description automatically generated">
            <a:extLst>
              <a:ext uri="{FF2B5EF4-FFF2-40B4-BE49-F238E27FC236}">
                <a16:creationId xmlns:a16="http://schemas.microsoft.com/office/drawing/2014/main" id="{FE92D426-269C-40F3-987E-8A5AFD124A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pic>
        <p:nvPicPr>
          <p:cNvPr id="9" name="Graphic 21">
            <a:extLst>
              <a:ext uri="{FF2B5EF4-FFF2-40B4-BE49-F238E27FC236}">
                <a16:creationId xmlns:a16="http://schemas.microsoft.com/office/drawing/2014/main" id="{83A96F6E-B051-4AC2-8B59-7296A2A341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9352" y="4575332"/>
            <a:ext cx="1685955" cy="1685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21">
            <a:extLst>
              <a:ext uri="{FF2B5EF4-FFF2-40B4-BE49-F238E27FC236}">
                <a16:creationId xmlns:a16="http://schemas.microsoft.com/office/drawing/2014/main" id="{C280E58E-B12A-4F07-9920-A788465E40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1046" y="4575332"/>
            <a:ext cx="1685955" cy="1685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21">
            <a:extLst>
              <a:ext uri="{FF2B5EF4-FFF2-40B4-BE49-F238E27FC236}">
                <a16:creationId xmlns:a16="http://schemas.microsoft.com/office/drawing/2014/main" id="{D13F8DD0-5C77-4762-ACCA-73C23377C4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2740" y="4575334"/>
            <a:ext cx="1685955" cy="1685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3" name="Group 32">
            <a:extLst>
              <a:ext uri="{FF2B5EF4-FFF2-40B4-BE49-F238E27FC236}">
                <a16:creationId xmlns:a16="http://schemas.microsoft.com/office/drawing/2014/main" id="{1092B51B-F78B-4BB5-A545-A59E325F2789}"/>
              </a:ext>
            </a:extLst>
          </p:cNvPr>
          <p:cNvGrpSpPr/>
          <p:nvPr/>
        </p:nvGrpSpPr>
        <p:grpSpPr>
          <a:xfrm>
            <a:off x="5799395" y="1968092"/>
            <a:ext cx="4090392" cy="2607239"/>
            <a:chOff x="5838723" y="1968092"/>
            <a:chExt cx="4090392" cy="2607239"/>
          </a:xfrm>
        </p:grpSpPr>
        <p:pic>
          <p:nvPicPr>
            <p:cNvPr id="1026" name="Picture 2" descr="See the source image">
              <a:extLst>
                <a:ext uri="{FF2B5EF4-FFF2-40B4-BE49-F238E27FC236}">
                  <a16:creationId xmlns:a16="http://schemas.microsoft.com/office/drawing/2014/main" id="{35F90A65-BDE5-40E2-9971-0E23E2C6BC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2666" y="3706252"/>
              <a:ext cx="1007211" cy="86907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See the source image">
              <a:extLst>
                <a:ext uri="{FF2B5EF4-FFF2-40B4-BE49-F238E27FC236}">
                  <a16:creationId xmlns:a16="http://schemas.microsoft.com/office/drawing/2014/main" id="{7EFFC346-048E-40FC-9165-4F71EDBBF0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7698" y="2837172"/>
              <a:ext cx="1007211" cy="86907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See the source image">
              <a:extLst>
                <a:ext uri="{FF2B5EF4-FFF2-40B4-BE49-F238E27FC236}">
                  <a16:creationId xmlns:a16="http://schemas.microsoft.com/office/drawing/2014/main" id="{8BFBB1D5-E12D-4D22-9BFB-CA04E4D154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8723" y="1968092"/>
              <a:ext cx="1007211" cy="86907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See the source image">
              <a:extLst>
                <a:ext uri="{FF2B5EF4-FFF2-40B4-BE49-F238E27FC236}">
                  <a16:creationId xmlns:a16="http://schemas.microsoft.com/office/drawing/2014/main" id="{DF7A3010-9F61-4B47-A966-93A8EC36E5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3106" y="3706251"/>
              <a:ext cx="1007211" cy="86907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See the source image">
              <a:extLst>
                <a:ext uri="{FF2B5EF4-FFF2-40B4-BE49-F238E27FC236}">
                  <a16:creationId xmlns:a16="http://schemas.microsoft.com/office/drawing/2014/main" id="{90AFF84E-F767-496E-AB5C-EBE2A8C382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0417" y="2804741"/>
              <a:ext cx="1007211" cy="8690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See the source image">
              <a:extLst>
                <a:ext uri="{FF2B5EF4-FFF2-40B4-BE49-F238E27FC236}">
                  <a16:creationId xmlns:a16="http://schemas.microsoft.com/office/drawing/2014/main" id="{0AB464C8-755D-44AA-84E6-F490662192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6872" y="3706252"/>
              <a:ext cx="1007211" cy="86907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See the source image">
              <a:extLst>
                <a:ext uri="{FF2B5EF4-FFF2-40B4-BE49-F238E27FC236}">
                  <a16:creationId xmlns:a16="http://schemas.microsoft.com/office/drawing/2014/main" id="{FEE3CD1F-747B-4B46-9E62-86E8663D4C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21904" y="2837172"/>
              <a:ext cx="1007211" cy="86907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See the source image">
              <a:extLst>
                <a:ext uri="{FF2B5EF4-FFF2-40B4-BE49-F238E27FC236}">
                  <a16:creationId xmlns:a16="http://schemas.microsoft.com/office/drawing/2014/main" id="{83F3C687-0005-48D0-B37A-180B576F50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2929" y="1968092"/>
              <a:ext cx="1007211" cy="869079"/>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TextBox 34">
            <a:extLst>
              <a:ext uri="{FF2B5EF4-FFF2-40B4-BE49-F238E27FC236}">
                <a16:creationId xmlns:a16="http://schemas.microsoft.com/office/drawing/2014/main" id="{4D7C95C6-1583-48AD-AFBD-8D7328878C6B}"/>
              </a:ext>
            </a:extLst>
          </p:cNvPr>
          <p:cNvSpPr txBox="1"/>
          <p:nvPr/>
        </p:nvSpPr>
        <p:spPr>
          <a:xfrm>
            <a:off x="1002890" y="1690688"/>
            <a:ext cx="4197840" cy="4801314"/>
          </a:xfrm>
          <a:prstGeom prst="rect">
            <a:avLst/>
          </a:prstGeom>
          <a:noFill/>
        </p:spPr>
        <p:txBody>
          <a:bodyPr wrap="square" rtlCol="0">
            <a:spAutoFit/>
          </a:bodyPr>
          <a:lstStyle/>
          <a:p>
            <a:pPr marL="285750" indent="-285750">
              <a:buFont typeface="Arial" panose="020B0604020202020204" pitchFamily="34" charset="0"/>
              <a:buChar char="•"/>
            </a:pPr>
            <a:r>
              <a:rPr lang="en-US" sz="3200" dirty="0" err="1"/>
              <a:t>Risorse</a:t>
            </a:r>
            <a:endParaRPr lang="en-US" sz="3200" dirty="0"/>
          </a:p>
          <a:p>
            <a:pPr marL="285750" indent="-285750">
              <a:buFont typeface="Arial" panose="020B0604020202020204" pitchFamily="34" charset="0"/>
              <a:buChar char="•"/>
            </a:pPr>
            <a:r>
              <a:rPr lang="en-US" sz="3200" dirty="0" err="1"/>
              <a:t>Dimensionamento</a:t>
            </a:r>
            <a:endParaRPr lang="en-US" sz="3200" dirty="0"/>
          </a:p>
          <a:p>
            <a:pPr marL="285750" indent="-285750">
              <a:buFont typeface="Arial" panose="020B0604020202020204" pitchFamily="34" charset="0"/>
              <a:buChar char="•"/>
            </a:pPr>
            <a:r>
              <a:rPr lang="en-US" sz="3200" dirty="0" err="1"/>
              <a:t>Scalabilità</a:t>
            </a:r>
            <a:endParaRPr lang="en-US" sz="3200" dirty="0"/>
          </a:p>
          <a:p>
            <a:pPr marL="285750" indent="-285750">
              <a:buFont typeface="Arial" panose="020B0604020202020204" pitchFamily="34" charset="0"/>
              <a:buChar char="•"/>
            </a:pPr>
            <a:r>
              <a:rPr lang="en-US" sz="3200" dirty="0"/>
              <a:t>DR</a:t>
            </a:r>
          </a:p>
          <a:p>
            <a:pPr marL="285750" indent="-285750">
              <a:buFont typeface="Arial" panose="020B0604020202020204" pitchFamily="34" charset="0"/>
              <a:buChar char="•"/>
            </a:pPr>
            <a:r>
              <a:rPr lang="en-US" sz="3200" dirty="0" err="1"/>
              <a:t>Operazioni</a:t>
            </a:r>
            <a:endParaRPr lang="en-US" sz="3200" dirty="0"/>
          </a:p>
          <a:p>
            <a:pPr marL="285750" indent="-285750">
              <a:buFont typeface="Arial" panose="020B0604020202020204" pitchFamily="34" charset="0"/>
              <a:buChar char="•"/>
            </a:pPr>
            <a:r>
              <a:rPr lang="en-US" sz="3200" dirty="0" err="1"/>
              <a:t>Sicurezza</a:t>
            </a:r>
            <a:endParaRPr lang="en-US" sz="3200" dirty="0"/>
          </a:p>
          <a:p>
            <a:pPr marL="285750" indent="-285750">
              <a:buFont typeface="Arial" panose="020B0604020202020204" pitchFamily="34" charset="0"/>
              <a:buChar char="•"/>
            </a:pPr>
            <a:r>
              <a:rPr lang="en-US" sz="3200" dirty="0"/>
              <a:t>Compliance</a:t>
            </a:r>
          </a:p>
          <a:p>
            <a:endParaRPr lang="en-US" sz="3200" dirty="0"/>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731852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US" kern="1200" dirty="0" err="1">
                <a:latin typeface="+mj-lt"/>
                <a:ea typeface="+mj-ea"/>
                <a:cs typeface="+mj-cs"/>
              </a:rPr>
              <a:t>Migrazione</a:t>
            </a:r>
            <a:r>
              <a:rPr lang="en-US" kern="1200" dirty="0">
                <a:latin typeface="+mj-lt"/>
                <a:ea typeface="+mj-ea"/>
                <a:cs typeface="+mj-cs"/>
              </a:rPr>
              <a:t> </a:t>
            </a:r>
            <a:r>
              <a:rPr lang="en-US" kern="1200" dirty="0" err="1">
                <a:latin typeface="+mj-lt"/>
                <a:ea typeface="+mj-ea"/>
                <a:cs typeface="+mj-cs"/>
              </a:rPr>
              <a:t>su</a:t>
            </a:r>
            <a:r>
              <a:rPr lang="en-US" kern="1200" dirty="0">
                <a:latin typeface="+mj-lt"/>
                <a:ea typeface="+mj-ea"/>
                <a:cs typeface="+mj-cs"/>
              </a:rPr>
              <a:t> cloud	</a:t>
            </a:r>
          </a:p>
        </p:txBody>
      </p:sp>
      <p:sp>
        <p:nvSpPr>
          <p:cNvPr id="17" name="Arc 1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Content Placeholder 5">
            <a:extLst>
              <a:ext uri="{FF2B5EF4-FFF2-40B4-BE49-F238E27FC236}">
                <a16:creationId xmlns:a16="http://schemas.microsoft.com/office/drawing/2014/main" id="{4502E6EA-698F-4F69-AC62-DF7E74725905}"/>
              </a:ext>
            </a:extLst>
          </p:cNvPr>
          <p:cNvSpPr>
            <a:spLocks noGrp="1"/>
          </p:cNvSpPr>
          <p:nvPr>
            <p:ph idx="1"/>
          </p:nvPr>
        </p:nvSpPr>
        <p:spPr>
          <a:xfrm>
            <a:off x="838200" y="1825625"/>
            <a:ext cx="10515600" cy="4351338"/>
          </a:xfrm>
        </p:spPr>
        <p:txBody>
          <a:bodyPr>
            <a:normAutofit/>
          </a:bodyPr>
          <a:lstStyle/>
          <a:p>
            <a:pPr lvl="1"/>
            <a:r>
              <a:rPr lang="en-US" sz="3600" dirty="0" err="1"/>
              <a:t>Creare</a:t>
            </a:r>
            <a:r>
              <a:rPr lang="en-US" sz="3600" dirty="0"/>
              <a:t> un business case</a:t>
            </a:r>
          </a:p>
          <a:p>
            <a:pPr lvl="1"/>
            <a:r>
              <a:rPr lang="en-US" sz="3600" dirty="0" err="1"/>
              <a:t>Persone</a:t>
            </a:r>
            <a:r>
              <a:rPr lang="en-US" sz="3600" dirty="0"/>
              <a:t> e team</a:t>
            </a:r>
          </a:p>
          <a:p>
            <a:pPr lvl="1"/>
            <a:r>
              <a:rPr lang="en-US" sz="3600" dirty="0" err="1"/>
              <a:t>Preparazione</a:t>
            </a:r>
            <a:r>
              <a:rPr lang="en-US" sz="3600" dirty="0"/>
              <a:t> e </a:t>
            </a:r>
            <a:r>
              <a:rPr lang="en-US" sz="3600" dirty="0" err="1"/>
              <a:t>pianificazione</a:t>
            </a:r>
            <a:endParaRPr lang="en-US" sz="3600" dirty="0"/>
          </a:p>
          <a:p>
            <a:pPr lvl="1"/>
            <a:r>
              <a:rPr lang="en-US" sz="3600" dirty="0" err="1"/>
              <a:t>Eseguire</a:t>
            </a:r>
            <a:r>
              <a:rPr lang="en-US" sz="3600" dirty="0"/>
              <a:t> la </a:t>
            </a:r>
            <a:r>
              <a:rPr lang="en-US" sz="3600" dirty="0" err="1"/>
              <a:t>migrazione</a:t>
            </a:r>
            <a:endParaRPr lang="en-US" sz="3600" dirty="0"/>
          </a:p>
          <a:p>
            <a:pPr lvl="1"/>
            <a:endParaRPr lang="en-US" dirty="0"/>
          </a:p>
          <a:p>
            <a:pPr marL="0" indent="0">
              <a:buNone/>
            </a:pPr>
            <a:endParaRPr lang="en-US" dirty="0"/>
          </a:p>
          <a:p>
            <a:endParaRPr lang="en-US" dirty="0"/>
          </a:p>
          <a:p>
            <a:endParaRPr lang="en-US" dirty="0"/>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spTree>
    <p:extLst>
      <p:ext uri="{BB962C8B-B14F-4D97-AF65-F5344CB8AC3E}">
        <p14:creationId xmlns:p14="http://schemas.microsoft.com/office/powerpoint/2010/main" val="17065050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US" dirty="0" err="1"/>
              <a:t>Creazione</a:t>
            </a:r>
            <a:r>
              <a:rPr lang="en-US" dirty="0"/>
              <a:t> di un business case</a:t>
            </a:r>
            <a:endParaRPr lang="en-US" kern="1200" dirty="0">
              <a:latin typeface="+mj-lt"/>
              <a:ea typeface="+mj-ea"/>
              <a:cs typeface="+mj-cs"/>
            </a:endParaRPr>
          </a:p>
        </p:txBody>
      </p:sp>
      <p:sp>
        <p:nvSpPr>
          <p:cNvPr id="17" name="Arc 1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Content Placeholder 5">
            <a:extLst>
              <a:ext uri="{FF2B5EF4-FFF2-40B4-BE49-F238E27FC236}">
                <a16:creationId xmlns:a16="http://schemas.microsoft.com/office/drawing/2014/main" id="{4502E6EA-698F-4F69-AC62-DF7E74725905}"/>
              </a:ext>
            </a:extLst>
          </p:cNvPr>
          <p:cNvSpPr>
            <a:spLocks noGrp="1"/>
          </p:cNvSpPr>
          <p:nvPr>
            <p:ph idx="1"/>
          </p:nvPr>
        </p:nvSpPr>
        <p:spPr>
          <a:xfrm>
            <a:off x="838200" y="1825625"/>
            <a:ext cx="10515600" cy="4351338"/>
          </a:xfrm>
        </p:spPr>
        <p:txBody>
          <a:bodyPr>
            <a:normAutofit fontScale="85000" lnSpcReduction="20000"/>
          </a:bodyPr>
          <a:lstStyle/>
          <a:p>
            <a:pPr lvl="1"/>
            <a:r>
              <a:rPr lang="en-US" sz="3600" dirty="0"/>
              <a:t>A </a:t>
            </a:r>
            <a:r>
              <a:rPr lang="en-US" sz="3600" dirty="0" err="1"/>
              <a:t>cosa</a:t>
            </a:r>
            <a:r>
              <a:rPr lang="en-US" sz="3600" dirty="0"/>
              <a:t> </a:t>
            </a:r>
            <a:r>
              <a:rPr lang="en-US" sz="3600" dirty="0" err="1"/>
              <a:t>risponde</a:t>
            </a:r>
            <a:r>
              <a:rPr lang="en-US" sz="3600" dirty="0"/>
              <a:t> un business case?</a:t>
            </a:r>
          </a:p>
          <a:p>
            <a:pPr lvl="2"/>
            <a:r>
              <a:rPr lang="it-IT" sz="3200" dirty="0"/>
              <a:t>Qual è il costo IT previsto per il futuro su cloud rispetto al costo (base) esistente?</a:t>
            </a:r>
          </a:p>
          <a:p>
            <a:pPr lvl="2"/>
            <a:endParaRPr lang="it-IT" sz="3200" dirty="0"/>
          </a:p>
          <a:p>
            <a:pPr lvl="2"/>
            <a:r>
              <a:rPr lang="it-IT" sz="3200" dirty="0"/>
              <a:t>Quali sono i costi stimati di investimento per la migrazione?</a:t>
            </a:r>
          </a:p>
          <a:p>
            <a:pPr lvl="2"/>
            <a:endParaRPr lang="it-IT" sz="3200" dirty="0"/>
          </a:p>
          <a:p>
            <a:pPr lvl="2"/>
            <a:r>
              <a:rPr lang="it-IT" sz="3200" dirty="0"/>
              <a:t>Qual è il ROI previsto ?</a:t>
            </a:r>
          </a:p>
          <a:p>
            <a:pPr lvl="2"/>
            <a:endParaRPr lang="it-IT" sz="3200" dirty="0"/>
          </a:p>
          <a:p>
            <a:pPr lvl="2"/>
            <a:r>
              <a:rPr lang="it-IT" sz="3200" dirty="0"/>
              <a:t>Quali sono i vantaggi per l'azienda oltre al risparmio sui costi?</a:t>
            </a:r>
          </a:p>
          <a:p>
            <a:pPr lvl="2"/>
            <a:endParaRPr lang="it-IT" sz="3200" dirty="0"/>
          </a:p>
          <a:p>
            <a:pPr lvl="2"/>
            <a:r>
              <a:rPr lang="it-IT" sz="3200" dirty="0"/>
              <a:t>In che modo l'utilizzo del cloud migliorerà la tua capacità di rispondere ai cambiamenti aziendali?</a:t>
            </a:r>
            <a:endParaRPr lang="en-US" sz="3200" dirty="0"/>
          </a:p>
          <a:p>
            <a:pPr lvl="1"/>
            <a:endParaRPr lang="en-US" dirty="0"/>
          </a:p>
          <a:p>
            <a:pPr marL="0" indent="0">
              <a:buNone/>
            </a:pPr>
            <a:endParaRPr lang="en-US" dirty="0"/>
          </a:p>
          <a:p>
            <a:endParaRPr lang="en-US" dirty="0"/>
          </a:p>
          <a:p>
            <a:endParaRPr lang="en-US" dirty="0"/>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spTree>
    <p:extLst>
      <p:ext uri="{BB962C8B-B14F-4D97-AF65-F5344CB8AC3E}">
        <p14:creationId xmlns:p14="http://schemas.microsoft.com/office/powerpoint/2010/main" val="24480039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US" dirty="0" err="1"/>
              <a:t>Creazione</a:t>
            </a:r>
            <a:r>
              <a:rPr lang="en-US" dirty="0"/>
              <a:t> di un business case</a:t>
            </a:r>
            <a:endParaRPr lang="en-US" kern="1200" dirty="0">
              <a:latin typeface="+mj-lt"/>
              <a:ea typeface="+mj-ea"/>
              <a:cs typeface="+mj-cs"/>
            </a:endParaRPr>
          </a:p>
        </p:txBody>
      </p:sp>
      <p:sp>
        <p:nvSpPr>
          <p:cNvPr id="17" name="Arc 1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Content Placeholder 5">
            <a:extLst>
              <a:ext uri="{FF2B5EF4-FFF2-40B4-BE49-F238E27FC236}">
                <a16:creationId xmlns:a16="http://schemas.microsoft.com/office/drawing/2014/main" id="{4502E6EA-698F-4F69-AC62-DF7E74725905}"/>
              </a:ext>
            </a:extLst>
          </p:cNvPr>
          <p:cNvSpPr>
            <a:spLocks noGrp="1"/>
          </p:cNvSpPr>
          <p:nvPr>
            <p:ph idx="1"/>
          </p:nvPr>
        </p:nvSpPr>
        <p:spPr>
          <a:xfrm>
            <a:off x="838200" y="1825625"/>
            <a:ext cx="10515600" cy="4351338"/>
          </a:xfrm>
        </p:spPr>
        <p:txBody>
          <a:bodyPr>
            <a:normAutofit/>
          </a:bodyPr>
          <a:lstStyle/>
          <a:p>
            <a:pPr lvl="1"/>
            <a:r>
              <a:rPr lang="en-US" sz="3600" dirty="0"/>
              <a:t>Le quattro </a:t>
            </a:r>
            <a:r>
              <a:rPr lang="en-US" sz="3600" dirty="0" err="1"/>
              <a:t>aree</a:t>
            </a:r>
            <a:r>
              <a:rPr lang="en-US" sz="3600" dirty="0"/>
              <a:t> da </a:t>
            </a:r>
            <a:r>
              <a:rPr lang="en-US" sz="3600" dirty="0" err="1"/>
              <a:t>considerare</a:t>
            </a:r>
            <a:endParaRPr lang="en-US" sz="3600" dirty="0"/>
          </a:p>
          <a:p>
            <a:pPr lvl="2"/>
            <a:r>
              <a:rPr lang="en-US" sz="3200" dirty="0" err="1"/>
              <a:t>Costi</a:t>
            </a:r>
            <a:r>
              <a:rPr lang="en-US" sz="3200" dirty="0"/>
              <a:t> di </a:t>
            </a:r>
            <a:r>
              <a:rPr lang="en-US" sz="3200" dirty="0" err="1"/>
              <a:t>esercizio</a:t>
            </a:r>
            <a:endParaRPr lang="en-US" sz="3200" dirty="0"/>
          </a:p>
          <a:p>
            <a:pPr lvl="2"/>
            <a:r>
              <a:rPr lang="en-US" sz="3200" dirty="0" err="1"/>
              <a:t>Costi</a:t>
            </a:r>
            <a:r>
              <a:rPr lang="en-US" sz="3200" dirty="0"/>
              <a:t> di </a:t>
            </a:r>
            <a:r>
              <a:rPr lang="en-US" sz="3200" dirty="0" err="1"/>
              <a:t>modifica</a:t>
            </a:r>
            <a:endParaRPr lang="en-US" sz="3200" dirty="0"/>
          </a:p>
          <a:p>
            <a:pPr lvl="2"/>
            <a:r>
              <a:rPr lang="en-US" sz="3200" b="0" i="0" dirty="0" err="1">
                <a:solidFill>
                  <a:srgbClr val="16191F"/>
                </a:solidFill>
                <a:effectLst/>
                <a:latin typeface="Amazon Ember"/>
              </a:rPr>
              <a:t>Produttività</a:t>
            </a:r>
            <a:endParaRPr lang="en-US" sz="3200" b="0" i="0" dirty="0">
              <a:solidFill>
                <a:srgbClr val="16191F"/>
              </a:solidFill>
              <a:effectLst/>
              <a:latin typeface="Amazon Ember"/>
            </a:endParaRPr>
          </a:p>
          <a:p>
            <a:pPr lvl="2"/>
            <a:r>
              <a:rPr lang="en-US" sz="3200" b="0" i="0" dirty="0">
                <a:solidFill>
                  <a:srgbClr val="16191F"/>
                </a:solidFill>
                <a:effectLst/>
                <a:latin typeface="Amazon Ember"/>
              </a:rPr>
              <a:t>Business value</a:t>
            </a:r>
            <a:endParaRPr lang="en-US" sz="3600" dirty="0"/>
          </a:p>
          <a:p>
            <a:pPr marL="0" indent="0">
              <a:buNone/>
            </a:pPr>
            <a:endParaRPr lang="en-US" dirty="0"/>
          </a:p>
          <a:p>
            <a:endParaRPr lang="en-US" dirty="0"/>
          </a:p>
          <a:p>
            <a:endParaRPr lang="en-US" dirty="0"/>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spTree>
    <p:extLst>
      <p:ext uri="{BB962C8B-B14F-4D97-AF65-F5344CB8AC3E}">
        <p14:creationId xmlns:p14="http://schemas.microsoft.com/office/powerpoint/2010/main" val="24086660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US" dirty="0" err="1"/>
              <a:t>Creazione</a:t>
            </a:r>
            <a:r>
              <a:rPr lang="en-US" dirty="0"/>
              <a:t> di un business case</a:t>
            </a:r>
            <a:endParaRPr lang="en-US" kern="1200" dirty="0">
              <a:latin typeface="+mj-lt"/>
              <a:ea typeface="+mj-ea"/>
              <a:cs typeface="+mj-cs"/>
            </a:endParaRPr>
          </a:p>
        </p:txBody>
      </p:sp>
      <p:sp>
        <p:nvSpPr>
          <p:cNvPr id="17" name="Arc 1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Content Placeholder 5">
            <a:extLst>
              <a:ext uri="{FF2B5EF4-FFF2-40B4-BE49-F238E27FC236}">
                <a16:creationId xmlns:a16="http://schemas.microsoft.com/office/drawing/2014/main" id="{4502E6EA-698F-4F69-AC62-DF7E74725905}"/>
              </a:ext>
            </a:extLst>
          </p:cNvPr>
          <p:cNvSpPr>
            <a:spLocks noGrp="1"/>
          </p:cNvSpPr>
          <p:nvPr>
            <p:ph idx="1"/>
          </p:nvPr>
        </p:nvSpPr>
        <p:spPr>
          <a:xfrm>
            <a:off x="838200" y="1825625"/>
            <a:ext cx="10515600" cy="4351338"/>
          </a:xfrm>
        </p:spPr>
        <p:txBody>
          <a:bodyPr>
            <a:normAutofit fontScale="92500" lnSpcReduction="20000"/>
          </a:bodyPr>
          <a:lstStyle/>
          <a:p>
            <a:pPr lvl="1"/>
            <a:r>
              <a:rPr lang="en-US" sz="3600" dirty="0" err="1"/>
              <a:t>Costi</a:t>
            </a:r>
            <a:r>
              <a:rPr lang="en-US" sz="3600" dirty="0"/>
              <a:t> di </a:t>
            </a:r>
            <a:r>
              <a:rPr lang="en-US" sz="3600" dirty="0" err="1"/>
              <a:t>esercizio</a:t>
            </a:r>
            <a:endParaRPr lang="en-US" sz="3600" dirty="0"/>
          </a:p>
          <a:p>
            <a:pPr lvl="2"/>
            <a:r>
              <a:rPr lang="it-IT" sz="2600" dirty="0"/>
              <a:t>Confronto del costo totale di proprietà (TCO) dei costi di esecuzione su cloud post-migrazione (to-be) rispetto al modello operativo corrente (as-is)</a:t>
            </a:r>
          </a:p>
          <a:p>
            <a:pPr lvl="3"/>
            <a:endParaRPr lang="it-IT" sz="2400" dirty="0"/>
          </a:p>
          <a:p>
            <a:pPr lvl="2"/>
            <a:r>
              <a:rPr lang="it-IT" sz="2600" dirty="0"/>
              <a:t>Impatto delle opzioni di acquisto / prezzi cloud(istanze riservate, sconti per volume)</a:t>
            </a:r>
          </a:p>
          <a:p>
            <a:pPr lvl="3"/>
            <a:endParaRPr lang="it-IT" sz="2400" dirty="0"/>
          </a:p>
          <a:p>
            <a:pPr lvl="2"/>
            <a:r>
              <a:rPr lang="it-IT" sz="2600" dirty="0"/>
              <a:t>Impatti degli sconti cloud (programma di sconti aziendali, crediti di servizio, ad esempio incentivi del programma di accelerazione della migrazione)</a:t>
            </a:r>
          </a:p>
          <a:p>
            <a:r>
              <a:rPr lang="en-US" dirty="0" err="1"/>
              <a:t>Strumenti</a:t>
            </a:r>
            <a:r>
              <a:rPr lang="en-US" dirty="0"/>
              <a:t> di </a:t>
            </a:r>
            <a:r>
              <a:rPr lang="en-US" dirty="0" err="1"/>
              <a:t>analisi</a:t>
            </a:r>
            <a:r>
              <a:rPr lang="en-US" dirty="0"/>
              <a:t> </a:t>
            </a:r>
            <a:r>
              <a:rPr lang="en-US" dirty="0" err="1"/>
              <a:t>dei</a:t>
            </a:r>
            <a:r>
              <a:rPr lang="en-US" dirty="0"/>
              <a:t> </a:t>
            </a:r>
            <a:r>
              <a:rPr lang="en-US" dirty="0" err="1"/>
              <a:t>costi</a:t>
            </a:r>
            <a:endParaRPr lang="en-US" dirty="0"/>
          </a:p>
          <a:p>
            <a:pPr lvl="1"/>
            <a:r>
              <a:rPr lang="en-US" dirty="0">
                <a:hlinkClick r:id="rId3"/>
              </a:rPr>
              <a:t>Azure</a:t>
            </a:r>
            <a:endParaRPr lang="en-US" dirty="0"/>
          </a:p>
          <a:p>
            <a:pPr lvl="1"/>
            <a:r>
              <a:rPr lang="en-US" dirty="0">
                <a:hlinkClick r:id="rId4"/>
              </a:rPr>
              <a:t>AWS</a:t>
            </a:r>
            <a:endParaRPr lang="en-US" dirty="0"/>
          </a:p>
          <a:p>
            <a:pPr lvl="3"/>
            <a:endParaRPr lang="en-US" sz="2400" dirty="0"/>
          </a:p>
          <a:p>
            <a:pPr lvl="1"/>
            <a:endParaRPr lang="en-US" dirty="0"/>
          </a:p>
          <a:p>
            <a:endParaRPr lang="en-US" dirty="0"/>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spTree>
    <p:extLst>
      <p:ext uri="{BB962C8B-B14F-4D97-AF65-F5344CB8AC3E}">
        <p14:creationId xmlns:p14="http://schemas.microsoft.com/office/powerpoint/2010/main" val="12357476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US" dirty="0" err="1"/>
              <a:t>Creazione</a:t>
            </a:r>
            <a:r>
              <a:rPr lang="en-US" dirty="0"/>
              <a:t> di un business case</a:t>
            </a:r>
            <a:endParaRPr lang="en-US" kern="1200" dirty="0">
              <a:latin typeface="+mj-lt"/>
              <a:ea typeface="+mj-ea"/>
              <a:cs typeface="+mj-cs"/>
            </a:endParaRPr>
          </a:p>
        </p:txBody>
      </p:sp>
      <p:sp>
        <p:nvSpPr>
          <p:cNvPr id="17" name="Arc 1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Content Placeholder 5">
            <a:extLst>
              <a:ext uri="{FF2B5EF4-FFF2-40B4-BE49-F238E27FC236}">
                <a16:creationId xmlns:a16="http://schemas.microsoft.com/office/drawing/2014/main" id="{4502E6EA-698F-4F69-AC62-DF7E74725905}"/>
              </a:ext>
            </a:extLst>
          </p:cNvPr>
          <p:cNvSpPr>
            <a:spLocks noGrp="1"/>
          </p:cNvSpPr>
          <p:nvPr>
            <p:ph idx="1"/>
          </p:nvPr>
        </p:nvSpPr>
        <p:spPr>
          <a:xfrm>
            <a:off x="838200" y="1825625"/>
            <a:ext cx="10515600" cy="4351338"/>
          </a:xfrm>
        </p:spPr>
        <p:txBody>
          <a:bodyPr>
            <a:normAutofit/>
          </a:bodyPr>
          <a:lstStyle/>
          <a:p>
            <a:pPr lvl="1"/>
            <a:r>
              <a:rPr lang="en-US" sz="3600" dirty="0" err="1"/>
              <a:t>Costi</a:t>
            </a:r>
            <a:r>
              <a:rPr lang="en-US" sz="3600" dirty="0"/>
              <a:t> di </a:t>
            </a:r>
            <a:r>
              <a:rPr lang="en-US" sz="3600" dirty="0" err="1"/>
              <a:t>modifica</a:t>
            </a:r>
            <a:endParaRPr lang="en-US" sz="3600" dirty="0"/>
          </a:p>
          <a:p>
            <a:pPr lvl="3"/>
            <a:r>
              <a:rPr lang="it-IT" sz="2400" dirty="0"/>
              <a:t>Costi di pianificazione / consulenza della migrazione</a:t>
            </a:r>
          </a:p>
          <a:p>
            <a:pPr lvl="3"/>
            <a:endParaRPr lang="it-IT" sz="2400" dirty="0"/>
          </a:p>
          <a:p>
            <a:pPr lvl="3"/>
            <a:r>
              <a:rPr lang="it-IT" sz="2400" dirty="0"/>
              <a:t>Eventi interessanti (ad es. Aggiornamento pianificato, rinnovo del leasing del data center, cessione)</a:t>
            </a:r>
          </a:p>
          <a:p>
            <a:pPr lvl="3"/>
            <a:endParaRPr lang="it-IT" sz="2400" dirty="0"/>
          </a:p>
          <a:p>
            <a:pPr lvl="3"/>
            <a:r>
              <a:rPr lang="it-IT" sz="2400" dirty="0"/>
              <a:t>Gestione del cambiamento (ad es. Istituzione di formazione di un Cloud Center of Excellence, governance e modello operativo)</a:t>
            </a:r>
          </a:p>
          <a:p>
            <a:pPr lvl="3"/>
            <a:endParaRPr lang="it-IT" sz="2400" dirty="0"/>
          </a:p>
          <a:p>
            <a:pPr lvl="3"/>
            <a:r>
              <a:rPr lang="it-IT" sz="2400" dirty="0"/>
              <a:t>Stima dei costi di migrazione dell'applicazione, costo degli ambienti paralleli</a:t>
            </a:r>
            <a:endParaRPr lang="en-US" dirty="0"/>
          </a:p>
          <a:p>
            <a:endParaRPr lang="en-US" dirty="0"/>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spTree>
    <p:extLst>
      <p:ext uri="{BB962C8B-B14F-4D97-AF65-F5344CB8AC3E}">
        <p14:creationId xmlns:p14="http://schemas.microsoft.com/office/powerpoint/2010/main" val="18874527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US" dirty="0" err="1"/>
              <a:t>Creazione</a:t>
            </a:r>
            <a:r>
              <a:rPr lang="en-US" dirty="0"/>
              <a:t> di un business case</a:t>
            </a:r>
            <a:endParaRPr lang="en-US" kern="1200" dirty="0">
              <a:latin typeface="+mj-lt"/>
              <a:ea typeface="+mj-ea"/>
              <a:cs typeface="+mj-cs"/>
            </a:endParaRPr>
          </a:p>
        </p:txBody>
      </p:sp>
      <p:sp>
        <p:nvSpPr>
          <p:cNvPr id="17" name="Arc 1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Content Placeholder 5">
            <a:extLst>
              <a:ext uri="{FF2B5EF4-FFF2-40B4-BE49-F238E27FC236}">
                <a16:creationId xmlns:a16="http://schemas.microsoft.com/office/drawing/2014/main" id="{4502E6EA-698F-4F69-AC62-DF7E74725905}"/>
              </a:ext>
            </a:extLst>
          </p:cNvPr>
          <p:cNvSpPr>
            <a:spLocks noGrp="1"/>
          </p:cNvSpPr>
          <p:nvPr>
            <p:ph idx="1"/>
          </p:nvPr>
        </p:nvSpPr>
        <p:spPr>
          <a:xfrm>
            <a:off x="838200" y="1825625"/>
            <a:ext cx="10515600" cy="4351338"/>
          </a:xfrm>
        </p:spPr>
        <p:txBody>
          <a:bodyPr>
            <a:normAutofit/>
          </a:bodyPr>
          <a:lstStyle/>
          <a:p>
            <a:pPr lvl="1"/>
            <a:r>
              <a:rPr lang="en-US" sz="3600" dirty="0" err="1"/>
              <a:t>Produttività</a:t>
            </a:r>
            <a:endParaRPr lang="en-US" sz="3600" dirty="0"/>
          </a:p>
          <a:p>
            <a:pPr lvl="3"/>
            <a:r>
              <a:rPr lang="it-IT" sz="3200" dirty="0"/>
              <a:t>Stima della riduzione del numero di ore trascorse a condurre attività operative legacy </a:t>
            </a:r>
          </a:p>
          <a:p>
            <a:pPr lvl="3"/>
            <a:r>
              <a:rPr lang="it-IT" sz="3200" dirty="0"/>
              <a:t>Aumento di produttività dall'automazione</a:t>
            </a:r>
          </a:p>
          <a:p>
            <a:pPr lvl="3"/>
            <a:r>
              <a:rPr lang="it-IT" sz="3200" dirty="0"/>
              <a:t>Produttività degli sviluppatori</a:t>
            </a:r>
            <a:endParaRPr lang="en-US" sz="2400" dirty="0"/>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spTree>
    <p:extLst>
      <p:ext uri="{BB962C8B-B14F-4D97-AF65-F5344CB8AC3E}">
        <p14:creationId xmlns:p14="http://schemas.microsoft.com/office/powerpoint/2010/main" val="38685561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US" dirty="0" err="1"/>
              <a:t>Creazione</a:t>
            </a:r>
            <a:r>
              <a:rPr lang="en-US" dirty="0"/>
              <a:t> di un business case</a:t>
            </a:r>
            <a:endParaRPr lang="en-US" kern="1200" dirty="0">
              <a:latin typeface="+mj-lt"/>
              <a:ea typeface="+mj-ea"/>
              <a:cs typeface="+mj-cs"/>
            </a:endParaRPr>
          </a:p>
        </p:txBody>
      </p:sp>
      <p:sp>
        <p:nvSpPr>
          <p:cNvPr id="17" name="Arc 1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Content Placeholder 5">
            <a:extLst>
              <a:ext uri="{FF2B5EF4-FFF2-40B4-BE49-F238E27FC236}">
                <a16:creationId xmlns:a16="http://schemas.microsoft.com/office/drawing/2014/main" id="{4502E6EA-698F-4F69-AC62-DF7E74725905}"/>
              </a:ext>
            </a:extLst>
          </p:cNvPr>
          <p:cNvSpPr>
            <a:spLocks noGrp="1"/>
          </p:cNvSpPr>
          <p:nvPr>
            <p:ph idx="1"/>
          </p:nvPr>
        </p:nvSpPr>
        <p:spPr>
          <a:xfrm>
            <a:off x="838200" y="1825625"/>
            <a:ext cx="10515600" cy="4351338"/>
          </a:xfrm>
        </p:spPr>
        <p:txBody>
          <a:bodyPr>
            <a:normAutofit fontScale="85000" lnSpcReduction="20000"/>
          </a:bodyPr>
          <a:lstStyle/>
          <a:p>
            <a:pPr lvl="1"/>
            <a:r>
              <a:rPr lang="en-US" sz="3600" dirty="0"/>
              <a:t>Business Value</a:t>
            </a:r>
          </a:p>
          <a:p>
            <a:pPr lvl="3"/>
            <a:r>
              <a:rPr lang="it-IT" sz="3200" dirty="0"/>
              <a:t>Agilità (tempi di implementazione più rapidi, flessibilità per aumentare / diminuire, fusioni e acquisizioni, espansione globale)</a:t>
            </a:r>
          </a:p>
          <a:p>
            <a:pPr lvl="3"/>
            <a:endParaRPr lang="it-IT" sz="3200" dirty="0"/>
          </a:p>
          <a:p>
            <a:pPr lvl="3"/>
            <a:r>
              <a:rPr lang="it-IT" sz="3200" dirty="0"/>
              <a:t>Riduzione dei costi (ad es. Aggiornamento del server, contratti di manutenzione)</a:t>
            </a:r>
          </a:p>
          <a:p>
            <a:pPr lvl="3"/>
            <a:endParaRPr lang="it-IT" sz="3200" dirty="0"/>
          </a:p>
          <a:p>
            <a:pPr lvl="3"/>
            <a:r>
              <a:rPr lang="it-IT" sz="3200" dirty="0"/>
              <a:t>Mitigazione del rischio (ad esempio, resilienza per il ripristino di emergenza o le prestazioni)</a:t>
            </a:r>
          </a:p>
          <a:p>
            <a:pPr lvl="3"/>
            <a:endParaRPr lang="it-IT" sz="3200" dirty="0"/>
          </a:p>
          <a:p>
            <a:pPr lvl="3"/>
            <a:r>
              <a:rPr lang="it-IT" sz="3200" dirty="0"/>
              <a:t>Riduzioni di asset dismessi</a:t>
            </a:r>
            <a:endParaRPr lang="en-US" sz="2400" dirty="0"/>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spTree>
    <p:extLst>
      <p:ext uri="{BB962C8B-B14F-4D97-AF65-F5344CB8AC3E}">
        <p14:creationId xmlns:p14="http://schemas.microsoft.com/office/powerpoint/2010/main" val="31743941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US" dirty="0" err="1"/>
              <a:t>Creazione</a:t>
            </a:r>
            <a:r>
              <a:rPr lang="en-US" dirty="0"/>
              <a:t> di un business case</a:t>
            </a:r>
            <a:endParaRPr lang="en-US" kern="1200" dirty="0">
              <a:latin typeface="+mj-lt"/>
              <a:ea typeface="+mj-ea"/>
              <a:cs typeface="+mj-cs"/>
            </a:endParaRPr>
          </a:p>
        </p:txBody>
      </p:sp>
      <p:sp>
        <p:nvSpPr>
          <p:cNvPr id="17" name="Arc 1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pic>
        <p:nvPicPr>
          <p:cNvPr id="1026" name="Picture 2">
            <a:extLst>
              <a:ext uri="{FF2B5EF4-FFF2-40B4-BE49-F238E27FC236}">
                <a16:creationId xmlns:a16="http://schemas.microsoft.com/office/drawing/2014/main" id="{835BCFF3-F628-42A9-9FD3-D455DD33C7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024" y="1508548"/>
            <a:ext cx="9104671" cy="4838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6041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US" dirty="0" err="1"/>
              <a:t>Persone</a:t>
            </a:r>
            <a:r>
              <a:rPr lang="en-US" dirty="0"/>
              <a:t> e team</a:t>
            </a:r>
            <a:endParaRPr lang="en-US" kern="1200" dirty="0">
              <a:latin typeface="+mj-lt"/>
              <a:ea typeface="+mj-ea"/>
              <a:cs typeface="+mj-cs"/>
            </a:endParaRPr>
          </a:p>
        </p:txBody>
      </p:sp>
      <p:sp>
        <p:nvSpPr>
          <p:cNvPr id="17" name="Arc 1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Content Placeholder 5">
            <a:extLst>
              <a:ext uri="{FF2B5EF4-FFF2-40B4-BE49-F238E27FC236}">
                <a16:creationId xmlns:a16="http://schemas.microsoft.com/office/drawing/2014/main" id="{4502E6EA-698F-4F69-AC62-DF7E74725905}"/>
              </a:ext>
            </a:extLst>
          </p:cNvPr>
          <p:cNvSpPr>
            <a:spLocks noGrp="1"/>
          </p:cNvSpPr>
          <p:nvPr>
            <p:ph idx="1"/>
          </p:nvPr>
        </p:nvSpPr>
        <p:spPr>
          <a:xfrm>
            <a:off x="838200" y="1825625"/>
            <a:ext cx="10515600" cy="4351338"/>
          </a:xfrm>
        </p:spPr>
        <p:txBody>
          <a:bodyPr>
            <a:normAutofit/>
          </a:bodyPr>
          <a:lstStyle/>
          <a:p>
            <a:pPr lvl="1"/>
            <a:r>
              <a:rPr lang="en-US" sz="3600" dirty="0" err="1"/>
              <a:t>Raggiungere</a:t>
            </a:r>
            <a:r>
              <a:rPr lang="en-US" sz="3600" dirty="0"/>
              <a:t> una </a:t>
            </a:r>
            <a:r>
              <a:rPr lang="en-US" sz="3600" dirty="0" err="1"/>
              <a:t>massa</a:t>
            </a:r>
            <a:r>
              <a:rPr lang="en-US" sz="3600" dirty="0"/>
              <a:t> </a:t>
            </a:r>
            <a:r>
              <a:rPr lang="en-US" sz="3600" dirty="0" err="1"/>
              <a:t>critica</a:t>
            </a:r>
            <a:r>
              <a:rPr lang="en-US" sz="3600" dirty="0"/>
              <a:t> di </a:t>
            </a:r>
            <a:r>
              <a:rPr lang="en-US" sz="3600" dirty="0" err="1"/>
              <a:t>persone</a:t>
            </a:r>
            <a:r>
              <a:rPr lang="en-US" sz="3600" dirty="0"/>
              <a:t> con </a:t>
            </a:r>
            <a:r>
              <a:rPr lang="en-US" sz="3600" dirty="0" err="1"/>
              <a:t>esperienza</a:t>
            </a:r>
            <a:endParaRPr lang="en-US" sz="3600" dirty="0"/>
          </a:p>
          <a:p>
            <a:pPr lvl="1"/>
            <a:r>
              <a:rPr lang="en-US" sz="3600" dirty="0" err="1"/>
              <a:t>Stabilire</a:t>
            </a:r>
            <a:r>
              <a:rPr lang="en-US" sz="3600" dirty="0"/>
              <a:t> un </a:t>
            </a:r>
            <a:r>
              <a:rPr lang="en-US" sz="3600" dirty="0" err="1"/>
              <a:t>processo</a:t>
            </a:r>
            <a:r>
              <a:rPr lang="en-US" sz="3600" dirty="0"/>
              <a:t> </a:t>
            </a:r>
            <a:r>
              <a:rPr lang="en-US" sz="3600" dirty="0" err="1"/>
              <a:t>operativo</a:t>
            </a:r>
            <a:endParaRPr lang="en-US" sz="3600" dirty="0"/>
          </a:p>
          <a:p>
            <a:pPr lvl="1"/>
            <a:r>
              <a:rPr lang="en-US" sz="3600" dirty="0" err="1"/>
              <a:t>Formare</a:t>
            </a:r>
            <a:r>
              <a:rPr lang="en-US" sz="3600" dirty="0"/>
              <a:t> un </a:t>
            </a:r>
            <a:r>
              <a:rPr lang="en-US" sz="3600" dirty="0" err="1"/>
              <a:t>CCoE</a:t>
            </a:r>
            <a:endParaRPr lang="en-US" sz="3600" dirty="0"/>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spTree>
    <p:extLst>
      <p:ext uri="{BB962C8B-B14F-4D97-AF65-F5344CB8AC3E}">
        <p14:creationId xmlns:p14="http://schemas.microsoft.com/office/powerpoint/2010/main" val="116180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US" sz="4400" dirty="0" err="1"/>
              <a:t>Preparazione</a:t>
            </a:r>
            <a:r>
              <a:rPr lang="en-US" sz="4400" dirty="0"/>
              <a:t> e </a:t>
            </a:r>
            <a:r>
              <a:rPr lang="en-US" sz="4400" dirty="0" err="1"/>
              <a:t>pianificazione</a:t>
            </a:r>
            <a:endParaRPr lang="en-US" kern="1200" dirty="0">
              <a:latin typeface="+mj-lt"/>
              <a:ea typeface="+mj-ea"/>
              <a:cs typeface="+mj-cs"/>
            </a:endParaRPr>
          </a:p>
        </p:txBody>
      </p:sp>
      <p:sp>
        <p:nvSpPr>
          <p:cNvPr id="17" name="Arc 1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Content Placeholder 5">
            <a:extLst>
              <a:ext uri="{FF2B5EF4-FFF2-40B4-BE49-F238E27FC236}">
                <a16:creationId xmlns:a16="http://schemas.microsoft.com/office/drawing/2014/main" id="{4502E6EA-698F-4F69-AC62-DF7E74725905}"/>
              </a:ext>
            </a:extLst>
          </p:cNvPr>
          <p:cNvSpPr>
            <a:spLocks noGrp="1"/>
          </p:cNvSpPr>
          <p:nvPr>
            <p:ph idx="1"/>
          </p:nvPr>
        </p:nvSpPr>
        <p:spPr>
          <a:xfrm>
            <a:off x="838200" y="1825625"/>
            <a:ext cx="10515600" cy="4351338"/>
          </a:xfrm>
        </p:spPr>
        <p:txBody>
          <a:bodyPr>
            <a:normAutofit/>
          </a:bodyPr>
          <a:lstStyle/>
          <a:p>
            <a:r>
              <a:rPr lang="it-IT" sz="4000" dirty="0"/>
              <a:t>Valutazione della disponibilità alla migrazione</a:t>
            </a:r>
          </a:p>
          <a:p>
            <a:r>
              <a:rPr lang="it-IT" sz="4000" dirty="0"/>
              <a:t>Scoperta delle applicazioni</a:t>
            </a:r>
          </a:p>
          <a:p>
            <a:r>
              <a:rPr lang="it-IT" sz="4000" dirty="0"/>
              <a:t>Analisi del portafoglio di applicazioni</a:t>
            </a:r>
          </a:p>
          <a:p>
            <a:r>
              <a:rPr lang="it-IT" sz="4000" dirty="0"/>
              <a:t>Pianificazione della migrazione</a:t>
            </a:r>
          </a:p>
          <a:p>
            <a:r>
              <a:rPr lang="it-IT" sz="4000" dirty="0"/>
              <a:t>Progettazione tecnica</a:t>
            </a:r>
            <a:endParaRPr lang="en-US" sz="4000" dirty="0"/>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spTree>
    <p:extLst>
      <p:ext uri="{BB962C8B-B14F-4D97-AF65-F5344CB8AC3E}">
        <p14:creationId xmlns:p14="http://schemas.microsoft.com/office/powerpoint/2010/main" val="2884102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D41757F-4D36-4CEC-9609-4B1F956A929C}"/>
              </a:ext>
            </a:extLst>
          </p:cNvPr>
          <p:cNvSpPr>
            <a:spLocks noGrp="1"/>
          </p:cNvSpPr>
          <p:nvPr>
            <p:ph type="title"/>
          </p:nvPr>
        </p:nvSpPr>
        <p:spPr>
          <a:xfrm>
            <a:off x="838200" y="365125"/>
            <a:ext cx="10515600" cy="1325563"/>
          </a:xfrm>
        </p:spPr>
        <p:txBody>
          <a:bodyPr>
            <a:normAutofit/>
          </a:bodyPr>
          <a:lstStyle/>
          <a:p>
            <a:r>
              <a:rPr lang="en-US" dirty="0"/>
              <a:t>Quick recap</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BC7DD78-19D5-4322-B34F-CBFAC6D6938A}"/>
              </a:ext>
            </a:extLst>
          </p:cNvPr>
          <p:cNvSpPr>
            <a:spLocks noGrp="1"/>
          </p:cNvSpPr>
          <p:nvPr>
            <p:ph idx="1"/>
          </p:nvPr>
        </p:nvSpPr>
        <p:spPr>
          <a:xfrm>
            <a:off x="838200" y="1825625"/>
            <a:ext cx="10515600" cy="4351338"/>
          </a:xfrm>
        </p:spPr>
        <p:txBody>
          <a:bodyPr>
            <a:normAutofit fontScale="92500" lnSpcReduction="10000"/>
          </a:bodyPr>
          <a:lstStyle/>
          <a:p>
            <a:pPr marL="0" indent="0">
              <a:buNone/>
            </a:pPr>
            <a:r>
              <a:rPr lang="en-US" dirty="0"/>
              <a:t> Infrastructure as a Service (IaaS) </a:t>
            </a:r>
          </a:p>
          <a:p>
            <a:pPr lvl="1"/>
            <a:r>
              <a:rPr lang="en-US" dirty="0"/>
              <a:t>Hardware (+OS)</a:t>
            </a:r>
          </a:p>
          <a:p>
            <a:pPr lvl="1"/>
            <a:r>
              <a:rPr lang="en-US" dirty="0" err="1"/>
              <a:t>Servizi</a:t>
            </a:r>
            <a:r>
              <a:rPr lang="en-US" dirty="0"/>
              <a:t> di storage</a:t>
            </a:r>
          </a:p>
          <a:p>
            <a:pPr lvl="1"/>
            <a:r>
              <a:rPr lang="en-US" dirty="0" err="1"/>
              <a:t>Servizi</a:t>
            </a:r>
            <a:r>
              <a:rPr lang="en-US" dirty="0"/>
              <a:t> di networking</a:t>
            </a:r>
          </a:p>
          <a:p>
            <a:r>
              <a:rPr lang="en-US" dirty="0"/>
              <a:t>Platform as a Service (PaaS) </a:t>
            </a:r>
          </a:p>
          <a:p>
            <a:pPr lvl="1"/>
            <a:r>
              <a:rPr lang="en-US" dirty="0" err="1"/>
              <a:t>Sviluppo</a:t>
            </a:r>
            <a:r>
              <a:rPr lang="en-US" dirty="0"/>
              <a:t> di </a:t>
            </a:r>
            <a:r>
              <a:rPr lang="en-US" dirty="0" err="1"/>
              <a:t>applicazioni</a:t>
            </a:r>
            <a:endParaRPr lang="en-US" dirty="0"/>
          </a:p>
          <a:p>
            <a:pPr lvl="1"/>
            <a:r>
              <a:rPr lang="en-US" dirty="0" err="1"/>
              <a:t>Servizi</a:t>
            </a:r>
            <a:r>
              <a:rPr lang="en-US" dirty="0"/>
              <a:t> e </a:t>
            </a:r>
            <a:r>
              <a:rPr lang="en-US" dirty="0" err="1"/>
              <a:t>sistemi</a:t>
            </a:r>
            <a:r>
              <a:rPr lang="en-US" dirty="0"/>
              <a:t> </a:t>
            </a:r>
            <a:r>
              <a:rPr lang="en-US" dirty="0" err="1"/>
              <a:t>gestiti</a:t>
            </a:r>
            <a:r>
              <a:rPr lang="en-US" dirty="0"/>
              <a:t> dal </a:t>
            </a:r>
            <a:r>
              <a:rPr lang="en-US" dirty="0" err="1"/>
              <a:t>fornitore</a:t>
            </a:r>
            <a:endParaRPr lang="en-US" dirty="0"/>
          </a:p>
          <a:p>
            <a:pPr lvl="1"/>
            <a:r>
              <a:rPr lang="en-US" dirty="0"/>
              <a:t>Database, web apps, app firewall, storage NO-SQL, machine learning…</a:t>
            </a:r>
          </a:p>
          <a:p>
            <a:r>
              <a:rPr lang="en-US" dirty="0"/>
              <a:t>Software as a Service (SaaS)</a:t>
            </a:r>
          </a:p>
          <a:p>
            <a:endParaRPr lang="en-US" dirty="0"/>
          </a:p>
          <a:p>
            <a:r>
              <a:rPr lang="en-US" sz="3000" dirty="0"/>
              <a:t>Asset e Workload</a:t>
            </a:r>
          </a:p>
          <a:p>
            <a:endParaRPr lang="en-US" dirty="0"/>
          </a:p>
          <a:p>
            <a:endParaRPr lang="en-US" dirty="0"/>
          </a:p>
          <a:p>
            <a:endParaRPr lang="en-US" dirty="0"/>
          </a:p>
          <a:p>
            <a:endParaRPr lang="en-US" dirty="0"/>
          </a:p>
        </p:txBody>
      </p:sp>
      <p:pic>
        <p:nvPicPr>
          <p:cNvPr id="5" name="Picture 4" descr="A picture containing company name&#10;&#10;Description automatically generated">
            <a:extLst>
              <a:ext uri="{FF2B5EF4-FFF2-40B4-BE49-F238E27FC236}">
                <a16:creationId xmlns:a16="http://schemas.microsoft.com/office/drawing/2014/main" id="{FE92D426-269C-40F3-987E-8A5AFD124A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spTree>
    <p:extLst>
      <p:ext uri="{BB962C8B-B14F-4D97-AF65-F5344CB8AC3E}">
        <p14:creationId xmlns:p14="http://schemas.microsoft.com/office/powerpoint/2010/main" val="294486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US" sz="4400" dirty="0"/>
              <a:t>Migration readiness</a:t>
            </a:r>
            <a:endParaRPr lang="en-US" kern="1200" dirty="0">
              <a:latin typeface="+mj-lt"/>
              <a:ea typeface="+mj-ea"/>
              <a:cs typeface="+mj-cs"/>
            </a:endParaRPr>
          </a:p>
        </p:txBody>
      </p:sp>
      <p:sp>
        <p:nvSpPr>
          <p:cNvPr id="17" name="Arc 1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Content Placeholder 5">
            <a:extLst>
              <a:ext uri="{FF2B5EF4-FFF2-40B4-BE49-F238E27FC236}">
                <a16:creationId xmlns:a16="http://schemas.microsoft.com/office/drawing/2014/main" id="{4502E6EA-698F-4F69-AC62-DF7E74725905}"/>
              </a:ext>
            </a:extLst>
          </p:cNvPr>
          <p:cNvSpPr>
            <a:spLocks noGrp="1"/>
          </p:cNvSpPr>
          <p:nvPr>
            <p:ph idx="1"/>
          </p:nvPr>
        </p:nvSpPr>
        <p:spPr>
          <a:xfrm>
            <a:off x="838200" y="1566844"/>
            <a:ext cx="10515600" cy="4351338"/>
          </a:xfrm>
        </p:spPr>
        <p:txBody>
          <a:bodyPr>
            <a:normAutofit/>
          </a:bodyPr>
          <a:lstStyle/>
          <a:p>
            <a:r>
              <a:rPr lang="it-IT" dirty="0"/>
              <a:t>L'ambito e il business case della migrazione sono chiari?</a:t>
            </a:r>
          </a:p>
          <a:p>
            <a:r>
              <a:rPr lang="it-IT" dirty="0"/>
              <a:t>Le tue operazioni e le competenze dei dipendenti sono state riviste e aggiornate per accogliere il cambiamento?</a:t>
            </a:r>
          </a:p>
          <a:p>
            <a:r>
              <a:rPr lang="it-IT" dirty="0"/>
              <a:t>Tu (o un partner) hai l'esperienza necessaria per spostare gli stack tecnologici che rientrano nell'ambito?</a:t>
            </a:r>
          </a:p>
          <a:p>
            <a:r>
              <a:rPr lang="it-IT" dirty="0">
                <a:hlinkClick r:id="rId3"/>
              </a:rPr>
              <a:t>Cloud Journey Tracker</a:t>
            </a:r>
            <a:endParaRPr lang="it-IT" dirty="0"/>
          </a:p>
          <a:p>
            <a:endParaRPr lang="it-IT" sz="4000" dirty="0"/>
          </a:p>
          <a:p>
            <a:endParaRPr lang="it-IT" sz="4000" dirty="0"/>
          </a:p>
          <a:p>
            <a:endParaRPr lang="en-US" sz="4000" dirty="0"/>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spTree>
    <p:extLst>
      <p:ext uri="{BB962C8B-B14F-4D97-AF65-F5344CB8AC3E}">
        <p14:creationId xmlns:p14="http://schemas.microsoft.com/office/powerpoint/2010/main" val="25357496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a:xfrm>
            <a:off x="838200" y="365125"/>
            <a:ext cx="10515600" cy="1325563"/>
          </a:xfrm>
        </p:spPr>
        <p:txBody>
          <a:bodyPr vert="horz" lIns="91440" tIns="45720" rIns="91440" bIns="45720" rtlCol="0">
            <a:normAutofit/>
          </a:bodyPr>
          <a:lstStyle/>
          <a:p>
            <a:pPr algn="l"/>
            <a:r>
              <a:rPr lang="en-US" b="0" i="0" u="none" strike="noStrike" dirty="0">
                <a:solidFill>
                  <a:srgbClr val="16191F"/>
                </a:solidFill>
                <a:effectLst/>
                <a:latin typeface="Amazon Ember" panose="020B0603020204020204"/>
              </a:rPr>
              <a:t>Application Discovery</a:t>
            </a:r>
          </a:p>
        </p:txBody>
      </p:sp>
      <p:sp>
        <p:nvSpPr>
          <p:cNvPr id="17" name="Arc 1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Content Placeholder 5">
            <a:extLst>
              <a:ext uri="{FF2B5EF4-FFF2-40B4-BE49-F238E27FC236}">
                <a16:creationId xmlns:a16="http://schemas.microsoft.com/office/drawing/2014/main" id="{4502E6EA-698F-4F69-AC62-DF7E74725905}"/>
              </a:ext>
            </a:extLst>
          </p:cNvPr>
          <p:cNvSpPr>
            <a:spLocks noGrp="1"/>
          </p:cNvSpPr>
          <p:nvPr>
            <p:ph idx="1"/>
          </p:nvPr>
        </p:nvSpPr>
        <p:spPr>
          <a:xfrm>
            <a:off x="838200" y="1566844"/>
            <a:ext cx="10515600" cy="4351338"/>
          </a:xfrm>
        </p:spPr>
        <p:txBody>
          <a:bodyPr>
            <a:normAutofit/>
          </a:bodyPr>
          <a:lstStyle/>
          <a:p>
            <a:r>
              <a:rPr lang="it-IT" sz="4000" dirty="0"/>
              <a:t>Processo di scoperta di server e applicazioni on-premise</a:t>
            </a:r>
          </a:p>
          <a:p>
            <a:r>
              <a:rPr lang="it-IT" sz="4000" dirty="0"/>
              <a:t>Fornisce i dati per la pianificazione e la stima dei costi </a:t>
            </a:r>
          </a:p>
          <a:p>
            <a:pPr lvl="1"/>
            <a:r>
              <a:rPr lang="it-IT" sz="3600" dirty="0"/>
              <a:t>Performance, utilizzo</a:t>
            </a:r>
          </a:p>
          <a:p>
            <a:r>
              <a:rPr lang="it-IT" sz="4000" dirty="0"/>
              <a:t>Manuale o </a:t>
            </a:r>
            <a:r>
              <a:rPr lang="it-IT" sz="4000" dirty="0">
                <a:hlinkClick r:id="rId3"/>
              </a:rPr>
              <a:t>automatico</a:t>
            </a:r>
            <a:r>
              <a:rPr lang="it-IT" sz="4000" dirty="0"/>
              <a:t> </a:t>
            </a:r>
          </a:p>
          <a:p>
            <a:endParaRPr lang="it-IT" sz="4000" dirty="0"/>
          </a:p>
          <a:p>
            <a:endParaRPr lang="en-US" sz="4000" dirty="0"/>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spTree>
    <p:extLst>
      <p:ext uri="{BB962C8B-B14F-4D97-AF65-F5344CB8AC3E}">
        <p14:creationId xmlns:p14="http://schemas.microsoft.com/office/powerpoint/2010/main" val="8055922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a:xfrm>
            <a:off x="838200" y="365125"/>
            <a:ext cx="10515600" cy="1325563"/>
          </a:xfrm>
        </p:spPr>
        <p:txBody>
          <a:bodyPr vert="horz" lIns="91440" tIns="45720" rIns="91440" bIns="45720" rtlCol="0">
            <a:normAutofit/>
          </a:bodyPr>
          <a:lstStyle/>
          <a:p>
            <a:pPr algn="l"/>
            <a:r>
              <a:rPr lang="it-IT" b="0" i="0" u="none" strike="noStrike" dirty="0">
                <a:solidFill>
                  <a:srgbClr val="16191F"/>
                </a:solidFill>
                <a:effectLst/>
                <a:latin typeface="Amazon Ember" panose="020B0603020204020204"/>
              </a:rPr>
              <a:t>Analisi del portafoglio di applicazioni</a:t>
            </a:r>
          </a:p>
        </p:txBody>
      </p:sp>
      <p:sp>
        <p:nvSpPr>
          <p:cNvPr id="17" name="Arc 1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Content Placeholder 5">
            <a:extLst>
              <a:ext uri="{FF2B5EF4-FFF2-40B4-BE49-F238E27FC236}">
                <a16:creationId xmlns:a16="http://schemas.microsoft.com/office/drawing/2014/main" id="{4502E6EA-698F-4F69-AC62-DF7E74725905}"/>
              </a:ext>
            </a:extLst>
          </p:cNvPr>
          <p:cNvSpPr>
            <a:spLocks noGrp="1"/>
          </p:cNvSpPr>
          <p:nvPr>
            <p:ph idx="1"/>
          </p:nvPr>
        </p:nvSpPr>
        <p:spPr>
          <a:xfrm>
            <a:off x="838200" y="1566844"/>
            <a:ext cx="10515600" cy="4351338"/>
          </a:xfrm>
        </p:spPr>
        <p:txBody>
          <a:bodyPr>
            <a:normAutofit fontScale="92500" lnSpcReduction="20000"/>
          </a:bodyPr>
          <a:lstStyle/>
          <a:p>
            <a:r>
              <a:rPr lang="it-IT" sz="4000" dirty="0"/>
              <a:t>Input dal passaggio precedente</a:t>
            </a:r>
          </a:p>
          <a:p>
            <a:r>
              <a:rPr lang="it-IT" sz="4000" dirty="0"/>
              <a:t>Si definiscono categorie di alto livello </a:t>
            </a:r>
          </a:p>
          <a:p>
            <a:r>
              <a:rPr lang="it-IT" sz="4000" dirty="0"/>
              <a:t>Identifica l’ordine e le strategie di migrazione </a:t>
            </a:r>
          </a:p>
          <a:p>
            <a:r>
              <a:rPr lang="it-IT" sz="4000" dirty="0"/>
              <a:t>Assegnazione di punteggio e priorità in base a diversi fattori: </a:t>
            </a:r>
          </a:p>
          <a:p>
            <a:pPr lvl="1"/>
            <a:r>
              <a:rPr lang="it-IT" sz="3600" dirty="0"/>
              <a:t>risparmio sui costi</a:t>
            </a:r>
          </a:p>
          <a:p>
            <a:pPr lvl="1"/>
            <a:r>
              <a:rPr lang="it-IT" sz="3600" dirty="0"/>
              <a:t>criticità aziendale</a:t>
            </a:r>
          </a:p>
          <a:p>
            <a:pPr lvl="1"/>
            <a:r>
              <a:rPr lang="it-IT" sz="3600" dirty="0"/>
              <a:t>utilizzo dei server</a:t>
            </a:r>
          </a:p>
          <a:p>
            <a:pPr lvl="1"/>
            <a:r>
              <a:rPr lang="it-IT" sz="3600" dirty="0"/>
              <a:t>complessità della migrazione</a:t>
            </a:r>
          </a:p>
          <a:p>
            <a:pPr marL="0" indent="0">
              <a:buNone/>
            </a:pPr>
            <a:endParaRPr lang="it-IT" sz="4000" dirty="0"/>
          </a:p>
          <a:p>
            <a:endParaRPr lang="it-IT" sz="4000" dirty="0"/>
          </a:p>
          <a:p>
            <a:endParaRPr lang="en-US" sz="4000" dirty="0"/>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spTree>
    <p:extLst>
      <p:ext uri="{BB962C8B-B14F-4D97-AF65-F5344CB8AC3E}">
        <p14:creationId xmlns:p14="http://schemas.microsoft.com/office/powerpoint/2010/main" val="9742608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a:xfrm>
            <a:off x="838200" y="365125"/>
            <a:ext cx="10515600" cy="1325563"/>
          </a:xfrm>
        </p:spPr>
        <p:txBody>
          <a:bodyPr vert="horz" lIns="91440" tIns="45720" rIns="91440" bIns="45720" rtlCol="0">
            <a:normAutofit/>
          </a:bodyPr>
          <a:lstStyle/>
          <a:p>
            <a:pPr algn="l"/>
            <a:r>
              <a:rPr lang="it-IT" b="0" i="0" u="none" strike="noStrike" dirty="0">
                <a:solidFill>
                  <a:srgbClr val="16191F"/>
                </a:solidFill>
                <a:effectLst/>
                <a:latin typeface="Amazon Ember" panose="020B0603020204020204"/>
              </a:rPr>
              <a:t>Analisi del portafoglio di applicazioni</a:t>
            </a:r>
          </a:p>
        </p:txBody>
      </p:sp>
      <p:sp>
        <p:nvSpPr>
          <p:cNvPr id="17" name="Arc 1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Content Placeholder 5">
            <a:extLst>
              <a:ext uri="{FF2B5EF4-FFF2-40B4-BE49-F238E27FC236}">
                <a16:creationId xmlns:a16="http://schemas.microsoft.com/office/drawing/2014/main" id="{4502E6EA-698F-4F69-AC62-DF7E74725905}"/>
              </a:ext>
            </a:extLst>
          </p:cNvPr>
          <p:cNvSpPr>
            <a:spLocks noGrp="1"/>
          </p:cNvSpPr>
          <p:nvPr>
            <p:ph idx="1"/>
          </p:nvPr>
        </p:nvSpPr>
        <p:spPr>
          <a:xfrm>
            <a:off x="838200" y="1566844"/>
            <a:ext cx="10515600" cy="4351338"/>
          </a:xfrm>
        </p:spPr>
        <p:txBody>
          <a:bodyPr>
            <a:normAutofit fontScale="62500" lnSpcReduction="20000"/>
          </a:bodyPr>
          <a:lstStyle/>
          <a:p>
            <a:r>
              <a:rPr lang="it-IT" sz="4000" dirty="0"/>
              <a:t>Esempi di categorie:</a:t>
            </a:r>
          </a:p>
          <a:p>
            <a:pPr lvl="1"/>
            <a:r>
              <a:rPr lang="it-IT" sz="3600" dirty="0"/>
              <a:t>La maggior parte dei server è basata su Windows con una versione del sistema operativo standard coerente. Alcuni server potrebbero richiedere un aggiornamento del sistema operativo.</a:t>
            </a:r>
          </a:p>
          <a:p>
            <a:pPr lvl="1"/>
            <a:endParaRPr lang="it-IT" sz="3600" dirty="0"/>
          </a:p>
          <a:p>
            <a:pPr lvl="1"/>
            <a:r>
              <a:rPr lang="it-IT" sz="3600" dirty="0"/>
              <a:t>Distribuzione dei database su più piattaforme di database: l'80% dei database sono Oracle e il 20% sono SQL Server.</a:t>
            </a:r>
          </a:p>
          <a:p>
            <a:pPr lvl="1"/>
            <a:endParaRPr lang="it-IT" sz="3600" dirty="0"/>
          </a:p>
          <a:p>
            <a:pPr lvl="1"/>
            <a:r>
              <a:rPr lang="it-IT" sz="3600" dirty="0"/>
              <a:t>Raggruppamento di applicazioni e server per unità aziendale: 30% di applicazioni di marketing e vendita, 20% di applicazioni per le risorse umane, 40% di applicazioni di produttività interna e 10% di applicazioni di gestione dell'infrastruttura.</a:t>
            </a:r>
          </a:p>
          <a:p>
            <a:pPr lvl="1"/>
            <a:endParaRPr lang="it-IT" sz="3600" dirty="0"/>
          </a:p>
          <a:p>
            <a:pPr lvl="1"/>
            <a:r>
              <a:rPr lang="it-IT" sz="3600" dirty="0"/>
              <a:t>Raggruppamento di risorse per tipo di ambiente: 50% di produzione, 30% di test e 20% di sviluppo.</a:t>
            </a:r>
          </a:p>
          <a:p>
            <a:endParaRPr lang="en-US" sz="4000" dirty="0"/>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spTree>
    <p:extLst>
      <p:ext uri="{BB962C8B-B14F-4D97-AF65-F5344CB8AC3E}">
        <p14:creationId xmlns:p14="http://schemas.microsoft.com/office/powerpoint/2010/main" val="28509851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a:xfrm>
            <a:off x="838200" y="365125"/>
            <a:ext cx="10515600" cy="1325563"/>
          </a:xfrm>
        </p:spPr>
        <p:txBody>
          <a:bodyPr vert="horz" lIns="91440" tIns="45720" rIns="91440" bIns="45720" rtlCol="0">
            <a:normAutofit/>
          </a:bodyPr>
          <a:lstStyle/>
          <a:p>
            <a:pPr algn="l"/>
            <a:r>
              <a:rPr lang="it-IT" b="0" i="0" u="none" strike="noStrike" dirty="0">
                <a:solidFill>
                  <a:srgbClr val="16191F"/>
                </a:solidFill>
                <a:effectLst/>
                <a:latin typeface="Amazon Ember" panose="020B0603020204020204"/>
              </a:rPr>
              <a:t>Pianificazione della migrazione</a:t>
            </a:r>
          </a:p>
        </p:txBody>
      </p:sp>
      <p:sp>
        <p:nvSpPr>
          <p:cNvPr id="17" name="Arc 1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Content Placeholder 5">
            <a:extLst>
              <a:ext uri="{FF2B5EF4-FFF2-40B4-BE49-F238E27FC236}">
                <a16:creationId xmlns:a16="http://schemas.microsoft.com/office/drawing/2014/main" id="{4502E6EA-698F-4F69-AC62-DF7E74725905}"/>
              </a:ext>
            </a:extLst>
          </p:cNvPr>
          <p:cNvSpPr>
            <a:spLocks noGrp="1"/>
          </p:cNvSpPr>
          <p:nvPr>
            <p:ph idx="1"/>
          </p:nvPr>
        </p:nvSpPr>
        <p:spPr>
          <a:xfrm>
            <a:off x="838200" y="1566844"/>
            <a:ext cx="10515600" cy="4351338"/>
          </a:xfrm>
        </p:spPr>
        <p:txBody>
          <a:bodyPr>
            <a:normAutofit fontScale="92500"/>
          </a:bodyPr>
          <a:lstStyle/>
          <a:p>
            <a:pPr lvl="1"/>
            <a:r>
              <a:rPr lang="it-IT" sz="3600" dirty="0"/>
              <a:t>Definire metodi e strumenti di gestione del progetto</a:t>
            </a:r>
          </a:p>
          <a:p>
            <a:pPr lvl="1"/>
            <a:r>
              <a:rPr lang="it-IT" sz="3600" dirty="0"/>
              <a:t>Definizione di un project plan</a:t>
            </a:r>
          </a:p>
          <a:p>
            <a:pPr lvl="1"/>
            <a:r>
              <a:rPr lang="it-IT" sz="3600" dirty="0"/>
              <a:t>Indentificare ruoli e responsabilità (es: RACI)</a:t>
            </a:r>
          </a:p>
          <a:p>
            <a:pPr lvl="1"/>
            <a:r>
              <a:rPr lang="it-IT" sz="3600" dirty="0"/>
              <a:t>Acquisire e distribuire gli strumenti di gestione</a:t>
            </a:r>
          </a:p>
          <a:p>
            <a:pPr lvl="1"/>
            <a:r>
              <a:rPr lang="it-IT" sz="3600" dirty="0"/>
              <a:t>Descrivere risorse, tempistiche e costi</a:t>
            </a:r>
          </a:p>
          <a:p>
            <a:pPr lvl="1"/>
            <a:r>
              <a:rPr lang="it-IT" sz="3600" dirty="0"/>
              <a:t>Progettazione tecnica</a:t>
            </a:r>
          </a:p>
          <a:p>
            <a:pPr lvl="1"/>
            <a:r>
              <a:rPr lang="it-IT" sz="3600" dirty="0"/>
              <a:t>Creazione di un backlog</a:t>
            </a:r>
          </a:p>
          <a:p>
            <a:pPr lvl="1"/>
            <a:r>
              <a:rPr lang="it-IT" sz="3600" dirty="0">
                <a:hlinkClick r:id="rId3"/>
              </a:rPr>
              <a:t>Poll</a:t>
            </a:r>
            <a:endParaRPr lang="it-IT" sz="3600" dirty="0"/>
          </a:p>
          <a:p>
            <a:pPr lvl="1"/>
            <a:endParaRPr lang="en-US" sz="3600" dirty="0"/>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spTree>
    <p:extLst>
      <p:ext uri="{BB962C8B-B14F-4D97-AF65-F5344CB8AC3E}">
        <p14:creationId xmlns:p14="http://schemas.microsoft.com/office/powerpoint/2010/main" val="24645308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a:xfrm>
            <a:off x="838200" y="365125"/>
            <a:ext cx="10515600" cy="1325563"/>
          </a:xfrm>
        </p:spPr>
        <p:txBody>
          <a:bodyPr vert="horz" lIns="91440" tIns="45720" rIns="91440" bIns="45720" rtlCol="0">
            <a:normAutofit/>
          </a:bodyPr>
          <a:lstStyle/>
          <a:p>
            <a:pPr algn="l"/>
            <a:r>
              <a:rPr lang="it-IT" b="0" i="0" u="none" strike="noStrike" dirty="0">
                <a:solidFill>
                  <a:srgbClr val="16191F"/>
                </a:solidFill>
                <a:effectLst/>
                <a:latin typeface="Amazon Ember" panose="020B0603020204020204"/>
              </a:rPr>
              <a:t>Eseguire la migrazione</a:t>
            </a:r>
          </a:p>
        </p:txBody>
      </p:sp>
      <p:sp>
        <p:nvSpPr>
          <p:cNvPr id="17" name="Arc 1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Content Placeholder 5">
            <a:extLst>
              <a:ext uri="{FF2B5EF4-FFF2-40B4-BE49-F238E27FC236}">
                <a16:creationId xmlns:a16="http://schemas.microsoft.com/office/drawing/2014/main" id="{4502E6EA-698F-4F69-AC62-DF7E74725905}"/>
              </a:ext>
            </a:extLst>
          </p:cNvPr>
          <p:cNvSpPr>
            <a:spLocks noGrp="1"/>
          </p:cNvSpPr>
          <p:nvPr>
            <p:ph idx="1"/>
          </p:nvPr>
        </p:nvSpPr>
        <p:spPr>
          <a:xfrm>
            <a:off x="850490" y="1583604"/>
            <a:ext cx="10515600" cy="4351338"/>
          </a:xfrm>
        </p:spPr>
        <p:txBody>
          <a:bodyPr>
            <a:normAutofit/>
          </a:bodyPr>
          <a:lstStyle/>
          <a:p>
            <a:pPr lvl="1"/>
            <a:endParaRPr lang="it-IT" sz="3600" dirty="0"/>
          </a:p>
          <a:p>
            <a:pPr lvl="1"/>
            <a:endParaRPr lang="it-IT" sz="3600" dirty="0"/>
          </a:p>
          <a:p>
            <a:pPr lvl="1"/>
            <a:endParaRPr lang="en-US" sz="3600" dirty="0"/>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sp>
        <p:nvSpPr>
          <p:cNvPr id="4" name="TextBox 3">
            <a:extLst>
              <a:ext uri="{FF2B5EF4-FFF2-40B4-BE49-F238E27FC236}">
                <a16:creationId xmlns:a16="http://schemas.microsoft.com/office/drawing/2014/main" id="{E71C00EB-8EF6-4368-AA9D-F65AF6C26324}"/>
              </a:ext>
            </a:extLst>
          </p:cNvPr>
          <p:cNvSpPr txBox="1"/>
          <p:nvPr/>
        </p:nvSpPr>
        <p:spPr>
          <a:xfrm>
            <a:off x="978310" y="1663195"/>
            <a:ext cx="10235380" cy="3816429"/>
          </a:xfrm>
          <a:prstGeom prst="rect">
            <a:avLst/>
          </a:prstGeom>
          <a:noFill/>
        </p:spPr>
        <p:txBody>
          <a:bodyPr wrap="square" rtlCol="0">
            <a:spAutoFit/>
          </a:bodyPr>
          <a:lstStyle/>
          <a:p>
            <a:pPr marL="285750" indent="-285750">
              <a:buFont typeface="Arial" panose="020B0604020202020204" pitchFamily="34" charset="0"/>
              <a:buChar char="•"/>
            </a:pPr>
            <a:r>
              <a:rPr lang="en-US" sz="3200" dirty="0" err="1"/>
              <a:t>Ogni</a:t>
            </a:r>
            <a:r>
              <a:rPr lang="en-US" sz="3200" dirty="0"/>
              <a:t> </a:t>
            </a:r>
            <a:r>
              <a:rPr lang="en-US" sz="3200" dirty="0" err="1"/>
              <a:t>applicazione</a:t>
            </a:r>
            <a:r>
              <a:rPr lang="en-US" sz="3200" dirty="0"/>
              <a:t> da </a:t>
            </a:r>
            <a:r>
              <a:rPr lang="en-US" sz="3200" dirty="0" err="1"/>
              <a:t>migrare</a:t>
            </a:r>
            <a:r>
              <a:rPr lang="en-US" sz="3200" dirty="0"/>
              <a:t> segue </a:t>
            </a:r>
            <a:r>
              <a:rPr lang="en-US" sz="3200" dirty="0" err="1"/>
              <a:t>cicli</a:t>
            </a:r>
            <a:r>
              <a:rPr lang="en-US" sz="3200" dirty="0"/>
              <a:t> di sei </a:t>
            </a:r>
            <a:r>
              <a:rPr lang="en-US" sz="3200" dirty="0" err="1"/>
              <a:t>fasi</a:t>
            </a:r>
            <a:endParaRPr lang="en-US" sz="3200" dirty="0"/>
          </a:p>
          <a:p>
            <a:pPr marL="742950" lvl="1" indent="-285750">
              <a:buFont typeface="Arial" panose="020B0604020202020204" pitchFamily="34" charset="0"/>
              <a:buChar char="•"/>
            </a:pPr>
            <a:r>
              <a:rPr lang="en-US" sz="3200" dirty="0"/>
              <a:t>Discover</a:t>
            </a:r>
          </a:p>
          <a:p>
            <a:pPr marL="742950" lvl="1" indent="-285750">
              <a:buFont typeface="Arial" panose="020B0604020202020204" pitchFamily="34" charset="0"/>
              <a:buChar char="•"/>
            </a:pPr>
            <a:r>
              <a:rPr lang="en-US" sz="3200" dirty="0"/>
              <a:t>Design</a:t>
            </a:r>
          </a:p>
          <a:p>
            <a:pPr marL="742950" lvl="1" indent="-285750">
              <a:buFont typeface="Arial" panose="020B0604020202020204" pitchFamily="34" charset="0"/>
              <a:buChar char="•"/>
            </a:pPr>
            <a:r>
              <a:rPr lang="en-US" sz="3200" dirty="0"/>
              <a:t>Build</a:t>
            </a:r>
          </a:p>
          <a:p>
            <a:pPr marL="742950" lvl="1" indent="-285750">
              <a:buFont typeface="Arial" panose="020B0604020202020204" pitchFamily="34" charset="0"/>
              <a:buChar char="•"/>
            </a:pPr>
            <a:r>
              <a:rPr lang="en-US" sz="3200" dirty="0"/>
              <a:t>Integrate</a:t>
            </a:r>
          </a:p>
          <a:p>
            <a:pPr marL="742950" lvl="1" indent="-285750">
              <a:buFont typeface="Arial" panose="020B0604020202020204" pitchFamily="34" charset="0"/>
              <a:buChar char="•"/>
            </a:pPr>
            <a:r>
              <a:rPr lang="en-US" sz="3200" dirty="0"/>
              <a:t>Validate</a:t>
            </a:r>
          </a:p>
          <a:p>
            <a:pPr marL="742950" lvl="1" indent="-285750">
              <a:buFont typeface="Arial" panose="020B0604020202020204" pitchFamily="34" charset="0"/>
              <a:buChar char="•"/>
            </a:pPr>
            <a:r>
              <a:rPr lang="en-US" sz="3200" dirty="0"/>
              <a:t>Cutover</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9757242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a:xfrm>
            <a:off x="838200" y="365125"/>
            <a:ext cx="10515600" cy="1325563"/>
          </a:xfrm>
        </p:spPr>
        <p:txBody>
          <a:bodyPr vert="horz" lIns="91440" tIns="45720" rIns="91440" bIns="45720" rtlCol="0">
            <a:normAutofit/>
          </a:bodyPr>
          <a:lstStyle/>
          <a:p>
            <a:pPr algn="l"/>
            <a:r>
              <a:rPr lang="it-IT" b="0" i="0" u="none" strike="noStrike" dirty="0">
                <a:solidFill>
                  <a:srgbClr val="16191F"/>
                </a:solidFill>
                <a:effectLst/>
                <a:latin typeface="Amazon Ember" panose="020B0603020204020204"/>
              </a:rPr>
              <a:t>Eseguire la migrazione</a:t>
            </a:r>
          </a:p>
        </p:txBody>
      </p:sp>
      <p:sp>
        <p:nvSpPr>
          <p:cNvPr id="17" name="Arc 1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Content Placeholder 5">
            <a:extLst>
              <a:ext uri="{FF2B5EF4-FFF2-40B4-BE49-F238E27FC236}">
                <a16:creationId xmlns:a16="http://schemas.microsoft.com/office/drawing/2014/main" id="{4502E6EA-698F-4F69-AC62-DF7E74725905}"/>
              </a:ext>
            </a:extLst>
          </p:cNvPr>
          <p:cNvSpPr>
            <a:spLocks noGrp="1"/>
          </p:cNvSpPr>
          <p:nvPr>
            <p:ph idx="1"/>
          </p:nvPr>
        </p:nvSpPr>
        <p:spPr>
          <a:xfrm>
            <a:off x="850490" y="1583604"/>
            <a:ext cx="10515600" cy="4351338"/>
          </a:xfrm>
        </p:spPr>
        <p:txBody>
          <a:bodyPr>
            <a:normAutofit/>
          </a:bodyPr>
          <a:lstStyle/>
          <a:p>
            <a:pPr lvl="1"/>
            <a:endParaRPr lang="it-IT" sz="3600" dirty="0"/>
          </a:p>
          <a:p>
            <a:pPr lvl="1"/>
            <a:endParaRPr lang="it-IT" sz="3600" dirty="0"/>
          </a:p>
          <a:p>
            <a:pPr lvl="1"/>
            <a:endParaRPr lang="en-US" sz="3600" dirty="0"/>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sp>
        <p:nvSpPr>
          <p:cNvPr id="4" name="TextBox 3">
            <a:extLst>
              <a:ext uri="{FF2B5EF4-FFF2-40B4-BE49-F238E27FC236}">
                <a16:creationId xmlns:a16="http://schemas.microsoft.com/office/drawing/2014/main" id="{E71C00EB-8EF6-4368-AA9D-F65AF6C26324}"/>
              </a:ext>
            </a:extLst>
          </p:cNvPr>
          <p:cNvSpPr txBox="1"/>
          <p:nvPr/>
        </p:nvSpPr>
        <p:spPr>
          <a:xfrm>
            <a:off x="978310" y="1663195"/>
            <a:ext cx="10235380" cy="3816429"/>
          </a:xfrm>
          <a:prstGeom prst="rect">
            <a:avLst/>
          </a:prstGeom>
          <a:noFill/>
        </p:spPr>
        <p:txBody>
          <a:bodyPr wrap="square" rtlCol="0">
            <a:spAutoFit/>
          </a:bodyPr>
          <a:lstStyle/>
          <a:p>
            <a:pPr marL="285750" indent="-285750">
              <a:buFont typeface="Arial" panose="020B0604020202020204" pitchFamily="34" charset="0"/>
              <a:buChar char="•"/>
            </a:pPr>
            <a:r>
              <a:rPr lang="en-US" sz="3200" dirty="0" err="1"/>
              <a:t>Ogni</a:t>
            </a:r>
            <a:r>
              <a:rPr lang="en-US" sz="3200" dirty="0"/>
              <a:t> </a:t>
            </a:r>
            <a:r>
              <a:rPr lang="en-US" sz="3200" dirty="0" err="1"/>
              <a:t>applicazione</a:t>
            </a:r>
            <a:r>
              <a:rPr lang="en-US" sz="3200" dirty="0"/>
              <a:t> da </a:t>
            </a:r>
            <a:r>
              <a:rPr lang="en-US" sz="3200" dirty="0" err="1"/>
              <a:t>migrare</a:t>
            </a:r>
            <a:r>
              <a:rPr lang="en-US" sz="3200" dirty="0"/>
              <a:t> segue </a:t>
            </a:r>
            <a:r>
              <a:rPr lang="en-US" sz="3200" dirty="0" err="1"/>
              <a:t>cicli</a:t>
            </a:r>
            <a:r>
              <a:rPr lang="en-US" sz="3200" dirty="0"/>
              <a:t> di sei </a:t>
            </a:r>
            <a:r>
              <a:rPr lang="en-US" sz="3200" dirty="0" err="1"/>
              <a:t>fasi</a:t>
            </a:r>
            <a:endParaRPr lang="en-US" sz="3200" dirty="0"/>
          </a:p>
          <a:p>
            <a:pPr marL="742950" lvl="1" indent="-285750">
              <a:buFont typeface="Arial" panose="020B0604020202020204" pitchFamily="34" charset="0"/>
              <a:buChar char="•"/>
            </a:pPr>
            <a:r>
              <a:rPr lang="en-US" sz="3200" dirty="0"/>
              <a:t>Discover</a:t>
            </a:r>
          </a:p>
          <a:p>
            <a:pPr marL="742950" lvl="1" indent="-285750">
              <a:buFont typeface="Arial" panose="020B0604020202020204" pitchFamily="34" charset="0"/>
              <a:buChar char="•"/>
            </a:pPr>
            <a:r>
              <a:rPr lang="en-US" sz="3200" dirty="0"/>
              <a:t>Design</a:t>
            </a:r>
          </a:p>
          <a:p>
            <a:pPr marL="742950" lvl="1" indent="-285750">
              <a:buFont typeface="Arial" panose="020B0604020202020204" pitchFamily="34" charset="0"/>
              <a:buChar char="•"/>
            </a:pPr>
            <a:r>
              <a:rPr lang="en-US" sz="3200" dirty="0"/>
              <a:t>Build</a:t>
            </a:r>
          </a:p>
          <a:p>
            <a:pPr marL="742950" lvl="1" indent="-285750">
              <a:buFont typeface="Arial" panose="020B0604020202020204" pitchFamily="34" charset="0"/>
              <a:buChar char="•"/>
            </a:pPr>
            <a:r>
              <a:rPr lang="en-US" sz="3200" dirty="0"/>
              <a:t>Integrate</a:t>
            </a:r>
          </a:p>
          <a:p>
            <a:pPr marL="742950" lvl="1" indent="-285750">
              <a:buFont typeface="Arial" panose="020B0604020202020204" pitchFamily="34" charset="0"/>
              <a:buChar char="•"/>
            </a:pPr>
            <a:r>
              <a:rPr lang="en-US" sz="3200" dirty="0"/>
              <a:t>Validate</a:t>
            </a:r>
          </a:p>
          <a:p>
            <a:pPr marL="742950" lvl="1" indent="-285750">
              <a:buFont typeface="Arial" panose="020B0604020202020204" pitchFamily="34" charset="0"/>
              <a:buChar char="•"/>
            </a:pPr>
            <a:r>
              <a:rPr lang="en-US" sz="3200" dirty="0"/>
              <a:t>Cutover</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1173743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a:xfrm>
            <a:off x="838200" y="365125"/>
            <a:ext cx="10515600" cy="1325563"/>
          </a:xfrm>
        </p:spPr>
        <p:txBody>
          <a:bodyPr vert="horz" lIns="91440" tIns="45720" rIns="91440" bIns="45720" rtlCol="0">
            <a:normAutofit/>
          </a:bodyPr>
          <a:lstStyle/>
          <a:p>
            <a:pPr algn="l"/>
            <a:r>
              <a:rPr lang="it-IT" b="0" i="0" u="none" strike="noStrike" dirty="0">
                <a:solidFill>
                  <a:srgbClr val="16191F"/>
                </a:solidFill>
                <a:effectLst/>
                <a:latin typeface="Amazon Ember" panose="020B0603020204020204"/>
              </a:rPr>
              <a:t>Eseguire la migrazione</a:t>
            </a:r>
          </a:p>
        </p:txBody>
      </p:sp>
      <p:sp>
        <p:nvSpPr>
          <p:cNvPr id="17" name="Arc 1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Content Placeholder 5">
            <a:extLst>
              <a:ext uri="{FF2B5EF4-FFF2-40B4-BE49-F238E27FC236}">
                <a16:creationId xmlns:a16="http://schemas.microsoft.com/office/drawing/2014/main" id="{4502E6EA-698F-4F69-AC62-DF7E74725905}"/>
              </a:ext>
            </a:extLst>
          </p:cNvPr>
          <p:cNvSpPr>
            <a:spLocks noGrp="1"/>
          </p:cNvSpPr>
          <p:nvPr>
            <p:ph idx="1"/>
          </p:nvPr>
        </p:nvSpPr>
        <p:spPr>
          <a:xfrm>
            <a:off x="838200" y="1566844"/>
            <a:ext cx="10515600" cy="4351338"/>
          </a:xfrm>
        </p:spPr>
        <p:txBody>
          <a:bodyPr>
            <a:normAutofit/>
          </a:bodyPr>
          <a:lstStyle/>
          <a:p>
            <a:pPr lvl="1"/>
            <a:endParaRPr lang="it-IT" sz="3600" dirty="0"/>
          </a:p>
          <a:p>
            <a:pPr lvl="1"/>
            <a:endParaRPr lang="it-IT" sz="3600" dirty="0"/>
          </a:p>
          <a:p>
            <a:pPr lvl="1"/>
            <a:endParaRPr lang="en-US" sz="3600" dirty="0"/>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pic>
        <p:nvPicPr>
          <p:cNvPr id="3" name="Picture 2">
            <a:extLst>
              <a:ext uri="{FF2B5EF4-FFF2-40B4-BE49-F238E27FC236}">
                <a16:creationId xmlns:a16="http://schemas.microsoft.com/office/drawing/2014/main" id="{38E7168C-912B-40DB-8610-99C0685A24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2325" y="1601699"/>
            <a:ext cx="5467350" cy="429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93463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a:xfrm>
            <a:off x="838200" y="365125"/>
            <a:ext cx="10515600" cy="1325563"/>
          </a:xfrm>
        </p:spPr>
        <p:txBody>
          <a:bodyPr vert="horz" lIns="91440" tIns="45720" rIns="91440" bIns="45720" rtlCol="0">
            <a:normAutofit/>
          </a:bodyPr>
          <a:lstStyle/>
          <a:p>
            <a:pPr algn="l"/>
            <a:r>
              <a:rPr lang="it-IT" dirty="0">
                <a:solidFill>
                  <a:srgbClr val="16191F"/>
                </a:solidFill>
                <a:latin typeface="Amazon Ember" panose="020B0603020204020204"/>
              </a:rPr>
              <a:t>Metodologie agili</a:t>
            </a:r>
            <a:r>
              <a:rPr lang="it-IT" b="0" i="0" u="none" strike="noStrike" dirty="0">
                <a:solidFill>
                  <a:srgbClr val="16191F"/>
                </a:solidFill>
                <a:effectLst/>
                <a:latin typeface="Amazon Ember" panose="020B0603020204020204"/>
              </a:rPr>
              <a:t> </a:t>
            </a:r>
          </a:p>
        </p:txBody>
      </p:sp>
      <p:sp>
        <p:nvSpPr>
          <p:cNvPr id="17" name="Arc 1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sp>
        <p:nvSpPr>
          <p:cNvPr id="16" name="TextBox 15">
            <a:extLst>
              <a:ext uri="{FF2B5EF4-FFF2-40B4-BE49-F238E27FC236}">
                <a16:creationId xmlns:a16="http://schemas.microsoft.com/office/drawing/2014/main" id="{8931D678-C6AB-4247-B591-E4791DE593FD}"/>
              </a:ext>
            </a:extLst>
          </p:cNvPr>
          <p:cNvSpPr txBox="1"/>
          <p:nvPr/>
        </p:nvSpPr>
        <p:spPr>
          <a:xfrm>
            <a:off x="1337186" y="1296079"/>
            <a:ext cx="8495071" cy="3970318"/>
          </a:xfrm>
          <a:prstGeom prst="rect">
            <a:avLst/>
          </a:prstGeom>
          <a:noFill/>
        </p:spPr>
        <p:txBody>
          <a:bodyPr wrap="square">
            <a:spAutoFit/>
          </a:bodyPr>
          <a:lstStyle/>
          <a:p>
            <a:pPr marL="285750" indent="-285750">
              <a:buFont typeface="Arial" panose="020B0604020202020204" pitchFamily="34" charset="0"/>
              <a:buChar char="•"/>
            </a:pPr>
            <a:r>
              <a:rPr lang="it-IT" sz="2800" dirty="0"/>
              <a:t>Rapida comunicazione con tutti gli stakeholders</a:t>
            </a:r>
          </a:p>
          <a:p>
            <a:pPr marL="285750" indent="-285750">
              <a:buFont typeface="Arial" panose="020B0604020202020204" pitchFamily="34" charset="0"/>
              <a:buChar char="•"/>
            </a:pPr>
            <a:r>
              <a:rPr lang="it-IT" sz="2800" dirty="0"/>
              <a:t>Il cliente è un componente del team di lavoro</a:t>
            </a:r>
          </a:p>
          <a:p>
            <a:pPr marL="285750" indent="-285750">
              <a:buFont typeface="Arial" panose="020B0604020202020204" pitchFamily="34" charset="0"/>
              <a:buChar char="•"/>
            </a:pPr>
            <a:r>
              <a:rPr lang="it-IT" sz="2800" dirty="0"/>
              <a:t>I team sono organizzati per controllare il ciclo di lavoro</a:t>
            </a:r>
          </a:p>
          <a:p>
            <a:pPr marL="285750" indent="-285750">
              <a:buFont typeface="Arial" panose="020B0604020202020204" pitchFamily="34" charset="0"/>
              <a:buChar char="•"/>
            </a:pPr>
            <a:r>
              <a:rPr lang="it-IT" sz="2800" dirty="0"/>
              <a:t>Tempi di consegna facilmente rispettati</a:t>
            </a:r>
          </a:p>
          <a:p>
            <a:pPr marL="285750" indent="-285750">
              <a:buFont typeface="Arial" panose="020B0604020202020204" pitchFamily="34" charset="0"/>
              <a:buChar char="•"/>
            </a:pPr>
            <a:r>
              <a:rPr lang="it-IT" sz="2800" dirty="0"/>
              <a:t>Rischi attenuati</a:t>
            </a:r>
          </a:p>
          <a:p>
            <a:pPr marL="285750" indent="-285750">
              <a:buFont typeface="Arial" panose="020B0604020202020204" pitchFamily="34" charset="0"/>
              <a:buChar char="•"/>
            </a:pPr>
            <a:r>
              <a:rPr lang="it-IT" sz="2800" dirty="0"/>
              <a:t>Cicli più rapidi = maggiore controllo su quanto prodotto</a:t>
            </a:r>
          </a:p>
          <a:p>
            <a:pPr marL="285750" indent="-285750">
              <a:buFont typeface="Arial" panose="020B0604020202020204" pitchFamily="34" charset="0"/>
              <a:buChar char="•"/>
            </a:pPr>
            <a:r>
              <a:rPr lang="it-IT" sz="2800" dirty="0"/>
              <a:t>Il lavoro è organizzato in iterazioni </a:t>
            </a:r>
          </a:p>
          <a:p>
            <a:pPr marL="285750" indent="-285750">
              <a:buFont typeface="Arial" panose="020B0604020202020204" pitchFamily="34" charset="0"/>
              <a:buChar char="•"/>
            </a:pPr>
            <a:endParaRPr lang="it-IT" sz="2800" dirty="0"/>
          </a:p>
          <a:p>
            <a:endParaRPr lang="it-IT" sz="2800" dirty="0"/>
          </a:p>
        </p:txBody>
      </p:sp>
    </p:spTree>
    <p:extLst>
      <p:ext uri="{BB962C8B-B14F-4D97-AF65-F5344CB8AC3E}">
        <p14:creationId xmlns:p14="http://schemas.microsoft.com/office/powerpoint/2010/main" val="39900922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a:xfrm>
            <a:off x="838200" y="365125"/>
            <a:ext cx="10515600" cy="1325563"/>
          </a:xfrm>
        </p:spPr>
        <p:txBody>
          <a:bodyPr vert="horz" lIns="91440" tIns="45720" rIns="91440" bIns="45720" rtlCol="0">
            <a:normAutofit/>
          </a:bodyPr>
          <a:lstStyle/>
          <a:p>
            <a:pPr algn="l"/>
            <a:r>
              <a:rPr lang="it-IT" dirty="0">
                <a:solidFill>
                  <a:srgbClr val="16191F"/>
                </a:solidFill>
                <a:latin typeface="Amazon Ember" panose="020B0603020204020204"/>
              </a:rPr>
              <a:t>Metodologie agili</a:t>
            </a:r>
            <a:r>
              <a:rPr lang="it-IT" b="0" i="0" u="none" strike="noStrike" dirty="0">
                <a:solidFill>
                  <a:srgbClr val="16191F"/>
                </a:solidFill>
                <a:effectLst/>
                <a:latin typeface="Amazon Ember" panose="020B0603020204020204"/>
              </a:rPr>
              <a:t> </a:t>
            </a:r>
          </a:p>
        </p:txBody>
      </p:sp>
      <p:sp>
        <p:nvSpPr>
          <p:cNvPr id="17" name="Arc 1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sp>
        <p:nvSpPr>
          <p:cNvPr id="8" name="Segnaposto contenuto 2">
            <a:extLst>
              <a:ext uri="{FF2B5EF4-FFF2-40B4-BE49-F238E27FC236}">
                <a16:creationId xmlns:a16="http://schemas.microsoft.com/office/drawing/2014/main" id="{35A39DA7-3392-473E-B5D6-7561AB7421C8}"/>
              </a:ext>
            </a:extLst>
          </p:cNvPr>
          <p:cNvSpPr>
            <a:spLocks noGrp="1"/>
          </p:cNvSpPr>
          <p:nvPr>
            <p:ph idx="1"/>
          </p:nvPr>
        </p:nvSpPr>
        <p:spPr>
          <a:xfrm>
            <a:off x="838200" y="1690688"/>
            <a:ext cx="10515600" cy="4351338"/>
          </a:xfrm>
        </p:spPr>
        <p:txBody>
          <a:bodyPr>
            <a:normAutofit/>
          </a:bodyPr>
          <a:lstStyle/>
          <a:p>
            <a:r>
              <a:rPr lang="it-IT" dirty="0"/>
              <a:t>I piani hanno vita breve</a:t>
            </a:r>
          </a:p>
          <a:p>
            <a:r>
              <a:rPr lang="it-IT" dirty="0"/>
              <a:t>Sviluppo del software iterativo</a:t>
            </a:r>
          </a:p>
          <a:p>
            <a:r>
              <a:rPr lang="it-IT" dirty="0"/>
              <a:t>Vengono rilasciati degli avanzamenti multipli</a:t>
            </a:r>
          </a:p>
          <a:p>
            <a:r>
              <a:rPr lang="it-IT" dirty="0"/>
              <a:t>Si adattano velocemente ai cambiamenti</a:t>
            </a:r>
          </a:p>
          <a:p>
            <a:endParaRPr lang="it-IT" sz="2800" dirty="0"/>
          </a:p>
          <a:p>
            <a:r>
              <a:rPr lang="it-IT" sz="2800" dirty="0"/>
              <a:t>Distribuire presto</a:t>
            </a:r>
          </a:p>
          <a:p>
            <a:r>
              <a:rPr lang="it-IT" sz="2800" dirty="0"/>
              <a:t>Distribuire spesso</a:t>
            </a:r>
          </a:p>
          <a:p>
            <a:endParaRPr lang="it-IT" dirty="0"/>
          </a:p>
          <a:p>
            <a:endParaRPr lang="it-IT" dirty="0"/>
          </a:p>
          <a:p>
            <a:endParaRPr lang="it-IT" dirty="0"/>
          </a:p>
          <a:p>
            <a:pPr marL="0" indent="0">
              <a:buNone/>
            </a:pPr>
            <a:endParaRPr lang="it-IT" dirty="0"/>
          </a:p>
          <a:p>
            <a:pPr marL="0" indent="0">
              <a:buNone/>
            </a:pPr>
            <a:endParaRPr lang="it-IT" dirty="0"/>
          </a:p>
          <a:p>
            <a:pPr marL="0" indent="0">
              <a:buNone/>
            </a:pPr>
            <a:endParaRPr lang="it-IT" dirty="0"/>
          </a:p>
          <a:p>
            <a:pPr marL="0" indent="0">
              <a:buNone/>
            </a:pPr>
            <a:endParaRPr lang="it-IT" dirty="0"/>
          </a:p>
          <a:p>
            <a:pPr marL="0" indent="0">
              <a:buNone/>
            </a:pPr>
            <a:endParaRPr lang="it-IT" b="1" dirty="0"/>
          </a:p>
          <a:p>
            <a:pPr marL="0" indent="0">
              <a:buNone/>
            </a:pPr>
            <a:endParaRPr lang="it-IT" b="1" dirty="0"/>
          </a:p>
          <a:p>
            <a:pPr marL="0" indent="0">
              <a:buNone/>
            </a:pPr>
            <a:endParaRPr lang="en-US" dirty="0"/>
          </a:p>
          <a:p>
            <a:pPr marL="0" indent="0">
              <a:buNone/>
            </a:pPr>
            <a:endParaRPr lang="en-US" b="1" dirty="0"/>
          </a:p>
          <a:p>
            <a:pPr marL="0" indent="0">
              <a:buNone/>
            </a:pPr>
            <a:endParaRPr lang="en-US" i="1" dirty="0"/>
          </a:p>
          <a:p>
            <a:pPr marL="0" indent="0">
              <a:buNone/>
            </a:pPr>
            <a:endParaRPr lang="en-US" dirty="0"/>
          </a:p>
          <a:p>
            <a:endParaRPr lang="en-US" dirty="0"/>
          </a:p>
          <a:p>
            <a:pPr marL="0" indent="0">
              <a:buNone/>
            </a:pPr>
            <a:endParaRPr lang="en-US" dirty="0"/>
          </a:p>
        </p:txBody>
      </p:sp>
    </p:spTree>
    <p:extLst>
      <p:ext uri="{BB962C8B-B14F-4D97-AF65-F5344CB8AC3E}">
        <p14:creationId xmlns:p14="http://schemas.microsoft.com/office/powerpoint/2010/main" val="4004478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11">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a:xfrm>
            <a:off x="1171074" y="1396686"/>
            <a:ext cx="3240506" cy="4064628"/>
          </a:xfrm>
        </p:spPr>
        <p:txBody>
          <a:bodyPr>
            <a:normAutofit/>
          </a:bodyPr>
          <a:lstStyle/>
          <a:p>
            <a:pPr algn="ctr"/>
            <a:r>
              <a:rPr lang="en-US" dirty="0">
                <a:solidFill>
                  <a:srgbClr val="FFFFFF"/>
                </a:solidFill>
              </a:rPr>
              <a:t>Cloud</a:t>
            </a:r>
            <a:br>
              <a:rPr lang="en-US" dirty="0">
                <a:solidFill>
                  <a:srgbClr val="FFFFFF"/>
                </a:solidFill>
              </a:rPr>
            </a:br>
            <a:r>
              <a:rPr lang="en-US" dirty="0">
                <a:solidFill>
                  <a:srgbClr val="FFFFFF"/>
                </a:solidFill>
              </a:rPr>
              <a:t> Computing	</a:t>
            </a:r>
          </a:p>
        </p:txBody>
      </p:sp>
      <p:sp>
        <p:nvSpPr>
          <p:cNvPr id="22" name="Arc 13">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 name="Oval 15">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704C33E-0181-416C-B420-C176DC2A862B}"/>
              </a:ext>
            </a:extLst>
          </p:cNvPr>
          <p:cNvSpPr>
            <a:spLocks noGrp="1"/>
          </p:cNvSpPr>
          <p:nvPr>
            <p:ph idx="1"/>
          </p:nvPr>
        </p:nvSpPr>
        <p:spPr>
          <a:xfrm>
            <a:off x="5370153" y="1526033"/>
            <a:ext cx="5536397" cy="3935281"/>
          </a:xfrm>
        </p:spPr>
        <p:txBody>
          <a:bodyPr>
            <a:normAutofit/>
          </a:bodyPr>
          <a:lstStyle/>
          <a:p>
            <a:r>
              <a:rPr lang="en-US" dirty="0" err="1"/>
              <a:t>Impatti</a:t>
            </a:r>
            <a:r>
              <a:rPr lang="en-US" dirty="0"/>
              <a:t> sui </a:t>
            </a:r>
            <a:r>
              <a:rPr lang="en-US" dirty="0" err="1"/>
              <a:t>sistemi</a:t>
            </a:r>
            <a:r>
              <a:rPr lang="en-US" dirty="0"/>
              <a:t> IT</a:t>
            </a:r>
          </a:p>
          <a:p>
            <a:pPr lvl="1"/>
            <a:r>
              <a:rPr lang="en-US" sz="3200" dirty="0" err="1"/>
              <a:t>Costi</a:t>
            </a:r>
            <a:endParaRPr lang="en-US" sz="3200" dirty="0"/>
          </a:p>
          <a:p>
            <a:pPr lvl="1"/>
            <a:r>
              <a:rPr lang="en-US" sz="3200" dirty="0" err="1"/>
              <a:t>Scalabilità</a:t>
            </a:r>
            <a:endParaRPr lang="en-US" sz="3200" dirty="0"/>
          </a:p>
          <a:p>
            <a:pPr lvl="1"/>
            <a:r>
              <a:rPr lang="en-US" sz="3200" dirty="0" err="1"/>
              <a:t>Affidabilità</a:t>
            </a:r>
            <a:endParaRPr lang="en-US" sz="3200" dirty="0"/>
          </a:p>
          <a:p>
            <a:pPr lvl="1"/>
            <a:r>
              <a:rPr lang="en-US" sz="3200" dirty="0" err="1"/>
              <a:t>Disponibilità</a:t>
            </a:r>
            <a:endParaRPr lang="en-US" sz="3200" dirty="0"/>
          </a:p>
          <a:p>
            <a:pPr lvl="1"/>
            <a:endParaRPr lang="en-US" dirty="0"/>
          </a:p>
          <a:p>
            <a:pPr marL="457200" lvl="1" indent="0">
              <a:buNone/>
            </a:pPr>
            <a:endParaRPr lang="en-US" sz="2800" u="sng" dirty="0"/>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spTree>
    <p:extLst>
      <p:ext uri="{BB962C8B-B14F-4D97-AF65-F5344CB8AC3E}">
        <p14:creationId xmlns:p14="http://schemas.microsoft.com/office/powerpoint/2010/main" val="27703313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olo 4"/>
          <p:cNvSpPr>
            <a:spLocks noGrp="1"/>
          </p:cNvSpPr>
          <p:nvPr>
            <p:ph type="title"/>
          </p:nvPr>
        </p:nvSpPr>
        <p:spPr>
          <a:xfrm>
            <a:off x="686834" y="1153572"/>
            <a:ext cx="3200400" cy="4461163"/>
          </a:xfrm>
        </p:spPr>
        <p:txBody>
          <a:bodyPr>
            <a:normAutofit/>
          </a:bodyPr>
          <a:lstStyle/>
          <a:p>
            <a:r>
              <a:rPr lang="it-IT">
                <a:solidFill>
                  <a:srgbClr val="FFFFFF"/>
                </a:solidFill>
              </a:rPr>
              <a:t>Che cos’è DevOps?</a:t>
            </a:r>
          </a:p>
        </p:txBody>
      </p:sp>
      <p:sp>
        <p:nvSpPr>
          <p:cNvPr id="15" name="Arc 1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Segnaposto contenuto 5"/>
          <p:cNvSpPr>
            <a:spLocks noGrp="1"/>
          </p:cNvSpPr>
          <p:nvPr>
            <p:ph idx="1"/>
          </p:nvPr>
        </p:nvSpPr>
        <p:spPr>
          <a:xfrm>
            <a:off x="4447308" y="591344"/>
            <a:ext cx="6906491" cy="5585619"/>
          </a:xfrm>
        </p:spPr>
        <p:txBody>
          <a:bodyPr anchor="ctr">
            <a:normAutofit/>
          </a:bodyPr>
          <a:lstStyle/>
          <a:p>
            <a:r>
              <a:rPr lang="it-IT" sz="2400" dirty="0"/>
              <a:t>DevOps è un termine che indica una serie di pratiche atte ad enfatizzare la </a:t>
            </a:r>
            <a:r>
              <a:rPr lang="it-IT" sz="2400" b="1" u="sng" dirty="0"/>
              <a:t>collaborazione</a:t>
            </a:r>
            <a:r>
              <a:rPr lang="it-IT" sz="2400" dirty="0"/>
              <a:t> e </a:t>
            </a:r>
            <a:r>
              <a:rPr lang="it-IT" sz="2400" b="1" u="sng" dirty="0"/>
              <a:t>comunicazione</a:t>
            </a:r>
            <a:r>
              <a:rPr lang="it-IT" sz="2400" dirty="0"/>
              <a:t> dei team che si occupano di sviluppo (Dev) e di operations (Ops).</a:t>
            </a:r>
          </a:p>
          <a:p>
            <a:r>
              <a:rPr lang="it-IT" sz="2400" dirty="0"/>
              <a:t>Il processo del software delivery e del cambiamento infrastrutturale  deve essere automatizzato.</a:t>
            </a:r>
          </a:p>
          <a:p>
            <a:r>
              <a:rPr lang="it-IT" sz="2400" dirty="0"/>
              <a:t>Mira a stabilire una cultura in un ambiente in cui le fasi di build, test e release avvengono ad un passo molto più veloce del normale e con più affidabilità.</a:t>
            </a:r>
          </a:p>
          <a:p>
            <a:pPr marL="0" indent="0">
              <a:buNone/>
            </a:pPr>
            <a:endParaRPr lang="it-IT" sz="2400" dirty="0"/>
          </a:p>
          <a:p>
            <a:pPr marL="0" indent="0">
              <a:buNone/>
            </a:pPr>
            <a:endParaRPr lang="it-IT" sz="2400" dirty="0"/>
          </a:p>
          <a:p>
            <a:pPr marL="0" indent="0">
              <a:buNone/>
            </a:pPr>
            <a:r>
              <a:rPr lang="it-IT" sz="2400" dirty="0"/>
              <a:t>Source: </a:t>
            </a:r>
            <a:r>
              <a:rPr lang="it-IT" sz="2400" dirty="0">
                <a:hlinkClick r:id="rId3"/>
              </a:rPr>
              <a:t>https://en.wikipedia.org/wiki/DevOps</a:t>
            </a:r>
            <a:r>
              <a:rPr lang="it-IT" sz="2400" dirty="0"/>
              <a:t> </a:t>
            </a:r>
          </a:p>
        </p:txBody>
      </p:sp>
    </p:spTree>
    <p:extLst>
      <p:ext uri="{BB962C8B-B14F-4D97-AF65-F5344CB8AC3E}">
        <p14:creationId xmlns:p14="http://schemas.microsoft.com/office/powerpoint/2010/main" val="23066685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olo 16"/>
          <p:cNvSpPr>
            <a:spLocks noGrp="1"/>
          </p:cNvSpPr>
          <p:nvPr>
            <p:ph type="title"/>
          </p:nvPr>
        </p:nvSpPr>
        <p:spPr/>
        <p:txBody>
          <a:bodyPr/>
          <a:lstStyle/>
          <a:p>
            <a:r>
              <a:rPr lang="it-IT" dirty="0"/>
              <a:t>Pratiche di DevOps</a:t>
            </a:r>
          </a:p>
        </p:txBody>
      </p:sp>
      <p:sp>
        <p:nvSpPr>
          <p:cNvPr id="18" name="Segnaposto contenuto 17"/>
          <p:cNvSpPr>
            <a:spLocks noGrp="1"/>
          </p:cNvSpPr>
          <p:nvPr>
            <p:ph sz="half" idx="1"/>
          </p:nvPr>
        </p:nvSpPr>
        <p:spPr/>
        <p:txBody>
          <a:bodyPr>
            <a:normAutofit/>
          </a:bodyPr>
          <a:lstStyle/>
          <a:p>
            <a:r>
              <a:rPr lang="en-US" sz="2400" dirty="0"/>
              <a:t>Infrastructure as Code (</a:t>
            </a:r>
            <a:r>
              <a:rPr lang="en-US" sz="2400" dirty="0" err="1"/>
              <a:t>IaC</a:t>
            </a:r>
            <a:r>
              <a:rPr lang="en-US" sz="2400" dirty="0"/>
              <a:t>)</a:t>
            </a:r>
          </a:p>
          <a:p>
            <a:r>
              <a:rPr lang="en-US" sz="2400" dirty="0"/>
              <a:t>Continuous Integration</a:t>
            </a:r>
          </a:p>
          <a:p>
            <a:r>
              <a:rPr lang="en-US" sz="2400" dirty="0"/>
              <a:t>Automated Testing</a:t>
            </a:r>
          </a:p>
          <a:p>
            <a:r>
              <a:rPr lang="en-US" sz="2400" dirty="0"/>
              <a:t>Continuous Deployment</a:t>
            </a:r>
          </a:p>
          <a:p>
            <a:r>
              <a:rPr lang="en-US" sz="2400" dirty="0"/>
              <a:t>Release Management</a:t>
            </a:r>
          </a:p>
          <a:p>
            <a:r>
              <a:rPr lang="en-US" sz="2400" dirty="0"/>
              <a:t>App Performance Monitoring</a:t>
            </a:r>
          </a:p>
          <a:p>
            <a:r>
              <a:rPr lang="en-US" sz="2400" dirty="0"/>
              <a:t>Load Testing &amp; Auto-Scale</a:t>
            </a:r>
          </a:p>
          <a:p>
            <a:endParaRPr lang="it-IT" dirty="0"/>
          </a:p>
        </p:txBody>
      </p:sp>
      <p:sp>
        <p:nvSpPr>
          <p:cNvPr id="19" name="Segnaposto contenuto 18"/>
          <p:cNvSpPr>
            <a:spLocks noGrp="1"/>
          </p:cNvSpPr>
          <p:nvPr>
            <p:ph sz="half" idx="2"/>
          </p:nvPr>
        </p:nvSpPr>
        <p:spPr/>
        <p:txBody>
          <a:bodyPr>
            <a:normAutofit/>
          </a:bodyPr>
          <a:lstStyle/>
          <a:p>
            <a:r>
              <a:rPr lang="en-US" sz="2400" dirty="0"/>
              <a:t>Availability Monitoring</a:t>
            </a:r>
          </a:p>
          <a:p>
            <a:r>
              <a:rPr lang="en-US" sz="2400" dirty="0"/>
              <a:t>Change/Configuration Management</a:t>
            </a:r>
          </a:p>
          <a:p>
            <a:r>
              <a:rPr lang="en-US" sz="2400" dirty="0"/>
              <a:t>Automated Environment De-Provisioning</a:t>
            </a:r>
          </a:p>
          <a:p>
            <a:r>
              <a:rPr lang="en-US" sz="2400" dirty="0"/>
              <a:t>Self Service Environments</a:t>
            </a:r>
          </a:p>
          <a:p>
            <a:r>
              <a:rPr lang="en-US" sz="2400" dirty="0"/>
              <a:t>Automated Recovery</a:t>
            </a:r>
          </a:p>
          <a:p>
            <a:r>
              <a:rPr lang="en-US" sz="2400" dirty="0"/>
              <a:t>Feature Toggles</a:t>
            </a:r>
          </a:p>
          <a:p>
            <a:r>
              <a:rPr lang="en-US" sz="2400" dirty="0"/>
              <a:t>Hypothesis Driven Development </a:t>
            </a:r>
          </a:p>
          <a:p>
            <a:endParaRPr lang="it-IT" dirty="0"/>
          </a:p>
        </p:txBody>
      </p:sp>
      <p:pic>
        <p:nvPicPr>
          <p:cNvPr id="3" name="Picture 2">
            <a:extLst>
              <a:ext uri="{FF2B5EF4-FFF2-40B4-BE49-F238E27FC236}">
                <a16:creationId xmlns:a16="http://schemas.microsoft.com/office/drawing/2014/main" id="{F137DC19-0442-472F-B43D-99C7DF56911E}"/>
              </a:ext>
            </a:extLst>
          </p:cNvPr>
          <p:cNvPicPr>
            <a:picLocks noChangeAspect="1"/>
          </p:cNvPicPr>
          <p:nvPr/>
        </p:nvPicPr>
        <p:blipFill>
          <a:blip r:embed="rId2"/>
          <a:stretch>
            <a:fillRect/>
          </a:stretch>
        </p:blipFill>
        <p:spPr>
          <a:xfrm>
            <a:off x="10402138" y="0"/>
            <a:ext cx="1200318" cy="523948"/>
          </a:xfrm>
          <a:prstGeom prst="rect">
            <a:avLst/>
          </a:prstGeom>
        </p:spPr>
      </p:pic>
    </p:spTree>
    <p:extLst>
      <p:ext uri="{BB962C8B-B14F-4D97-AF65-F5344CB8AC3E}">
        <p14:creationId xmlns:p14="http://schemas.microsoft.com/office/powerpoint/2010/main" val="34426171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Benefici</a:t>
            </a:r>
          </a:p>
        </p:txBody>
      </p:sp>
      <p:sp>
        <p:nvSpPr>
          <p:cNvPr id="3" name="Segnaposto contenuto 2"/>
          <p:cNvSpPr>
            <a:spLocks noGrp="1"/>
          </p:cNvSpPr>
          <p:nvPr>
            <p:ph idx="1"/>
          </p:nvPr>
        </p:nvSpPr>
        <p:spPr/>
        <p:txBody>
          <a:bodyPr>
            <a:normAutofit/>
          </a:bodyPr>
          <a:lstStyle/>
          <a:p>
            <a:r>
              <a:rPr lang="it-IT" sz="2400" dirty="0"/>
              <a:t>Si applica ad ogni app, qualsiasi codice e qualsiasi piattaforma</a:t>
            </a:r>
          </a:p>
          <a:p>
            <a:r>
              <a:rPr lang="it-IT" sz="2400" dirty="0"/>
              <a:t>Funziona in ambito cloud, on-premise o ibrido</a:t>
            </a:r>
          </a:p>
          <a:p>
            <a:r>
              <a:rPr lang="it-IT" sz="2400" dirty="0"/>
              <a:t>Velocizza i rilasci</a:t>
            </a:r>
          </a:p>
          <a:p>
            <a:r>
              <a:rPr lang="it-IT" sz="2400" dirty="0"/>
              <a:t>Produce un prodotto migliore nel tempo</a:t>
            </a:r>
          </a:p>
          <a:p>
            <a:r>
              <a:rPr lang="it-IT" sz="2400" dirty="0"/>
              <a:t>Tempi di recovery quasi azzerati da possibili errori</a:t>
            </a:r>
          </a:p>
        </p:txBody>
      </p:sp>
      <p:pic>
        <p:nvPicPr>
          <p:cNvPr id="5" name="Picture 4">
            <a:extLst>
              <a:ext uri="{FF2B5EF4-FFF2-40B4-BE49-F238E27FC236}">
                <a16:creationId xmlns:a16="http://schemas.microsoft.com/office/drawing/2014/main" id="{6F4BA804-6A57-4B4A-9474-A5A65288AB11}"/>
              </a:ext>
            </a:extLst>
          </p:cNvPr>
          <p:cNvPicPr>
            <a:picLocks noChangeAspect="1"/>
          </p:cNvPicPr>
          <p:nvPr/>
        </p:nvPicPr>
        <p:blipFill>
          <a:blip r:embed="rId2"/>
          <a:stretch>
            <a:fillRect/>
          </a:stretch>
        </p:blipFill>
        <p:spPr>
          <a:xfrm>
            <a:off x="10402138" y="0"/>
            <a:ext cx="1200318" cy="523948"/>
          </a:xfrm>
          <a:prstGeom prst="rect">
            <a:avLst/>
          </a:prstGeom>
        </p:spPr>
      </p:pic>
    </p:spTree>
    <p:extLst>
      <p:ext uri="{BB962C8B-B14F-4D97-AF65-F5344CB8AC3E}">
        <p14:creationId xmlns:p14="http://schemas.microsoft.com/office/powerpoint/2010/main" val="10794705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a:t>
            </a:r>
          </a:p>
        </p:txBody>
      </p:sp>
      <p:sp>
        <p:nvSpPr>
          <p:cNvPr id="3" name="Text Placeholder 2"/>
          <p:cNvSpPr>
            <a:spLocks noGrp="1"/>
          </p:cNvSpPr>
          <p:nvPr>
            <p:ph idx="1"/>
          </p:nvPr>
        </p:nvSpPr>
        <p:spPr/>
        <p:txBody>
          <a:bodyPr>
            <a:normAutofit/>
          </a:bodyPr>
          <a:lstStyle/>
          <a:p>
            <a:r>
              <a:rPr lang="it-IT" dirty="0"/>
              <a:t>Usa un sistema di Source Control</a:t>
            </a:r>
          </a:p>
          <a:p>
            <a:r>
              <a:rPr lang="it-IT" dirty="0"/>
              <a:t>Non aspettatevi un cambio immediato</a:t>
            </a:r>
          </a:p>
          <a:p>
            <a:r>
              <a:rPr lang="it-IT" dirty="0"/>
              <a:t>Preparate i test</a:t>
            </a:r>
          </a:p>
          <a:p>
            <a:r>
              <a:rPr lang="it-IT" dirty="0"/>
              <a:t>Tool vecchi e nuovi possono lavorare assieme</a:t>
            </a:r>
          </a:p>
        </p:txBody>
      </p:sp>
      <p:pic>
        <p:nvPicPr>
          <p:cNvPr id="5" name="Picture 4">
            <a:extLst>
              <a:ext uri="{FF2B5EF4-FFF2-40B4-BE49-F238E27FC236}">
                <a16:creationId xmlns:a16="http://schemas.microsoft.com/office/drawing/2014/main" id="{86E4C56E-FAE7-4C04-B523-B3043F1631B8}"/>
              </a:ext>
            </a:extLst>
          </p:cNvPr>
          <p:cNvPicPr>
            <a:picLocks noChangeAspect="1"/>
          </p:cNvPicPr>
          <p:nvPr/>
        </p:nvPicPr>
        <p:blipFill>
          <a:blip r:embed="rId2"/>
          <a:stretch>
            <a:fillRect/>
          </a:stretch>
        </p:blipFill>
        <p:spPr>
          <a:xfrm>
            <a:off x="10402138" y="0"/>
            <a:ext cx="1200318" cy="523948"/>
          </a:xfrm>
          <a:prstGeom prst="rect">
            <a:avLst/>
          </a:prstGeom>
        </p:spPr>
      </p:pic>
    </p:spTree>
    <p:extLst>
      <p:ext uri="{BB962C8B-B14F-4D97-AF65-F5344CB8AC3E}">
        <p14:creationId xmlns:p14="http://schemas.microsoft.com/office/powerpoint/2010/main" val="5083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Strutturato</a:t>
            </a:r>
            <a:r>
              <a:rPr lang="en-US" dirty="0"/>
              <a:t> con </a:t>
            </a:r>
            <a:r>
              <a:rPr lang="en-US" dirty="0" err="1"/>
              <a:t>elasticità</a:t>
            </a:r>
            <a:endParaRPr lang="en-US" dirty="0"/>
          </a:p>
        </p:txBody>
      </p:sp>
      <p:sp>
        <p:nvSpPr>
          <p:cNvPr id="3" name="Text Placeholder 2"/>
          <p:cNvSpPr>
            <a:spLocks noGrp="1"/>
          </p:cNvSpPr>
          <p:nvPr>
            <p:ph idx="1"/>
          </p:nvPr>
        </p:nvSpPr>
        <p:spPr/>
        <p:txBody>
          <a:bodyPr>
            <a:normAutofit/>
          </a:bodyPr>
          <a:lstStyle/>
          <a:p>
            <a:r>
              <a:rPr lang="it-IT" sz="3600" dirty="0"/>
              <a:t>Cosa servirà al progetto nel giorno 2?  Giorno 30?  Giorno 100?</a:t>
            </a:r>
          </a:p>
          <a:p>
            <a:r>
              <a:rPr lang="it-IT" sz="3600" dirty="0"/>
              <a:t>Regole di monitoraggio</a:t>
            </a:r>
          </a:p>
          <a:p>
            <a:r>
              <a:rPr lang="it-IT" sz="3600" dirty="0" err="1"/>
              <a:t>Alert</a:t>
            </a:r>
            <a:r>
              <a:rPr lang="it-IT" sz="3600" dirty="0"/>
              <a:t> di monitoraggio</a:t>
            </a:r>
          </a:p>
          <a:p>
            <a:r>
              <a:rPr lang="it-IT" sz="3600" dirty="0"/>
              <a:t>Automation runbooks</a:t>
            </a:r>
          </a:p>
        </p:txBody>
      </p:sp>
      <p:pic>
        <p:nvPicPr>
          <p:cNvPr id="5" name="Picture 4">
            <a:extLst>
              <a:ext uri="{FF2B5EF4-FFF2-40B4-BE49-F238E27FC236}">
                <a16:creationId xmlns:a16="http://schemas.microsoft.com/office/drawing/2014/main" id="{B31D1695-25D9-4BF2-93CF-D93F54B3A2D3}"/>
              </a:ext>
            </a:extLst>
          </p:cNvPr>
          <p:cNvPicPr>
            <a:picLocks noChangeAspect="1"/>
          </p:cNvPicPr>
          <p:nvPr/>
        </p:nvPicPr>
        <p:blipFill>
          <a:blip r:embed="rId2"/>
          <a:stretch>
            <a:fillRect/>
          </a:stretch>
        </p:blipFill>
        <p:spPr>
          <a:xfrm>
            <a:off x="10402138" y="0"/>
            <a:ext cx="1200318" cy="523948"/>
          </a:xfrm>
          <a:prstGeom prst="rect">
            <a:avLst/>
          </a:prstGeom>
        </p:spPr>
      </p:pic>
    </p:spTree>
    <p:extLst>
      <p:ext uri="{BB962C8B-B14F-4D97-AF65-F5344CB8AC3E}">
        <p14:creationId xmlns:p14="http://schemas.microsoft.com/office/powerpoint/2010/main" val="34270340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descr="Immagine che contiene albero, pecora, esterni, mammifero&#10;&#10;Descrizione generata con affidabilità molto elevata"/>
          <p:cNvPicPr>
            <a:picLocks noChangeAspect="1"/>
          </p:cNvPicPr>
          <p:nvPr/>
        </p:nvPicPr>
        <p:blipFill rotWithShape="1">
          <a:blip r:embed="rId3">
            <a:extLst>
              <a:ext uri="{28A0092B-C50C-407E-A947-70E740481C1C}">
                <a14:useLocalDpi xmlns:a14="http://schemas.microsoft.com/office/drawing/2010/main" val="0"/>
              </a:ext>
            </a:extLst>
          </a:blip>
          <a:srcRect l="3284" t="23103" r="5807"/>
          <a:stretch/>
        </p:blipFill>
        <p:spPr>
          <a:xfrm>
            <a:off x="20" y="10"/>
            <a:ext cx="12191981" cy="6857990"/>
          </a:xfrm>
          <a:prstGeom prst="rect">
            <a:avLst/>
          </a:prstGeom>
        </p:spPr>
      </p:pic>
      <p:sp>
        <p:nvSpPr>
          <p:cNvPr id="12" name="Rectangle 11">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t>Tutti devono adottare DevOps</a:t>
            </a:r>
          </a:p>
        </p:txBody>
      </p:sp>
      <p:sp>
        <p:nvSpPr>
          <p:cNvPr id="14" name="Rectangle: Rounded Corners 13">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p:cNvSpPr>
            <a:spLocks noGrp="1"/>
          </p:cNvSpPr>
          <p:nvPr>
            <p:ph idx="1"/>
          </p:nvPr>
        </p:nvSpPr>
        <p:spPr>
          <a:xfrm>
            <a:off x="404553" y="5624945"/>
            <a:ext cx="9078562" cy="592975"/>
          </a:xfrm>
        </p:spPr>
        <p:txBody>
          <a:bodyPr vert="horz" lIns="91440" tIns="45720" rIns="91440" bIns="45720" rtlCol="0" anchor="ctr">
            <a:normAutofit/>
          </a:bodyPr>
          <a:lstStyle/>
          <a:p>
            <a:pPr marL="0" indent="0">
              <a:buNone/>
            </a:pPr>
            <a:r>
              <a:rPr lang="en-US" sz="2400"/>
              <a:t>Se lo adotta solo una parte del team, non ci sono benefici</a:t>
            </a:r>
          </a:p>
        </p:txBody>
      </p:sp>
    </p:spTree>
    <p:extLst>
      <p:ext uri="{BB962C8B-B14F-4D97-AF65-F5344CB8AC3E}">
        <p14:creationId xmlns:p14="http://schemas.microsoft.com/office/powerpoint/2010/main" val="149349287"/>
      </p:ext>
    </p:extLst>
  </p:cSld>
  <p:clrMapOvr>
    <a:overrideClrMapping bg1="dk1" tx1="lt1" bg2="dk2" tx2="lt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p:cNvSpPr>
            <a:spLocks noGrp="1"/>
          </p:cNvSpPr>
          <p:nvPr>
            <p:ph type="title"/>
          </p:nvPr>
        </p:nvSpPr>
        <p:spPr>
          <a:xfrm>
            <a:off x="686834" y="1153572"/>
            <a:ext cx="3200400" cy="4461163"/>
          </a:xfrm>
        </p:spPr>
        <p:txBody>
          <a:bodyPr>
            <a:normAutofit/>
          </a:bodyPr>
          <a:lstStyle/>
          <a:p>
            <a:r>
              <a:rPr lang="en-US" sz="4100" b="1">
                <a:solidFill>
                  <a:srgbClr val="FFFFFF"/>
                </a:solidFill>
                <a:latin typeface="Roboto" panose="02000000000000000000" pitchFamily="2" charset="0"/>
                <a:ea typeface="Roboto" panose="02000000000000000000" pitchFamily="2" charset="0"/>
                <a:cs typeface="Roboto" panose="02000000000000000000" pitchFamily="2" charset="0"/>
              </a:rPr>
              <a:t>Continuous Integration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Segnaposto contenuto 2"/>
          <p:cNvSpPr>
            <a:spLocks noGrp="1"/>
          </p:cNvSpPr>
          <p:nvPr>
            <p:ph idx="1"/>
          </p:nvPr>
        </p:nvSpPr>
        <p:spPr>
          <a:xfrm>
            <a:off x="4447308" y="591344"/>
            <a:ext cx="6906491" cy="5585619"/>
          </a:xfrm>
        </p:spPr>
        <p:txBody>
          <a:bodyPr anchor="ctr">
            <a:normAutofit/>
          </a:bodyPr>
          <a:lstStyle/>
          <a:p>
            <a:r>
              <a:rPr lang="it-IT"/>
              <a:t>Necessario il versioning</a:t>
            </a:r>
          </a:p>
          <a:p>
            <a:r>
              <a:rPr lang="it-IT"/>
              <a:t>Consiste nell’allineamento continuo dagli ambienti di lavoro verso l’ambiente condiviso</a:t>
            </a:r>
          </a:p>
          <a:p>
            <a:r>
              <a:rPr lang="it-IT"/>
              <a:t>Complementare al Test Driven Development</a:t>
            </a:r>
          </a:p>
        </p:txBody>
      </p:sp>
    </p:spTree>
    <p:extLst>
      <p:ext uri="{BB962C8B-B14F-4D97-AF65-F5344CB8AC3E}">
        <p14:creationId xmlns:p14="http://schemas.microsoft.com/office/powerpoint/2010/main" val="29848783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p:cNvSpPr>
            <a:spLocks noGrp="1"/>
          </p:cNvSpPr>
          <p:nvPr>
            <p:ph type="title"/>
          </p:nvPr>
        </p:nvSpPr>
        <p:spPr>
          <a:xfrm>
            <a:off x="686834" y="1153572"/>
            <a:ext cx="3200400" cy="4461163"/>
          </a:xfrm>
        </p:spPr>
        <p:txBody>
          <a:bodyPr>
            <a:normAutofit/>
          </a:bodyPr>
          <a:lstStyle/>
          <a:p>
            <a:r>
              <a:rPr lang="en-US" b="1">
                <a:solidFill>
                  <a:srgbClr val="FFFFFF"/>
                </a:solidFill>
                <a:latin typeface="Roboto" panose="02000000000000000000" pitchFamily="2" charset="0"/>
                <a:ea typeface="Roboto" panose="02000000000000000000" pitchFamily="2" charset="0"/>
                <a:cs typeface="Roboto" panose="02000000000000000000" pitchFamily="2" charset="0"/>
              </a:rPr>
              <a:t>Continuos Integration - Principi</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Segnaposto contenuto 2"/>
          <p:cNvSpPr>
            <a:spLocks noGrp="1"/>
          </p:cNvSpPr>
          <p:nvPr>
            <p:ph idx="1"/>
          </p:nvPr>
        </p:nvSpPr>
        <p:spPr>
          <a:xfrm>
            <a:off x="4447308" y="591344"/>
            <a:ext cx="6906491" cy="5585619"/>
          </a:xfrm>
        </p:spPr>
        <p:txBody>
          <a:bodyPr anchor="ctr">
            <a:normAutofit/>
          </a:bodyPr>
          <a:lstStyle/>
          <a:p>
            <a:r>
              <a:rPr lang="it-IT" dirty="0"/>
              <a:t>Mantieni un </a:t>
            </a:r>
            <a:r>
              <a:rPr lang="it-IT" dirty="0" err="1"/>
              <a:t>repository</a:t>
            </a:r>
            <a:r>
              <a:rPr lang="it-IT" dirty="0"/>
              <a:t> del codice sorgente</a:t>
            </a:r>
          </a:p>
          <a:p>
            <a:r>
              <a:rPr lang="en-US" dirty="0" err="1"/>
              <a:t>Automatizza</a:t>
            </a:r>
            <a:r>
              <a:rPr lang="en-US" dirty="0"/>
              <a:t> </a:t>
            </a:r>
            <a:r>
              <a:rPr lang="en-US" dirty="0" err="1"/>
              <a:t>il</a:t>
            </a:r>
            <a:r>
              <a:rPr lang="en-US" dirty="0"/>
              <a:t> processo build</a:t>
            </a:r>
          </a:p>
          <a:p>
            <a:r>
              <a:rPr lang="it-IT" dirty="0"/>
              <a:t>Ogni </a:t>
            </a:r>
            <a:r>
              <a:rPr lang="it-IT" dirty="0" err="1"/>
              <a:t>commit</a:t>
            </a:r>
            <a:r>
              <a:rPr lang="it-IT" dirty="0"/>
              <a:t> fa partire una </a:t>
            </a:r>
            <a:r>
              <a:rPr lang="it-IT" dirty="0" err="1"/>
              <a:t>build</a:t>
            </a:r>
            <a:endParaRPr lang="it-IT" dirty="0"/>
          </a:p>
          <a:p>
            <a:r>
              <a:rPr lang="it-IT" dirty="0"/>
              <a:t>La </a:t>
            </a:r>
            <a:r>
              <a:rPr lang="it-IT" dirty="0" err="1"/>
              <a:t>build</a:t>
            </a:r>
            <a:r>
              <a:rPr lang="it-IT" dirty="0"/>
              <a:t> dovrebbe essere più veloce possibile</a:t>
            </a:r>
          </a:p>
          <a:p>
            <a:r>
              <a:rPr lang="it-IT" dirty="0"/>
              <a:t>Alcuni test sono fatti in un clone dell'ambiente di produzione</a:t>
            </a:r>
          </a:p>
          <a:p>
            <a:r>
              <a:rPr lang="it-IT" dirty="0"/>
              <a:t>Chiunque può vedere i risultati dell'ultima </a:t>
            </a:r>
            <a:r>
              <a:rPr lang="it-IT" dirty="0" err="1"/>
              <a:t>build</a:t>
            </a:r>
            <a:endParaRPr lang="it-IT" dirty="0"/>
          </a:p>
        </p:txBody>
      </p:sp>
    </p:spTree>
    <p:extLst>
      <p:ext uri="{BB962C8B-B14F-4D97-AF65-F5344CB8AC3E}">
        <p14:creationId xmlns:p14="http://schemas.microsoft.com/office/powerpoint/2010/main" val="16000198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p:cNvSpPr>
            <a:spLocks noGrp="1"/>
          </p:cNvSpPr>
          <p:nvPr>
            <p:ph type="title"/>
          </p:nvPr>
        </p:nvSpPr>
        <p:spPr>
          <a:xfrm>
            <a:off x="956826" y="1112969"/>
            <a:ext cx="3937298" cy="4166010"/>
          </a:xfrm>
        </p:spPr>
        <p:txBody>
          <a:bodyPr>
            <a:normAutofit/>
          </a:bodyPr>
          <a:lstStyle/>
          <a:p>
            <a:r>
              <a:rPr lang="en-US" b="1">
                <a:solidFill>
                  <a:srgbClr val="FFFFFF"/>
                </a:solidFill>
                <a:latin typeface="Roboto" panose="02000000000000000000" pitchFamily="2" charset="0"/>
                <a:ea typeface="Roboto" panose="02000000000000000000" pitchFamily="2" charset="0"/>
                <a:cs typeface="Roboto" panose="02000000000000000000" pitchFamily="2" charset="0"/>
              </a:rPr>
              <a:t>Continuos Integration - Principi</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egnaposto contenuto 2"/>
          <p:cNvSpPr>
            <a:spLocks noGrp="1"/>
          </p:cNvSpPr>
          <p:nvPr>
            <p:ph idx="1"/>
          </p:nvPr>
        </p:nvSpPr>
        <p:spPr>
          <a:xfrm>
            <a:off x="5896765" y="922608"/>
            <a:ext cx="5257799" cy="4889350"/>
          </a:xfrm>
        </p:spPr>
        <p:txBody>
          <a:bodyPr anchor="t">
            <a:normAutofit/>
          </a:bodyPr>
          <a:lstStyle/>
          <a:p>
            <a:r>
              <a:rPr lang="it-IT" sz="3200" dirty="0"/>
              <a:t>La build è un processo può produrre un artefatto. </a:t>
            </a:r>
          </a:p>
          <a:p>
            <a:r>
              <a:rPr lang="it-IT" sz="3200" dirty="0"/>
              <a:t>Deve essere il più possibile automatizzato, senza alcun intervento umano</a:t>
            </a:r>
          </a:p>
          <a:p>
            <a:r>
              <a:rPr lang="it-IT" sz="3200" dirty="0"/>
              <a:t>I test sono </a:t>
            </a:r>
            <a:r>
              <a:rPr lang="it-IT" sz="3200" u="sng" dirty="0"/>
              <a:t>fondamentali</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0669343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38200" y="365125"/>
            <a:ext cx="10515600" cy="1325563"/>
          </a:xfrm>
        </p:spPr>
        <p:txBody>
          <a:bodyPr>
            <a:normAutofit/>
          </a:bodyPr>
          <a:lstStyle/>
          <a:p>
            <a:r>
              <a:rPr lang="en-US" dirty="0"/>
              <a:t>Continuous Integration - Prima</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Text Placeholder 2"/>
          <p:cNvSpPr>
            <a:spLocks noGrp="1"/>
          </p:cNvSpPr>
          <p:nvPr>
            <p:ph idx="1"/>
          </p:nvPr>
        </p:nvSpPr>
        <p:spPr>
          <a:xfrm>
            <a:off x="838200" y="1825625"/>
            <a:ext cx="10515600" cy="4351338"/>
          </a:xfrm>
        </p:spPr>
        <p:txBody>
          <a:bodyPr>
            <a:normAutofit/>
          </a:bodyPr>
          <a:lstStyle/>
          <a:p>
            <a:r>
              <a:rPr lang="it-IT" dirty="0"/>
              <a:t>Copia del repository</a:t>
            </a:r>
          </a:p>
          <a:p>
            <a:r>
              <a:rPr lang="it-IT" dirty="0"/>
              <a:t>Processo di </a:t>
            </a:r>
            <a:r>
              <a:rPr lang="it-IT" dirty="0" err="1"/>
              <a:t>build</a:t>
            </a:r>
            <a:r>
              <a:rPr lang="it-IT" dirty="0"/>
              <a:t> solo nei weekend</a:t>
            </a:r>
          </a:p>
          <a:p>
            <a:r>
              <a:rPr lang="it-IT" dirty="0"/>
              <a:t>Connessione verso i server di test per verifica delle modifiche</a:t>
            </a:r>
          </a:p>
          <a:p>
            <a:r>
              <a:rPr lang="it-IT" dirty="0"/>
              <a:t>Riavvio degli ambienti in ordine</a:t>
            </a:r>
          </a:p>
          <a:p>
            <a:r>
              <a:rPr lang="it-IT" dirty="0"/>
              <a:t>Danze tribali e preghiere varie</a:t>
            </a:r>
          </a:p>
          <a:p>
            <a:r>
              <a:rPr lang="it-IT" dirty="0"/>
              <a:t>Verifica del corretto funzionamento</a:t>
            </a:r>
          </a:p>
        </p:txBody>
      </p:sp>
    </p:spTree>
    <p:extLst>
      <p:ext uri="{BB962C8B-B14F-4D97-AF65-F5344CB8AC3E}">
        <p14:creationId xmlns:p14="http://schemas.microsoft.com/office/powerpoint/2010/main" val="391095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descr="Graphical user interface, application&#10;&#10;Description automatically generated">
            <a:extLst>
              <a:ext uri="{FF2B5EF4-FFF2-40B4-BE49-F238E27FC236}">
                <a16:creationId xmlns:a16="http://schemas.microsoft.com/office/drawing/2014/main" id="{33BCF7C5-BE61-4DC9-8775-A5ECE814A5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757258"/>
            <a:ext cx="10905066" cy="5343482"/>
          </a:xfrm>
          <a:prstGeom prst="rect">
            <a:avLst/>
          </a:prstGeom>
        </p:spPr>
      </p:pic>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spTree>
    <p:extLst>
      <p:ext uri="{BB962C8B-B14F-4D97-AF65-F5344CB8AC3E}">
        <p14:creationId xmlns:p14="http://schemas.microsoft.com/office/powerpoint/2010/main" val="42171071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38200" y="365125"/>
            <a:ext cx="10515600" cy="1325563"/>
          </a:xfrm>
        </p:spPr>
        <p:txBody>
          <a:bodyPr>
            <a:normAutofit/>
          </a:bodyPr>
          <a:lstStyle/>
          <a:p>
            <a:r>
              <a:rPr lang="en-US" dirty="0"/>
              <a:t>Continuous Integration - Prima</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Text Placeholder 2"/>
          <p:cNvSpPr>
            <a:spLocks noGrp="1"/>
          </p:cNvSpPr>
          <p:nvPr>
            <p:ph idx="1"/>
          </p:nvPr>
        </p:nvSpPr>
        <p:spPr>
          <a:xfrm>
            <a:off x="838200" y="1825625"/>
            <a:ext cx="10515600" cy="4351338"/>
          </a:xfrm>
        </p:spPr>
        <p:txBody>
          <a:bodyPr>
            <a:normAutofit/>
          </a:bodyPr>
          <a:lstStyle/>
          <a:p>
            <a:r>
              <a:rPr lang="it-IT" dirty="0"/>
              <a:t>Copia del repository</a:t>
            </a:r>
          </a:p>
          <a:p>
            <a:r>
              <a:rPr lang="it-IT" dirty="0"/>
              <a:t>Processo di </a:t>
            </a:r>
            <a:r>
              <a:rPr lang="it-IT" dirty="0" err="1"/>
              <a:t>build</a:t>
            </a:r>
            <a:r>
              <a:rPr lang="it-IT" dirty="0"/>
              <a:t> solo nei weekend</a:t>
            </a:r>
          </a:p>
          <a:p>
            <a:r>
              <a:rPr lang="it-IT" dirty="0"/>
              <a:t>Connessione verso i server di test per verifica delle modifiche</a:t>
            </a:r>
          </a:p>
          <a:p>
            <a:r>
              <a:rPr lang="it-IT" dirty="0"/>
              <a:t>Riavvio degli ambienti in ordine</a:t>
            </a:r>
          </a:p>
          <a:p>
            <a:r>
              <a:rPr lang="it-IT" dirty="0"/>
              <a:t>Danze tribali e preghiere varie</a:t>
            </a:r>
          </a:p>
          <a:p>
            <a:r>
              <a:rPr lang="it-IT" dirty="0"/>
              <a:t>Verifica del corretto funzionamento</a:t>
            </a:r>
          </a:p>
        </p:txBody>
      </p:sp>
    </p:spTree>
    <p:extLst>
      <p:ext uri="{BB962C8B-B14F-4D97-AF65-F5344CB8AC3E}">
        <p14:creationId xmlns:p14="http://schemas.microsoft.com/office/powerpoint/2010/main" val="19651687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38200" y="365125"/>
            <a:ext cx="10515600" cy="1325563"/>
          </a:xfrm>
        </p:spPr>
        <p:txBody>
          <a:bodyPr>
            <a:normAutofit/>
          </a:bodyPr>
          <a:lstStyle/>
          <a:p>
            <a:r>
              <a:rPr lang="en-US" dirty="0"/>
              <a:t>Continuous Integration - </a:t>
            </a:r>
            <a:r>
              <a:rPr lang="en-US" dirty="0" err="1"/>
              <a:t>Dopo</a:t>
            </a:r>
            <a:endParaRPr lang="en-US" dirty="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Text Placeholder 2"/>
          <p:cNvSpPr>
            <a:spLocks noGrp="1"/>
          </p:cNvSpPr>
          <p:nvPr>
            <p:ph idx="1"/>
          </p:nvPr>
        </p:nvSpPr>
        <p:spPr>
          <a:xfrm>
            <a:off x="838200" y="1825625"/>
            <a:ext cx="10515600" cy="4351338"/>
          </a:xfrm>
        </p:spPr>
        <p:txBody>
          <a:bodyPr>
            <a:normAutofit/>
          </a:bodyPr>
          <a:lstStyle/>
          <a:p>
            <a:r>
              <a:rPr lang="it-IT" dirty="0"/>
              <a:t>Trigger automatici del servizio di </a:t>
            </a:r>
            <a:r>
              <a:rPr lang="it-IT" dirty="0" err="1"/>
              <a:t>build</a:t>
            </a:r>
            <a:endParaRPr lang="it-IT" dirty="0"/>
          </a:p>
          <a:p>
            <a:pPr lvl="1"/>
            <a:r>
              <a:rPr lang="it-IT" dirty="0" err="1"/>
              <a:t>Webhook</a:t>
            </a:r>
            <a:r>
              <a:rPr lang="it-IT" dirty="0"/>
              <a:t>, agent, schedule, manuale</a:t>
            </a:r>
          </a:p>
          <a:p>
            <a:r>
              <a:rPr lang="it-IT" dirty="0"/>
              <a:t>Esecuzione di script automatici</a:t>
            </a:r>
          </a:p>
          <a:p>
            <a:r>
              <a:rPr lang="it-IT" dirty="0"/>
              <a:t>Verifica della qualità</a:t>
            </a:r>
          </a:p>
          <a:p>
            <a:r>
              <a:rPr lang="it-IT" dirty="0"/>
              <a:t>Eventuale lavoro aggiuntivo manuale</a:t>
            </a:r>
          </a:p>
          <a:p>
            <a:r>
              <a:rPr lang="it-IT" dirty="0"/>
              <a:t>Prelevamento dell’output della </a:t>
            </a:r>
            <a:r>
              <a:rPr lang="it-IT" dirty="0" err="1"/>
              <a:t>build</a:t>
            </a:r>
            <a:endParaRPr lang="it-IT" dirty="0"/>
          </a:p>
        </p:txBody>
      </p:sp>
    </p:spTree>
    <p:extLst>
      <p:ext uri="{BB962C8B-B14F-4D97-AF65-F5344CB8AC3E}">
        <p14:creationId xmlns:p14="http://schemas.microsoft.com/office/powerpoint/2010/main" val="7089625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p:cNvSpPr>
            <a:spLocks noGrp="1"/>
          </p:cNvSpPr>
          <p:nvPr>
            <p:ph type="title"/>
          </p:nvPr>
        </p:nvSpPr>
        <p:spPr>
          <a:xfrm>
            <a:off x="838200" y="365125"/>
            <a:ext cx="10515600" cy="1325563"/>
          </a:xfrm>
        </p:spPr>
        <p:txBody>
          <a:bodyPr>
            <a:normAutofit/>
          </a:bodyPr>
          <a:lstStyle/>
          <a:p>
            <a:r>
              <a:rPr lang="it-IT" dirty="0"/>
              <a:t>Processo di </a:t>
            </a:r>
            <a:r>
              <a:rPr lang="it-IT" dirty="0" err="1"/>
              <a:t>build</a:t>
            </a:r>
            <a:endParaRPr lang="it-IT" dirty="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Segnaposto contenuto 2"/>
          <p:cNvSpPr>
            <a:spLocks noGrp="1"/>
          </p:cNvSpPr>
          <p:nvPr>
            <p:ph idx="1"/>
          </p:nvPr>
        </p:nvSpPr>
        <p:spPr>
          <a:xfrm>
            <a:off x="838200" y="1825625"/>
            <a:ext cx="10515600" cy="4351338"/>
          </a:xfrm>
        </p:spPr>
        <p:txBody>
          <a:bodyPr>
            <a:normAutofit/>
          </a:bodyPr>
          <a:lstStyle/>
          <a:p>
            <a:r>
              <a:rPr lang="it-IT" dirty="0"/>
              <a:t>Serie di passaggi da eseguire prima del rilascio</a:t>
            </a:r>
          </a:p>
          <a:p>
            <a:pPr lvl="1"/>
            <a:r>
              <a:rPr lang="it-IT" dirty="0" err="1"/>
              <a:t>Restore</a:t>
            </a:r>
            <a:r>
              <a:rPr lang="it-IT" dirty="0"/>
              <a:t> dei pacchetti (dipendenze), </a:t>
            </a:r>
            <a:r>
              <a:rPr lang="it-IT" dirty="0" err="1"/>
              <a:t>build</a:t>
            </a:r>
            <a:r>
              <a:rPr lang="it-IT" dirty="0"/>
              <a:t> del progetto, </a:t>
            </a:r>
            <a:r>
              <a:rPr lang="it-IT" dirty="0" err="1"/>
              <a:t>tests</a:t>
            </a:r>
            <a:r>
              <a:rPr lang="it-IT" dirty="0"/>
              <a:t>… </a:t>
            </a:r>
          </a:p>
          <a:p>
            <a:endParaRPr lang="it-IT" dirty="0"/>
          </a:p>
          <a:p>
            <a:r>
              <a:rPr lang="it-IT" dirty="0"/>
              <a:t>Funziona con pipeline </a:t>
            </a:r>
            <a:r>
              <a:rPr lang="it-IT" dirty="0" err="1"/>
              <a:t>pre</a:t>
            </a:r>
            <a:r>
              <a:rPr lang="it-IT" dirty="0"/>
              <a:t>-esistenti</a:t>
            </a:r>
          </a:p>
          <a:p>
            <a:pPr lvl="1"/>
            <a:r>
              <a:rPr lang="it-IT" dirty="0"/>
              <a:t>Jenkins, Octopus, Ansible,Azure pipelines</a:t>
            </a:r>
          </a:p>
          <a:p>
            <a:pPr lvl="1"/>
            <a:endParaRPr lang="it-IT" dirty="0"/>
          </a:p>
          <a:p>
            <a:r>
              <a:rPr lang="it-IT" dirty="0"/>
              <a:t>Automatizzazione di tutto il possibile</a:t>
            </a:r>
          </a:p>
          <a:p>
            <a:pPr lvl="1"/>
            <a:r>
              <a:rPr lang="it-IT" dirty="0"/>
              <a:t>Si può automatizzare tutto tramite PowerShell, </a:t>
            </a:r>
            <a:r>
              <a:rPr lang="it-IT" dirty="0" err="1"/>
              <a:t>bash</a:t>
            </a:r>
            <a:r>
              <a:rPr lang="it-IT" dirty="0"/>
              <a:t> o similari… </a:t>
            </a:r>
          </a:p>
        </p:txBody>
      </p:sp>
    </p:spTree>
    <p:extLst>
      <p:ext uri="{BB962C8B-B14F-4D97-AF65-F5344CB8AC3E}">
        <p14:creationId xmlns:p14="http://schemas.microsoft.com/office/powerpoint/2010/main" val="14918465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Fase di sviluppo</a:t>
            </a:r>
          </a:p>
        </p:txBody>
      </p:sp>
      <p:grpSp>
        <p:nvGrpSpPr>
          <p:cNvPr id="5" name="Group 4">
            <a:extLst>
              <a:ext uri="{FF2B5EF4-FFF2-40B4-BE49-F238E27FC236}">
                <a16:creationId xmlns:a16="http://schemas.microsoft.com/office/drawing/2014/main" id="{A72E9971-059F-4DB3-A412-CB8963E0AA5C}"/>
              </a:ext>
            </a:extLst>
          </p:cNvPr>
          <p:cNvGrpSpPr/>
          <p:nvPr/>
        </p:nvGrpSpPr>
        <p:grpSpPr>
          <a:xfrm>
            <a:off x="1443411" y="1933367"/>
            <a:ext cx="8971000" cy="2513406"/>
            <a:chOff x="1443411" y="1933367"/>
            <a:chExt cx="8971000" cy="2513406"/>
          </a:xfrm>
        </p:grpSpPr>
        <p:sp>
          <p:nvSpPr>
            <p:cNvPr id="4" name="Rectangle 3"/>
            <p:cNvSpPr/>
            <p:nvPr/>
          </p:nvSpPr>
          <p:spPr bwMode="auto">
            <a:xfrm flipV="1">
              <a:off x="1443411" y="3064190"/>
              <a:ext cx="7072292" cy="72000"/>
            </a:xfrm>
            <a:prstGeom prst="rect">
              <a:avLst/>
            </a:prstGeom>
            <a:solidFill>
              <a:srgbClr val="C00000"/>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9"/>
            <p:cNvGrpSpPr/>
            <p:nvPr/>
          </p:nvGrpSpPr>
          <p:grpSpPr>
            <a:xfrm>
              <a:off x="3456585" y="2893070"/>
              <a:ext cx="365757" cy="1034281"/>
              <a:chOff x="7700039" y="3400300"/>
              <a:chExt cx="365757" cy="1034281"/>
            </a:xfrm>
          </p:grpSpPr>
          <p:cxnSp>
            <p:nvCxnSpPr>
              <p:cNvPr id="8" name="Straight Connector 10"/>
              <p:cNvCxnSpPr/>
              <p:nvPr/>
            </p:nvCxnSpPr>
            <p:spPr>
              <a:xfrm>
                <a:off x="7882917" y="3738831"/>
                <a:ext cx="0" cy="695750"/>
              </a:xfrm>
              <a:prstGeom prst="line">
                <a:avLst/>
              </a:prstGeom>
              <a:noFill/>
              <a:ln w="38100" cap="rnd" cmpd="sng" algn="ctr">
                <a:solidFill>
                  <a:srgbClr val="C00000"/>
                </a:solidFill>
                <a:prstDash val="sysDot"/>
                <a:headEnd type="none"/>
                <a:tailEnd type="oval"/>
              </a:ln>
              <a:effectLst/>
            </p:spPr>
          </p:cxnSp>
          <p:sp>
            <p:nvSpPr>
              <p:cNvPr id="9" name="Oval 11"/>
              <p:cNvSpPr/>
              <p:nvPr/>
            </p:nvSpPr>
            <p:spPr bwMode="auto">
              <a:xfrm>
                <a:off x="7700039" y="3400300"/>
                <a:ext cx="365757" cy="365757"/>
              </a:xfrm>
              <a:prstGeom prst="ellipse">
                <a:avLst/>
              </a:prstGeom>
              <a:solidFill>
                <a:srgbClr val="FFFFFF"/>
              </a:solidFill>
              <a:ln w="38100" cap="flat" cmpd="sng" algn="ctr">
                <a:solidFill>
                  <a:srgbClr val="C00000"/>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 name="Group 14"/>
            <p:cNvGrpSpPr/>
            <p:nvPr/>
          </p:nvGrpSpPr>
          <p:grpSpPr>
            <a:xfrm>
              <a:off x="5194294" y="2368789"/>
              <a:ext cx="365757" cy="907443"/>
              <a:chOff x="6204826" y="2842133"/>
              <a:chExt cx="365757" cy="907443"/>
            </a:xfrm>
          </p:grpSpPr>
          <p:cxnSp>
            <p:nvCxnSpPr>
              <p:cNvPr id="13" name="Straight Connector 15"/>
              <p:cNvCxnSpPr/>
              <p:nvPr/>
            </p:nvCxnSpPr>
            <p:spPr>
              <a:xfrm flipV="1">
                <a:off x="6387704" y="2842133"/>
                <a:ext cx="0" cy="695750"/>
              </a:xfrm>
              <a:prstGeom prst="line">
                <a:avLst/>
              </a:prstGeom>
              <a:noFill/>
              <a:ln w="38100" cap="rnd" cmpd="sng" algn="ctr">
                <a:solidFill>
                  <a:srgbClr val="C00000"/>
                </a:solidFill>
                <a:prstDash val="sysDot"/>
                <a:headEnd type="none"/>
                <a:tailEnd type="oval"/>
              </a:ln>
              <a:effectLst/>
            </p:spPr>
          </p:cxnSp>
          <p:sp>
            <p:nvSpPr>
              <p:cNvPr id="14" name="Oval 16"/>
              <p:cNvSpPr/>
              <p:nvPr/>
            </p:nvSpPr>
            <p:spPr bwMode="auto">
              <a:xfrm>
                <a:off x="6204826" y="3383819"/>
                <a:ext cx="365757" cy="365757"/>
              </a:xfrm>
              <a:prstGeom prst="ellipse">
                <a:avLst/>
              </a:prstGeom>
              <a:solidFill>
                <a:srgbClr val="FFFFFF"/>
              </a:solidFill>
              <a:ln w="38100" cap="flat" cmpd="sng" algn="ctr">
                <a:solidFill>
                  <a:srgbClr val="C00000"/>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7" name="Group 19"/>
            <p:cNvGrpSpPr/>
            <p:nvPr/>
          </p:nvGrpSpPr>
          <p:grpSpPr>
            <a:xfrm>
              <a:off x="6996728" y="2921220"/>
              <a:ext cx="365757" cy="1050762"/>
              <a:chOff x="4709613" y="3383819"/>
              <a:chExt cx="365757" cy="1050762"/>
            </a:xfrm>
          </p:grpSpPr>
          <p:cxnSp>
            <p:nvCxnSpPr>
              <p:cNvPr id="18" name="Straight Connector 20"/>
              <p:cNvCxnSpPr/>
              <p:nvPr/>
            </p:nvCxnSpPr>
            <p:spPr>
              <a:xfrm>
                <a:off x="4892491" y="3738831"/>
                <a:ext cx="0" cy="695750"/>
              </a:xfrm>
              <a:prstGeom prst="line">
                <a:avLst/>
              </a:prstGeom>
              <a:noFill/>
              <a:ln w="38100" cap="rnd" cmpd="sng" algn="ctr">
                <a:solidFill>
                  <a:srgbClr val="C00000"/>
                </a:solidFill>
                <a:prstDash val="sysDot"/>
                <a:headEnd type="none"/>
                <a:tailEnd type="oval"/>
              </a:ln>
              <a:effectLst/>
            </p:spPr>
          </p:cxnSp>
          <p:sp>
            <p:nvSpPr>
              <p:cNvPr id="19" name="Oval 21"/>
              <p:cNvSpPr/>
              <p:nvPr/>
            </p:nvSpPr>
            <p:spPr bwMode="auto">
              <a:xfrm>
                <a:off x="4709613" y="3383819"/>
                <a:ext cx="365757" cy="365757"/>
              </a:xfrm>
              <a:prstGeom prst="ellipse">
                <a:avLst/>
              </a:prstGeom>
              <a:solidFill>
                <a:srgbClr val="FFFFFF"/>
              </a:solidFill>
              <a:ln w="38100" cap="flat" cmpd="sng" algn="ctr">
                <a:solidFill>
                  <a:srgbClr val="C00000"/>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6"/>
            <p:cNvGrpSpPr/>
            <p:nvPr/>
          </p:nvGrpSpPr>
          <p:grpSpPr>
            <a:xfrm>
              <a:off x="1953842" y="2503867"/>
              <a:ext cx="365757" cy="783110"/>
              <a:chOff x="9195251" y="2966466"/>
              <a:chExt cx="365757" cy="783110"/>
            </a:xfrm>
          </p:grpSpPr>
          <p:cxnSp>
            <p:nvCxnSpPr>
              <p:cNvPr id="25" name="Straight Connector 28"/>
              <p:cNvCxnSpPr/>
              <p:nvPr/>
            </p:nvCxnSpPr>
            <p:spPr>
              <a:xfrm flipV="1">
                <a:off x="9378129" y="2966466"/>
                <a:ext cx="0" cy="438945"/>
              </a:xfrm>
              <a:prstGeom prst="line">
                <a:avLst/>
              </a:prstGeom>
              <a:noFill/>
              <a:ln w="38100" cap="rnd" cmpd="sng" algn="ctr">
                <a:solidFill>
                  <a:srgbClr val="C00000"/>
                </a:solidFill>
                <a:prstDash val="sysDot"/>
                <a:headEnd type="none"/>
                <a:tailEnd type="oval"/>
              </a:ln>
              <a:effectLst/>
            </p:spPr>
          </p:cxnSp>
          <p:sp>
            <p:nvSpPr>
              <p:cNvPr id="26" name="Oval 29"/>
              <p:cNvSpPr/>
              <p:nvPr/>
            </p:nvSpPr>
            <p:spPr bwMode="auto">
              <a:xfrm>
                <a:off x="9195251" y="3383819"/>
                <a:ext cx="365757" cy="365757"/>
              </a:xfrm>
              <a:prstGeom prst="ellipse">
                <a:avLst/>
              </a:prstGeom>
              <a:solidFill>
                <a:srgbClr val="FFFFFF"/>
              </a:solidFill>
              <a:ln w="38100" cap="flat" cmpd="sng" algn="ctr">
                <a:solidFill>
                  <a:srgbClr val="C00000"/>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9" name="TextBox 7"/>
            <p:cNvSpPr txBox="1"/>
            <p:nvPr/>
          </p:nvSpPr>
          <p:spPr>
            <a:xfrm>
              <a:off x="1590892" y="1966292"/>
              <a:ext cx="1049394" cy="324000"/>
            </a:xfrm>
            <a:prstGeom prst="rect">
              <a:avLst/>
            </a:prstGeom>
            <a:noFill/>
          </p:spPr>
          <p:txBody>
            <a:bodyPr wrap="square" lIns="0" tIns="0" rIns="0" bIns="0" rtlCol="0" anchor="ctr" anchorCtr="0">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C82424"/>
                  </a:solidFill>
                  <a:effectLst/>
                  <a:uLnTx/>
                  <a:uFillTx/>
                  <a:latin typeface="Segoe UI"/>
                  <a:ea typeface="+mn-ea"/>
                  <a:cs typeface="Arial" pitchFamily="34" charset="0"/>
                </a:rPr>
                <a:t>Write Code</a:t>
              </a:r>
            </a:p>
          </p:txBody>
        </p:sp>
        <p:sp>
          <p:nvSpPr>
            <p:cNvPr id="40" name="TextBox 12"/>
            <p:cNvSpPr txBox="1"/>
            <p:nvPr/>
          </p:nvSpPr>
          <p:spPr>
            <a:xfrm>
              <a:off x="3087767" y="4122773"/>
              <a:ext cx="1103391" cy="324000"/>
            </a:xfrm>
            <a:prstGeom prst="rect">
              <a:avLst/>
            </a:prstGeom>
            <a:noFill/>
          </p:spPr>
          <p:txBody>
            <a:bodyPr wrap="square" lIns="0" tIns="0" rIns="0" bIns="0" rtlCol="0" anchor="ctr" anchorCtr="0">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C82424"/>
                  </a:solidFill>
                  <a:effectLst/>
                  <a:uLnTx/>
                  <a:uFillTx/>
                  <a:latin typeface="Segoe UI"/>
                  <a:ea typeface="+mn-ea"/>
                  <a:cs typeface="Arial" pitchFamily="34" charset="0"/>
                </a:rPr>
                <a:t>Unit Testing</a:t>
              </a:r>
            </a:p>
          </p:txBody>
        </p:sp>
        <p:sp>
          <p:nvSpPr>
            <p:cNvPr id="41" name="TextBox 20"/>
            <p:cNvSpPr txBox="1"/>
            <p:nvPr/>
          </p:nvSpPr>
          <p:spPr>
            <a:xfrm>
              <a:off x="4654849" y="1933367"/>
              <a:ext cx="1485614" cy="364016"/>
            </a:xfrm>
            <a:prstGeom prst="rect">
              <a:avLst/>
            </a:prstGeom>
            <a:noFill/>
          </p:spPr>
          <p:txBody>
            <a:bodyPr wrap="square" lIns="0" tIns="0" rIns="0" bIns="0" rtlCol="0" anchor="ctr" anchorCtr="0">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C82424"/>
                  </a:solidFill>
                  <a:effectLst/>
                  <a:uLnTx/>
                  <a:uFillTx/>
                  <a:latin typeface="Segoe UI"/>
                  <a:ea typeface="+mn-ea"/>
                  <a:cs typeface="Arial" pitchFamily="34" charset="0"/>
                </a:rPr>
                <a:t>Version Control</a:t>
              </a:r>
            </a:p>
          </p:txBody>
        </p:sp>
        <p:sp>
          <p:nvSpPr>
            <p:cNvPr id="42" name="TextBox 17"/>
            <p:cNvSpPr txBox="1"/>
            <p:nvPr/>
          </p:nvSpPr>
          <p:spPr>
            <a:xfrm>
              <a:off x="6928852" y="4200552"/>
              <a:ext cx="501507" cy="246221"/>
            </a:xfrm>
            <a:prstGeom prst="rect">
              <a:avLst/>
            </a:prstGeom>
            <a:noFill/>
          </p:spPr>
          <p:txBody>
            <a:bodyPr wrap="square" lIns="0" tIns="0" rIns="0" bIns="0" rtlCol="0" anchor="ctr" anchorCtr="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C82424"/>
                  </a:solidFill>
                  <a:effectLst/>
                  <a:uLnTx/>
                  <a:uFillTx/>
                  <a:latin typeface="Segoe UI"/>
                  <a:ea typeface="+mn-ea"/>
                  <a:cs typeface="Arial" pitchFamily="34" charset="0"/>
                </a:rPr>
                <a:t>Build</a:t>
              </a:r>
            </a:p>
          </p:txBody>
        </p:sp>
        <p:sp>
          <p:nvSpPr>
            <p:cNvPr id="43" name="Rectangle 26"/>
            <p:cNvSpPr/>
            <p:nvPr/>
          </p:nvSpPr>
          <p:spPr>
            <a:xfrm>
              <a:off x="9256722" y="2832673"/>
              <a:ext cx="1157689" cy="461665"/>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3D85CD"/>
                  </a:solidFill>
                  <a:effectLst/>
                  <a:uLnTx/>
                  <a:uFillTx/>
                  <a:latin typeface="Segoe UI Light"/>
                  <a:ea typeface="+mn-ea"/>
                  <a:cs typeface="Arial" pitchFamily="34" charset="0"/>
                </a:rPr>
                <a:t>Release</a:t>
              </a:r>
              <a:endParaRPr kumimoji="0" lang="en-US" sz="1800" b="0" i="0" u="none" strike="noStrike" kern="0" cap="none" spc="0" normalizeH="0" baseline="0" noProof="0" dirty="0">
                <a:ln>
                  <a:noFill/>
                </a:ln>
                <a:solidFill>
                  <a:srgbClr val="3D85CD"/>
                </a:solidFill>
                <a:effectLst/>
                <a:uLnTx/>
                <a:uFillTx/>
                <a:latin typeface="Segoe UI"/>
                <a:ea typeface="+mn-ea"/>
                <a:cs typeface="+mn-cs"/>
              </a:endParaRPr>
            </a:p>
          </p:txBody>
        </p:sp>
        <p:sp>
          <p:nvSpPr>
            <p:cNvPr id="44" name="Isosceles Triangle 29"/>
            <p:cNvSpPr/>
            <p:nvPr/>
          </p:nvSpPr>
          <p:spPr bwMode="auto">
            <a:xfrm rot="5400000">
              <a:off x="8453504" y="2890278"/>
              <a:ext cx="510159" cy="439792"/>
            </a:xfrm>
            <a:prstGeom prst="triangle">
              <a:avLst/>
            </a:prstGeom>
            <a:solidFill>
              <a:srgbClr val="3D85CD"/>
            </a:solidFill>
            <a:ln w="9525" cap="flat" cmpd="sng" algn="ctr">
              <a:noFill/>
              <a:prstDash val="solid"/>
              <a:headEnd type="none" w="med" len="med"/>
              <a:tailEnd type="none" w="med" len="med"/>
            </a:ln>
            <a:effectLst/>
          </p:spPr>
          <p:txBody>
            <a:bodyPr lIns="91440" tIns="91440" rIns="34294" bIns="34294" rtlCol="0" anchor="b" anchorCtr="0"/>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6420867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Fase di release</a:t>
            </a:r>
          </a:p>
        </p:txBody>
      </p:sp>
      <p:grpSp>
        <p:nvGrpSpPr>
          <p:cNvPr id="4" name="Group 5"/>
          <p:cNvGrpSpPr/>
          <p:nvPr/>
        </p:nvGrpSpPr>
        <p:grpSpPr>
          <a:xfrm>
            <a:off x="5238537" y="564103"/>
            <a:ext cx="1901202" cy="2522098"/>
            <a:chOff x="5701653" y="1978121"/>
            <a:chExt cx="1901202" cy="2522098"/>
          </a:xfrm>
        </p:grpSpPr>
        <p:pic>
          <p:nvPicPr>
            <p:cNvPr id="24" name="Picture 6"/>
            <p:cNvPicPr>
              <a:picLocks noChangeAspect="1"/>
            </p:cNvPicPr>
            <p:nvPr/>
          </p:nvPicPr>
          <p:blipFill>
            <a:blip r:embed="rId2"/>
            <a:stretch>
              <a:fillRect/>
            </a:stretch>
          </p:blipFill>
          <p:spPr>
            <a:xfrm>
              <a:off x="6030454" y="3700379"/>
              <a:ext cx="1293456" cy="799840"/>
            </a:xfrm>
            <a:prstGeom prst="rect">
              <a:avLst/>
            </a:prstGeom>
          </p:spPr>
        </p:pic>
        <p:pic>
          <p:nvPicPr>
            <p:cNvPr id="25" name="Picture 7"/>
            <p:cNvPicPr>
              <a:picLocks noChangeAspect="1"/>
            </p:cNvPicPr>
            <p:nvPr/>
          </p:nvPicPr>
          <p:blipFill>
            <a:blip r:embed="rId3"/>
            <a:stretch>
              <a:fillRect/>
            </a:stretch>
          </p:blipFill>
          <p:spPr>
            <a:xfrm flipV="1">
              <a:off x="5892979" y="2465446"/>
              <a:ext cx="1102383" cy="1498554"/>
            </a:xfrm>
            <a:prstGeom prst="rect">
              <a:avLst/>
            </a:prstGeom>
          </p:spPr>
        </p:pic>
        <p:sp>
          <p:nvSpPr>
            <p:cNvPr id="26" name="Freeform 95"/>
            <p:cNvSpPr>
              <a:spLocks/>
            </p:cNvSpPr>
            <p:nvPr/>
          </p:nvSpPr>
          <p:spPr bwMode="auto">
            <a:xfrm flipH="1">
              <a:off x="5701653" y="1978121"/>
              <a:ext cx="1426107" cy="92614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0C0">
                <a:alpha val="27000"/>
              </a:srgbClr>
            </a:solidFill>
            <a:ln>
              <a:noFill/>
            </a:ln>
          </p:spPr>
          <p:txBody>
            <a:bodyPr vert="horz" wrap="square" lIns="93247" tIns="46623" rIns="93247" bIns="4662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Segoe UI"/>
                <a:ea typeface="+mn-ea"/>
                <a:cs typeface="+mn-cs"/>
              </a:endParaRPr>
            </a:p>
          </p:txBody>
        </p:sp>
        <p:sp>
          <p:nvSpPr>
            <p:cNvPr id="27" name="Freeform 95"/>
            <p:cNvSpPr>
              <a:spLocks/>
            </p:cNvSpPr>
            <p:nvPr/>
          </p:nvSpPr>
          <p:spPr bwMode="auto">
            <a:xfrm flipH="1">
              <a:off x="6053201" y="2052432"/>
              <a:ext cx="1549654" cy="100637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3BDEF">
                <a:alpha val="90000"/>
              </a:srgbClr>
            </a:solid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505050"/>
                </a:solidFill>
                <a:effectLst/>
                <a:uLnTx/>
                <a:uFillTx/>
                <a:latin typeface="Segoe UI"/>
                <a:ea typeface="+mn-ea"/>
                <a:cs typeface="+mn-cs"/>
              </a:endParaRPr>
            </a:p>
          </p:txBody>
        </p:sp>
        <p:sp>
          <p:nvSpPr>
            <p:cNvPr id="28" name="TextBox 10"/>
            <p:cNvSpPr txBox="1"/>
            <p:nvPr/>
          </p:nvSpPr>
          <p:spPr>
            <a:xfrm>
              <a:off x="6187440" y="2299985"/>
              <a:ext cx="1306581" cy="584775"/>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Light"/>
                  <a:ea typeface="+mn-ea"/>
                  <a:cs typeface="Arial" pitchFamily="34" charset="0"/>
                </a:rPr>
                <a:t>Cloud</a:t>
              </a:r>
              <a:br>
                <a:rPr kumimoji="0" lang="en-US" sz="1600" b="0" i="0" u="none" strike="noStrike" kern="0" cap="none" spc="0" normalizeH="0" baseline="0" noProof="0" dirty="0">
                  <a:ln>
                    <a:noFill/>
                  </a:ln>
                  <a:solidFill>
                    <a:srgbClr val="FFFFFF"/>
                  </a:solidFill>
                  <a:effectLst/>
                  <a:uLnTx/>
                  <a:uFillTx/>
                  <a:latin typeface="Segoe UI Light"/>
                  <a:ea typeface="+mn-ea"/>
                  <a:cs typeface="Arial" pitchFamily="34" charset="0"/>
                </a:rPr>
              </a:br>
              <a:r>
                <a:rPr kumimoji="0" lang="en-US" sz="1600" b="0" i="0" u="none" strike="noStrike" kern="0" cap="none" spc="0" normalizeH="0" baseline="0" noProof="0" dirty="0">
                  <a:ln>
                    <a:noFill/>
                  </a:ln>
                  <a:solidFill>
                    <a:srgbClr val="FFFFFF"/>
                  </a:solidFill>
                  <a:effectLst/>
                  <a:uLnTx/>
                  <a:uFillTx/>
                  <a:latin typeface="Segoe UI Light"/>
                  <a:ea typeface="+mn-ea"/>
                  <a:cs typeface="Arial" pitchFamily="34" charset="0"/>
                </a:rPr>
                <a:t>Load Testing</a:t>
              </a:r>
            </a:p>
          </p:txBody>
        </p:sp>
      </p:grpSp>
      <p:sp>
        <p:nvSpPr>
          <p:cNvPr id="5" name="Rectangle 11"/>
          <p:cNvSpPr/>
          <p:nvPr/>
        </p:nvSpPr>
        <p:spPr bwMode="auto">
          <a:xfrm flipV="1">
            <a:off x="1450578" y="3087591"/>
            <a:ext cx="7452000" cy="72000"/>
          </a:xfrm>
          <a:prstGeom prst="rect">
            <a:avLst/>
          </a:prstGeom>
          <a:solidFill>
            <a:srgbClr val="3D85CD"/>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12"/>
          <p:cNvGrpSpPr/>
          <p:nvPr/>
        </p:nvGrpSpPr>
        <p:grpSpPr>
          <a:xfrm>
            <a:off x="3548083" y="1594329"/>
            <a:ext cx="1868892" cy="1702699"/>
            <a:chOff x="3840480" y="3008346"/>
            <a:chExt cx="1868892" cy="1702699"/>
          </a:xfrm>
        </p:grpSpPr>
        <p:sp>
          <p:nvSpPr>
            <p:cNvPr id="21" name="TextBox 13"/>
            <p:cNvSpPr txBox="1"/>
            <p:nvPr/>
          </p:nvSpPr>
          <p:spPr>
            <a:xfrm>
              <a:off x="3840480" y="3008346"/>
              <a:ext cx="1868892" cy="584775"/>
            </a:xfrm>
            <a:prstGeom prst="rect">
              <a:avLst/>
            </a:prstGeom>
            <a:noFill/>
          </p:spPr>
          <p:txBody>
            <a:bodyPr wrap="square" rtlCol="0" anchor="ctr" anchorCtr="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D85CD"/>
                  </a:solidFill>
                  <a:effectLst/>
                  <a:uLnTx/>
                  <a:uFillTx/>
                  <a:latin typeface="Segoe UI"/>
                  <a:ea typeface="+mn-ea"/>
                  <a:cs typeface="Arial" pitchFamily="34" charset="0"/>
                </a:rPr>
                <a:t>Integration testing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D85CD"/>
                  </a:solidFill>
                  <a:effectLst/>
                  <a:uLnTx/>
                  <a:uFillTx/>
                  <a:latin typeface="Segoe UI"/>
                  <a:ea typeface="+mn-ea"/>
                  <a:cs typeface="Arial" pitchFamily="34" charset="0"/>
                </a:rPr>
                <a:t>environment</a:t>
              </a:r>
            </a:p>
          </p:txBody>
        </p:sp>
        <p:cxnSp>
          <p:nvCxnSpPr>
            <p:cNvPr id="22" name="Straight Connector 14"/>
            <p:cNvCxnSpPr/>
            <p:nvPr/>
          </p:nvCxnSpPr>
          <p:spPr>
            <a:xfrm flipV="1">
              <a:off x="4774926" y="3726229"/>
              <a:ext cx="0" cy="695750"/>
            </a:xfrm>
            <a:prstGeom prst="line">
              <a:avLst/>
            </a:prstGeom>
            <a:noFill/>
            <a:ln w="38100" cap="rnd" cmpd="sng" algn="ctr">
              <a:solidFill>
                <a:srgbClr val="3D85CD"/>
              </a:solidFill>
              <a:prstDash val="sysDot"/>
              <a:headEnd type="none"/>
              <a:tailEnd type="oval"/>
            </a:ln>
            <a:effectLst/>
          </p:spPr>
        </p:cxnSp>
        <p:sp>
          <p:nvSpPr>
            <p:cNvPr id="23" name="Oval 15"/>
            <p:cNvSpPr/>
            <p:nvPr/>
          </p:nvSpPr>
          <p:spPr bwMode="auto">
            <a:xfrm>
              <a:off x="4592048" y="4345288"/>
              <a:ext cx="365757" cy="365757"/>
            </a:xfrm>
            <a:prstGeom prst="ellipse">
              <a:avLst/>
            </a:prstGeom>
            <a:solidFill>
              <a:srgbClr val="FFFFFF"/>
            </a:solidFill>
            <a:ln w="38100" cap="flat" cmpd="sng" algn="ctr">
              <a:solidFill>
                <a:srgbClr val="3D85CD"/>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 name="Group 16"/>
          <p:cNvGrpSpPr/>
          <p:nvPr/>
        </p:nvGrpSpPr>
        <p:grpSpPr>
          <a:xfrm>
            <a:off x="1715314" y="2931270"/>
            <a:ext cx="2202126" cy="1751140"/>
            <a:chOff x="2339395" y="4345288"/>
            <a:chExt cx="2202126" cy="1751140"/>
          </a:xfrm>
        </p:grpSpPr>
        <p:sp>
          <p:nvSpPr>
            <p:cNvPr id="18" name="TextBox 17"/>
            <p:cNvSpPr txBox="1"/>
            <p:nvPr/>
          </p:nvSpPr>
          <p:spPr>
            <a:xfrm>
              <a:off x="2339395" y="5511653"/>
              <a:ext cx="2202126" cy="584775"/>
            </a:xfrm>
            <a:prstGeom prst="rect">
              <a:avLst/>
            </a:prstGeom>
            <a:noFill/>
          </p:spPr>
          <p:txBody>
            <a:bodyPr wrap="square" rtlCol="0" anchor="ctr" anchorCtr="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D85CD"/>
                  </a:solidFill>
                  <a:effectLst/>
                  <a:uLnTx/>
                  <a:uFillTx/>
                  <a:latin typeface="Segoe UI"/>
                  <a:ea typeface="+mn-ea"/>
                  <a:cs typeface="Arial" pitchFamily="34" charset="0"/>
                </a:rPr>
                <a:t>Automated functional testing environment</a:t>
              </a:r>
            </a:p>
          </p:txBody>
        </p:sp>
        <p:cxnSp>
          <p:nvCxnSpPr>
            <p:cNvPr id="19" name="Straight Connector 18"/>
            <p:cNvCxnSpPr/>
            <p:nvPr/>
          </p:nvCxnSpPr>
          <p:spPr>
            <a:xfrm>
              <a:off x="3440458" y="4700300"/>
              <a:ext cx="0" cy="695750"/>
            </a:xfrm>
            <a:prstGeom prst="line">
              <a:avLst/>
            </a:prstGeom>
            <a:noFill/>
            <a:ln w="38100" cap="rnd" cmpd="sng" algn="ctr">
              <a:solidFill>
                <a:srgbClr val="3D85CD"/>
              </a:solidFill>
              <a:prstDash val="sysDot"/>
              <a:headEnd type="none"/>
              <a:tailEnd type="oval"/>
            </a:ln>
            <a:effectLst/>
          </p:spPr>
        </p:cxnSp>
        <p:sp>
          <p:nvSpPr>
            <p:cNvPr id="20" name="Oval 19"/>
            <p:cNvSpPr/>
            <p:nvPr/>
          </p:nvSpPr>
          <p:spPr bwMode="auto">
            <a:xfrm>
              <a:off x="3257580" y="4345288"/>
              <a:ext cx="365757" cy="365757"/>
            </a:xfrm>
            <a:prstGeom prst="ellipse">
              <a:avLst/>
            </a:prstGeom>
            <a:solidFill>
              <a:srgbClr val="FFFFFF"/>
            </a:solidFill>
            <a:ln w="38100" cap="flat" cmpd="sng" algn="ctr">
              <a:solidFill>
                <a:srgbClr val="3D85CD"/>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 name="Group 21"/>
          <p:cNvGrpSpPr/>
          <p:nvPr/>
        </p:nvGrpSpPr>
        <p:grpSpPr>
          <a:xfrm>
            <a:off x="5404814" y="2931270"/>
            <a:ext cx="1611833" cy="1710752"/>
            <a:chOff x="5882639" y="4345288"/>
            <a:chExt cx="1611833" cy="1710752"/>
          </a:xfrm>
        </p:grpSpPr>
        <p:cxnSp>
          <p:nvCxnSpPr>
            <p:cNvPr id="15" name="Straight Connector 22"/>
            <p:cNvCxnSpPr/>
            <p:nvPr/>
          </p:nvCxnSpPr>
          <p:spPr>
            <a:xfrm>
              <a:off x="6688555" y="4700300"/>
              <a:ext cx="0" cy="695750"/>
            </a:xfrm>
            <a:prstGeom prst="line">
              <a:avLst/>
            </a:prstGeom>
            <a:noFill/>
            <a:ln w="38100" cap="rnd" cmpd="sng" algn="ctr">
              <a:solidFill>
                <a:srgbClr val="3D85CD"/>
              </a:solidFill>
              <a:prstDash val="sysDot"/>
              <a:headEnd type="none"/>
              <a:tailEnd type="oval"/>
            </a:ln>
            <a:effectLst/>
          </p:spPr>
        </p:cxnSp>
        <p:sp>
          <p:nvSpPr>
            <p:cNvPr id="16" name="TextBox 23"/>
            <p:cNvSpPr txBox="1"/>
            <p:nvPr/>
          </p:nvSpPr>
          <p:spPr>
            <a:xfrm>
              <a:off x="5882639" y="5471265"/>
              <a:ext cx="1611833" cy="584775"/>
            </a:xfrm>
            <a:prstGeom prst="rect">
              <a:avLst/>
            </a:prstGeom>
            <a:noFill/>
          </p:spPr>
          <p:txBody>
            <a:bodyPr wrap="square" rtlCol="0" anchor="ctr" anchorCtr="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D85CD"/>
                  </a:solidFill>
                  <a:effectLst/>
                  <a:uLnTx/>
                  <a:uFillTx/>
                  <a:latin typeface="Segoe UI"/>
                  <a:ea typeface="+mn-ea"/>
                  <a:cs typeface="Arial" pitchFamily="34" charset="0"/>
                </a:rPr>
                <a:t>Pre-production environment</a:t>
              </a:r>
            </a:p>
          </p:txBody>
        </p:sp>
        <p:sp>
          <p:nvSpPr>
            <p:cNvPr id="17" name="Oval 24"/>
            <p:cNvSpPr/>
            <p:nvPr/>
          </p:nvSpPr>
          <p:spPr bwMode="auto">
            <a:xfrm>
              <a:off x="6505677" y="4345288"/>
              <a:ext cx="365757" cy="365757"/>
            </a:xfrm>
            <a:prstGeom prst="ellipse">
              <a:avLst/>
            </a:prstGeom>
            <a:solidFill>
              <a:srgbClr val="FFFFFF"/>
            </a:solidFill>
            <a:ln w="38100" cap="flat" cmpd="sng" algn="ctr">
              <a:solidFill>
                <a:srgbClr val="3D85CD"/>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 name="Group 25"/>
          <p:cNvGrpSpPr/>
          <p:nvPr/>
        </p:nvGrpSpPr>
        <p:grpSpPr>
          <a:xfrm>
            <a:off x="7004484" y="1724717"/>
            <a:ext cx="1320801" cy="1572311"/>
            <a:chOff x="8310879" y="3138734"/>
            <a:chExt cx="1320801" cy="1572311"/>
          </a:xfrm>
        </p:grpSpPr>
        <p:cxnSp>
          <p:nvCxnSpPr>
            <p:cNvPr id="12" name="Straight Connector 26"/>
            <p:cNvCxnSpPr/>
            <p:nvPr/>
          </p:nvCxnSpPr>
          <p:spPr>
            <a:xfrm flipV="1">
              <a:off x="8971279" y="3726229"/>
              <a:ext cx="0" cy="695750"/>
            </a:xfrm>
            <a:prstGeom prst="line">
              <a:avLst/>
            </a:prstGeom>
            <a:noFill/>
            <a:ln w="38100" cap="rnd" cmpd="sng" algn="ctr">
              <a:solidFill>
                <a:srgbClr val="3D85CD"/>
              </a:solidFill>
              <a:prstDash val="sysDot"/>
              <a:headEnd type="none"/>
              <a:tailEnd type="oval"/>
            </a:ln>
            <a:effectLst/>
          </p:spPr>
        </p:cxnSp>
        <p:sp>
          <p:nvSpPr>
            <p:cNvPr id="13" name="Oval 27"/>
            <p:cNvSpPr/>
            <p:nvPr/>
          </p:nvSpPr>
          <p:spPr bwMode="auto">
            <a:xfrm>
              <a:off x="8788401" y="4345288"/>
              <a:ext cx="365757" cy="365757"/>
            </a:xfrm>
            <a:prstGeom prst="ellipse">
              <a:avLst/>
            </a:prstGeom>
            <a:solidFill>
              <a:srgbClr val="FFFFFF"/>
            </a:solidFill>
            <a:ln w="38100" cap="flat" cmpd="sng" algn="ctr">
              <a:solidFill>
                <a:srgbClr val="3D85CD"/>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28"/>
            <p:cNvSpPr txBox="1"/>
            <p:nvPr/>
          </p:nvSpPr>
          <p:spPr>
            <a:xfrm>
              <a:off x="8310879" y="3138734"/>
              <a:ext cx="1320801" cy="584775"/>
            </a:xfrm>
            <a:prstGeom prst="rect">
              <a:avLst/>
            </a:prstGeom>
            <a:noFill/>
          </p:spPr>
          <p:txBody>
            <a:bodyPr wrap="square" rtlCol="0" anchor="ctr" anchorCtr="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D85CD"/>
                  </a:solidFill>
                  <a:effectLst/>
                  <a:uLnTx/>
                  <a:uFillTx/>
                  <a:latin typeface="Segoe UI"/>
                  <a:ea typeface="+mn-ea"/>
                  <a:cs typeface="Arial" pitchFamily="34" charset="0"/>
                </a:rPr>
                <a:t>Staging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D85CD"/>
                  </a:solidFill>
                  <a:effectLst/>
                  <a:uLnTx/>
                  <a:uFillTx/>
                  <a:latin typeface="Segoe UI"/>
                  <a:ea typeface="+mn-ea"/>
                  <a:cs typeface="Arial" pitchFamily="34" charset="0"/>
                </a:rPr>
                <a:t>environment</a:t>
              </a:r>
            </a:p>
          </p:txBody>
        </p:sp>
      </p:grpSp>
      <p:sp>
        <p:nvSpPr>
          <p:cNvPr id="10" name="Rectangle 29"/>
          <p:cNvSpPr/>
          <p:nvPr/>
        </p:nvSpPr>
        <p:spPr>
          <a:xfrm>
            <a:off x="9064453" y="2883798"/>
            <a:ext cx="2292615" cy="461665"/>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6931A"/>
                </a:solidFill>
                <a:effectLst/>
                <a:uLnTx/>
                <a:uFillTx/>
                <a:latin typeface="Segoe UI Light"/>
                <a:ea typeface="+mn-ea"/>
                <a:cs typeface="Arial" pitchFamily="34" charset="0"/>
              </a:rPr>
              <a:t>Monitor + Learn</a:t>
            </a:r>
            <a:endParaRPr kumimoji="0" lang="en-US" sz="1800" b="0" i="0" u="none" strike="noStrike" kern="0" cap="none" spc="0" normalizeH="0" baseline="0" noProof="0" dirty="0">
              <a:ln>
                <a:noFill/>
              </a:ln>
              <a:solidFill>
                <a:srgbClr val="F6931A"/>
              </a:solidFill>
              <a:effectLst/>
              <a:uLnTx/>
              <a:uFillTx/>
              <a:latin typeface="Segoe UI"/>
              <a:ea typeface="+mn-ea"/>
              <a:cs typeface="+mn-cs"/>
            </a:endParaRPr>
          </a:p>
        </p:txBody>
      </p:sp>
      <p:sp>
        <p:nvSpPr>
          <p:cNvPr id="11" name="Isosceles Triangle 30"/>
          <p:cNvSpPr/>
          <p:nvPr/>
        </p:nvSpPr>
        <p:spPr bwMode="auto">
          <a:xfrm rot="5400000" flipH="1">
            <a:off x="8588434" y="2902655"/>
            <a:ext cx="510159" cy="439792"/>
          </a:xfrm>
          <a:prstGeom prst="triangle">
            <a:avLst/>
          </a:prstGeom>
          <a:solidFill>
            <a:srgbClr val="F6931A"/>
          </a:solidFill>
          <a:ln w="9525" cap="flat" cmpd="sng" algn="ctr">
            <a:noFill/>
            <a:prstDash val="solid"/>
            <a:headEnd type="none" w="med" len="med"/>
            <a:tailEnd type="none" w="med" len="med"/>
          </a:ln>
          <a:effectLst/>
        </p:spPr>
        <p:txBody>
          <a:bodyPr lIns="91440" tIns="91440" rIns="34294" bIns="34294" rtlCol="0" anchor="b" anchorCtr="0"/>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Segnaposto contenuto 2"/>
          <p:cNvSpPr txBox="1">
            <a:spLocks/>
          </p:cNvSpPr>
          <p:nvPr/>
        </p:nvSpPr>
        <p:spPr>
          <a:xfrm>
            <a:off x="838200" y="5036344"/>
            <a:ext cx="10515600" cy="5033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ctr">
              <a:buNone/>
            </a:pPr>
            <a:r>
              <a:rPr lang="en-US" sz="2000" dirty="0"/>
              <a:t>Deploy in cloud o on-premises</a:t>
            </a:r>
          </a:p>
        </p:txBody>
      </p:sp>
      <p:pic>
        <p:nvPicPr>
          <p:cNvPr id="3" name="Picture 2">
            <a:extLst>
              <a:ext uri="{FF2B5EF4-FFF2-40B4-BE49-F238E27FC236}">
                <a16:creationId xmlns:a16="http://schemas.microsoft.com/office/drawing/2014/main" id="{87E103DD-434B-424D-97FA-405713ED82BD}"/>
              </a:ext>
            </a:extLst>
          </p:cNvPr>
          <p:cNvPicPr>
            <a:picLocks noChangeAspect="1"/>
          </p:cNvPicPr>
          <p:nvPr/>
        </p:nvPicPr>
        <p:blipFill>
          <a:blip r:embed="rId4"/>
          <a:stretch>
            <a:fillRect/>
          </a:stretch>
        </p:blipFill>
        <p:spPr>
          <a:xfrm>
            <a:off x="10402138" y="0"/>
            <a:ext cx="1200318" cy="523948"/>
          </a:xfrm>
          <a:prstGeom prst="rect">
            <a:avLst/>
          </a:prstGeom>
        </p:spPr>
      </p:pic>
    </p:spTree>
    <p:extLst>
      <p:ext uri="{BB962C8B-B14F-4D97-AF65-F5344CB8AC3E}">
        <p14:creationId xmlns:p14="http://schemas.microsoft.com/office/powerpoint/2010/main" val="41623640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p:cNvSpPr>
            <a:spLocks noGrp="1"/>
          </p:cNvSpPr>
          <p:nvPr>
            <p:ph type="title"/>
          </p:nvPr>
        </p:nvSpPr>
        <p:spPr>
          <a:xfrm>
            <a:off x="657651" y="1027112"/>
            <a:ext cx="3200400" cy="4461163"/>
          </a:xfrm>
        </p:spPr>
        <p:txBody>
          <a:bodyPr>
            <a:normAutofit/>
          </a:bodyPr>
          <a:lstStyle/>
          <a:p>
            <a:r>
              <a:rPr lang="en-US" sz="4100" b="1" dirty="0">
                <a:solidFill>
                  <a:srgbClr val="FFFFFF"/>
                </a:solidFill>
                <a:latin typeface="Roboto" panose="02000000000000000000" pitchFamily="2" charset="0"/>
                <a:ea typeface="Roboto" panose="02000000000000000000" pitchFamily="2" charset="0"/>
                <a:cs typeface="Roboto" panose="02000000000000000000" pitchFamily="2" charset="0"/>
              </a:rPr>
              <a:t>Continuous deployment</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Segnaposto contenuto 2">
            <a:extLst>
              <a:ext uri="{FF2B5EF4-FFF2-40B4-BE49-F238E27FC236}">
                <a16:creationId xmlns:a16="http://schemas.microsoft.com/office/drawing/2014/main" id="{D9D4180D-BE0A-4190-9577-D1B3F84B2C4F}"/>
              </a:ext>
            </a:extLst>
          </p:cNvPr>
          <p:cNvSpPr txBox="1">
            <a:spLocks/>
          </p:cNvSpPr>
          <p:nvPr/>
        </p:nvSpPr>
        <p:spPr>
          <a:xfrm>
            <a:off x="4604899" y="1893871"/>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a:t>Si rilascia continuamente</a:t>
            </a:r>
          </a:p>
          <a:p>
            <a:r>
              <a:rPr lang="it-IT" dirty="0"/>
              <a:t>Non è importante l’ambiente</a:t>
            </a:r>
          </a:p>
          <a:p>
            <a:pPr lvl="1"/>
            <a:r>
              <a:rPr lang="it-IT" dirty="0"/>
              <a:t>Può essere sviluppo, QA come produzione</a:t>
            </a:r>
          </a:p>
          <a:p>
            <a:pPr lvl="1"/>
            <a:endParaRPr lang="it-IT" dirty="0"/>
          </a:p>
          <a:p>
            <a:r>
              <a:rPr lang="it-IT" dirty="0"/>
              <a:t>E se le feature non sono complete?</a:t>
            </a:r>
          </a:p>
          <a:p>
            <a:pPr lvl="1"/>
            <a:r>
              <a:rPr lang="it-IT" dirty="0"/>
              <a:t>Feature Flags (o feature toggle)!</a:t>
            </a:r>
          </a:p>
          <a:p>
            <a:pPr lvl="1"/>
            <a:r>
              <a:rPr lang="it-IT" dirty="0"/>
              <a:t>Abilitazione tramite flag, anche su PROD</a:t>
            </a:r>
          </a:p>
        </p:txBody>
      </p:sp>
    </p:spTree>
    <p:extLst>
      <p:ext uri="{BB962C8B-B14F-4D97-AF65-F5344CB8AC3E}">
        <p14:creationId xmlns:p14="http://schemas.microsoft.com/office/powerpoint/2010/main" val="10745506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Release </a:t>
            </a:r>
            <a:r>
              <a:rPr lang="it-IT" dirty="0" err="1"/>
              <a:t>definition</a:t>
            </a:r>
            <a:endParaRPr lang="it-IT" dirty="0"/>
          </a:p>
        </p:txBody>
      </p:sp>
      <p:sp>
        <p:nvSpPr>
          <p:cNvPr id="3" name="Segnaposto contenuto 2"/>
          <p:cNvSpPr>
            <a:spLocks noGrp="1"/>
          </p:cNvSpPr>
          <p:nvPr>
            <p:ph idx="1"/>
          </p:nvPr>
        </p:nvSpPr>
        <p:spPr/>
        <p:txBody>
          <a:bodyPr/>
          <a:lstStyle/>
          <a:p>
            <a:r>
              <a:rPr lang="it-IT" dirty="0"/>
              <a:t>Una release </a:t>
            </a:r>
            <a:r>
              <a:rPr lang="it-IT" dirty="0" err="1"/>
              <a:t>definition</a:t>
            </a:r>
            <a:r>
              <a:rPr lang="it-IT" dirty="0"/>
              <a:t> è una collezione di ambienti diversi</a:t>
            </a:r>
          </a:p>
          <a:p>
            <a:r>
              <a:rPr lang="it-IT" dirty="0"/>
              <a:t>Un ambiente specifica come e dove deve essere effettuato il deployment</a:t>
            </a:r>
          </a:p>
          <a:p>
            <a:pPr lvl="1"/>
            <a:r>
              <a:rPr lang="it-IT" dirty="0"/>
              <a:t>Può essere un App Store, un servizio app cloud, un IIS on-premise…</a:t>
            </a:r>
          </a:p>
          <a:p>
            <a:r>
              <a:rPr lang="it-IT" dirty="0"/>
              <a:t>Il deployment è fatto tramite una serie di task</a:t>
            </a:r>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1700" y="4001294"/>
            <a:ext cx="6325483" cy="2095792"/>
          </a:xfrm>
          <a:prstGeom prst="rect">
            <a:avLst/>
          </a:prstGeom>
        </p:spPr>
      </p:pic>
    </p:spTree>
    <p:extLst>
      <p:ext uri="{BB962C8B-B14F-4D97-AF65-F5344CB8AC3E}">
        <p14:creationId xmlns:p14="http://schemas.microsoft.com/office/powerpoint/2010/main" val="27094535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Deployment condizionale</a:t>
            </a:r>
          </a:p>
        </p:txBody>
      </p:sp>
      <p:sp>
        <p:nvSpPr>
          <p:cNvPr id="3" name="Segnaposto contenuto 2"/>
          <p:cNvSpPr>
            <a:spLocks noGrp="1"/>
          </p:cNvSpPr>
          <p:nvPr>
            <p:ph idx="1"/>
          </p:nvPr>
        </p:nvSpPr>
        <p:spPr>
          <a:xfrm>
            <a:off x="838200" y="1825625"/>
            <a:ext cx="3772437" cy="4351338"/>
          </a:xfrm>
        </p:spPr>
        <p:txBody>
          <a:bodyPr/>
          <a:lstStyle/>
          <a:p>
            <a:pPr marL="0" indent="0">
              <a:buNone/>
            </a:pPr>
            <a:r>
              <a:rPr lang="it-IT" dirty="0"/>
              <a:t>Ogni deployment può essere soggetto a determinate condizioni:</a:t>
            </a:r>
          </a:p>
          <a:p>
            <a:pPr lvl="1"/>
            <a:r>
              <a:rPr lang="it-IT" dirty="0"/>
              <a:t>Deploy manuale</a:t>
            </a:r>
          </a:p>
          <a:p>
            <a:pPr lvl="1"/>
            <a:r>
              <a:rPr lang="it-IT" dirty="0"/>
              <a:t>Deploy schedulato ad orari specifici</a:t>
            </a:r>
          </a:p>
          <a:p>
            <a:pPr lvl="1"/>
            <a:r>
              <a:rPr lang="it-IT" dirty="0"/>
              <a:t>Deploy automatico dopo il deployment dell’ambiente precedente</a:t>
            </a:r>
          </a:p>
        </p:txBody>
      </p:sp>
      <p:pic>
        <p:nvPicPr>
          <p:cNvPr id="5" name="Immagine 4" descr="Immagine che contiene screenshot&#10;&#10;Descrizione generata con affidabilità molto elevata"/>
          <p:cNvPicPr>
            <a:picLocks noChangeAspect="1"/>
          </p:cNvPicPr>
          <p:nvPr/>
        </p:nvPicPr>
        <p:blipFill rotWithShape="1">
          <a:blip r:embed="rId2">
            <a:extLst>
              <a:ext uri="{28A0092B-C50C-407E-A947-70E740481C1C}">
                <a14:useLocalDpi xmlns:a14="http://schemas.microsoft.com/office/drawing/2010/main" val="0"/>
              </a:ext>
            </a:extLst>
          </a:blip>
          <a:srcRect r="30520" b="10017"/>
          <a:stretch/>
        </p:blipFill>
        <p:spPr>
          <a:xfrm>
            <a:off x="4827088" y="1773135"/>
            <a:ext cx="7364912" cy="4456317"/>
          </a:xfrm>
          <a:prstGeom prst="rect">
            <a:avLst/>
          </a:prstGeom>
        </p:spPr>
      </p:pic>
    </p:spTree>
    <p:extLst>
      <p:ext uri="{BB962C8B-B14F-4D97-AF65-F5344CB8AC3E}">
        <p14:creationId xmlns:p14="http://schemas.microsoft.com/office/powerpoint/2010/main" val="19685912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Deployment </a:t>
            </a:r>
            <a:r>
              <a:rPr lang="it-IT" dirty="0" err="1"/>
              <a:t>approval</a:t>
            </a:r>
            <a:endParaRPr lang="it-IT" dirty="0"/>
          </a:p>
        </p:txBody>
      </p:sp>
      <p:sp>
        <p:nvSpPr>
          <p:cNvPr id="3" name="Segnaposto contenuto 2"/>
          <p:cNvSpPr>
            <a:spLocks noGrp="1"/>
          </p:cNvSpPr>
          <p:nvPr>
            <p:ph idx="1"/>
          </p:nvPr>
        </p:nvSpPr>
        <p:spPr>
          <a:xfrm>
            <a:off x="838200" y="1825625"/>
            <a:ext cx="3772437" cy="4351338"/>
          </a:xfrm>
        </p:spPr>
        <p:txBody>
          <a:bodyPr/>
          <a:lstStyle/>
          <a:p>
            <a:pPr marL="0" indent="0">
              <a:buNone/>
            </a:pPr>
            <a:r>
              <a:rPr lang="it-IT" dirty="0"/>
              <a:t>Ogni deployment deve essere autorizzato:</a:t>
            </a:r>
          </a:p>
          <a:p>
            <a:pPr lvl="1"/>
            <a:r>
              <a:rPr lang="it-IT" dirty="0"/>
              <a:t>Automaticamente</a:t>
            </a:r>
          </a:p>
          <a:p>
            <a:pPr lvl="1"/>
            <a:r>
              <a:rPr lang="it-IT" dirty="0"/>
              <a:t>Attraverso utenti specifici</a:t>
            </a:r>
          </a:p>
          <a:p>
            <a:pPr marL="0" indent="0">
              <a:buNone/>
            </a:pPr>
            <a:endParaRPr lang="it-IT" dirty="0"/>
          </a:p>
        </p:txBody>
      </p:sp>
      <p:pic>
        <p:nvPicPr>
          <p:cNvPr id="6" name="Immagine 5" descr="Immagine che contiene screenshot&#10;&#10;Descrizione generata con affidabilità molto elevat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191770"/>
            <a:ext cx="5685714" cy="3619048"/>
          </a:xfrm>
          <a:prstGeom prst="rect">
            <a:avLst/>
          </a:prstGeom>
        </p:spPr>
      </p:pic>
      <p:pic>
        <p:nvPicPr>
          <p:cNvPr id="8" name="Immagine 7" descr="Immagine che contiene screenshot&#10;&#10;Descrizione generata con affidabilità molto elevat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076" y="3791236"/>
            <a:ext cx="5487166" cy="2019582"/>
          </a:xfrm>
          <a:prstGeom prst="rect">
            <a:avLst/>
          </a:prstGeom>
        </p:spPr>
      </p:pic>
      <p:pic>
        <p:nvPicPr>
          <p:cNvPr id="10" name="Immagine 9" descr="Immagine che contiene screenshot&#10;&#10;Descrizione generata con affidabilità molto elevata"/>
          <p:cNvPicPr>
            <a:picLocks noChangeAspect="1"/>
          </p:cNvPicPr>
          <p:nvPr/>
        </p:nvPicPr>
        <p:blipFill rotWithShape="1">
          <a:blip r:embed="rId4">
            <a:extLst>
              <a:ext uri="{28A0092B-C50C-407E-A947-70E740481C1C}">
                <a14:useLocalDpi xmlns:a14="http://schemas.microsoft.com/office/drawing/2010/main" val="0"/>
              </a:ext>
            </a:extLst>
          </a:blip>
          <a:srcRect r="1628"/>
          <a:stretch/>
        </p:blipFill>
        <p:spPr>
          <a:xfrm>
            <a:off x="4610637" y="2191770"/>
            <a:ext cx="7581363" cy="3372321"/>
          </a:xfrm>
          <a:prstGeom prst="rect">
            <a:avLst/>
          </a:prstGeom>
        </p:spPr>
      </p:pic>
      <p:pic>
        <p:nvPicPr>
          <p:cNvPr id="4" name="Picture 3">
            <a:extLst>
              <a:ext uri="{FF2B5EF4-FFF2-40B4-BE49-F238E27FC236}">
                <a16:creationId xmlns:a16="http://schemas.microsoft.com/office/drawing/2014/main" id="{0FE3DFE7-BB02-41E7-8ACB-262A5F039CAC}"/>
              </a:ext>
            </a:extLst>
          </p:cNvPr>
          <p:cNvPicPr>
            <a:picLocks noChangeAspect="1"/>
          </p:cNvPicPr>
          <p:nvPr/>
        </p:nvPicPr>
        <p:blipFill>
          <a:blip r:embed="rId5"/>
          <a:stretch>
            <a:fillRect/>
          </a:stretch>
        </p:blipFill>
        <p:spPr>
          <a:xfrm>
            <a:off x="10402138" y="0"/>
            <a:ext cx="1200318" cy="523948"/>
          </a:xfrm>
          <a:prstGeom prst="rect">
            <a:avLst/>
          </a:prstGeom>
        </p:spPr>
      </p:pic>
    </p:spTree>
    <p:extLst>
      <p:ext uri="{BB962C8B-B14F-4D97-AF65-F5344CB8AC3E}">
        <p14:creationId xmlns:p14="http://schemas.microsoft.com/office/powerpoint/2010/main" val="1184198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Continuous Deployment</a:t>
            </a:r>
          </a:p>
        </p:txBody>
      </p:sp>
      <p:pic>
        <p:nvPicPr>
          <p:cNvPr id="7" name="Immagin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98987"/>
            <a:ext cx="12192000" cy="5911850"/>
          </a:xfrm>
          <a:prstGeom prst="rect">
            <a:avLst/>
          </a:prstGeom>
        </p:spPr>
      </p:pic>
      <p:sp>
        <p:nvSpPr>
          <p:cNvPr id="10" name="Rettangolo 9"/>
          <p:cNvSpPr/>
          <p:nvPr/>
        </p:nvSpPr>
        <p:spPr>
          <a:xfrm>
            <a:off x="6579221" y="2718245"/>
            <a:ext cx="5612780" cy="46925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7964" y="2718245"/>
            <a:ext cx="6266035" cy="4054493"/>
          </a:xfrm>
          <a:prstGeom prst="rect">
            <a:avLst/>
          </a:prstGeom>
        </p:spPr>
      </p:pic>
      <p:pic>
        <p:nvPicPr>
          <p:cNvPr id="3" name="Picture 2">
            <a:extLst>
              <a:ext uri="{FF2B5EF4-FFF2-40B4-BE49-F238E27FC236}">
                <a16:creationId xmlns:a16="http://schemas.microsoft.com/office/drawing/2014/main" id="{843ABF21-F9BB-4BBD-968A-1F14ECB17D20}"/>
              </a:ext>
            </a:extLst>
          </p:cNvPr>
          <p:cNvPicPr>
            <a:picLocks noChangeAspect="1"/>
          </p:cNvPicPr>
          <p:nvPr/>
        </p:nvPicPr>
        <p:blipFill>
          <a:blip r:embed="rId5"/>
          <a:stretch>
            <a:fillRect/>
          </a:stretch>
        </p:blipFill>
        <p:spPr>
          <a:xfrm>
            <a:off x="10402138" y="0"/>
            <a:ext cx="1200318" cy="523948"/>
          </a:xfrm>
          <a:prstGeom prst="rect">
            <a:avLst/>
          </a:prstGeom>
        </p:spPr>
      </p:pic>
    </p:spTree>
    <p:extLst>
      <p:ext uri="{BB962C8B-B14F-4D97-AF65-F5344CB8AC3E}">
        <p14:creationId xmlns:p14="http://schemas.microsoft.com/office/powerpoint/2010/main" val="86020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pic>
        <p:nvPicPr>
          <p:cNvPr id="2" name="Picture 1">
            <a:extLst>
              <a:ext uri="{FF2B5EF4-FFF2-40B4-BE49-F238E27FC236}">
                <a16:creationId xmlns:a16="http://schemas.microsoft.com/office/drawing/2014/main" id="{BEF57CE2-C9CC-4514-A2D0-69C0C0BE5452}"/>
              </a:ext>
            </a:extLst>
          </p:cNvPr>
          <p:cNvPicPr>
            <a:picLocks noChangeAspect="1"/>
          </p:cNvPicPr>
          <p:nvPr/>
        </p:nvPicPr>
        <p:blipFill>
          <a:blip r:embed="rId3"/>
          <a:stretch>
            <a:fillRect/>
          </a:stretch>
        </p:blipFill>
        <p:spPr>
          <a:xfrm>
            <a:off x="1866309" y="1314155"/>
            <a:ext cx="8459381" cy="4229690"/>
          </a:xfrm>
          <a:prstGeom prst="rect">
            <a:avLst/>
          </a:prstGeom>
        </p:spPr>
      </p:pic>
    </p:spTree>
    <p:extLst>
      <p:ext uri="{BB962C8B-B14F-4D97-AF65-F5344CB8AC3E}">
        <p14:creationId xmlns:p14="http://schemas.microsoft.com/office/powerpoint/2010/main" val="34484595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Infrastructure</a:t>
            </a:r>
            <a:r>
              <a:rPr lang="it-IT" dirty="0"/>
              <a:t> </a:t>
            </a:r>
            <a:r>
              <a:rPr lang="it-IT" dirty="0" err="1"/>
              <a:t>as</a:t>
            </a:r>
            <a:r>
              <a:rPr lang="it-IT" dirty="0"/>
              <a:t> Code</a:t>
            </a:r>
          </a:p>
        </p:txBody>
      </p:sp>
      <p:sp>
        <p:nvSpPr>
          <p:cNvPr id="3" name="Segnaposto contenuto 2"/>
          <p:cNvSpPr>
            <a:spLocks noGrp="1"/>
          </p:cNvSpPr>
          <p:nvPr>
            <p:ph idx="1"/>
          </p:nvPr>
        </p:nvSpPr>
        <p:spPr>
          <a:xfrm>
            <a:off x="838200" y="1825624"/>
            <a:ext cx="10515600" cy="4549417"/>
          </a:xfrm>
        </p:spPr>
        <p:txBody>
          <a:bodyPr>
            <a:normAutofit/>
          </a:bodyPr>
          <a:lstStyle/>
          <a:p>
            <a:r>
              <a:rPr lang="it-IT" dirty="0"/>
              <a:t>L’infrastruttura deve essere gestita in modo automatico</a:t>
            </a:r>
          </a:p>
          <a:p>
            <a:pPr lvl="1"/>
            <a:r>
              <a:rPr lang="it-IT" dirty="0"/>
              <a:t>Deve fornire risultati predicibili, ogni modifica passa da CI/CD</a:t>
            </a:r>
          </a:p>
          <a:p>
            <a:pPr lvl="1"/>
            <a:r>
              <a:rPr lang="it-IT" dirty="0"/>
              <a:t>Anche il codice dell’infrastruttura deve essere sotto source-control e manutenuto</a:t>
            </a:r>
          </a:p>
          <a:p>
            <a:endParaRPr lang="it-IT" dirty="0"/>
          </a:p>
          <a:p>
            <a:r>
              <a:rPr lang="it-IT" dirty="0"/>
              <a:t>YAML</a:t>
            </a:r>
          </a:p>
          <a:p>
            <a:pPr lvl="1"/>
            <a:r>
              <a:rPr lang="it-IT" dirty="0"/>
              <a:t>File strutturato in JSON con definizione dell’infrastruttura</a:t>
            </a:r>
          </a:p>
          <a:p>
            <a:pPr lvl="1"/>
            <a:r>
              <a:rPr lang="it-IT" dirty="0"/>
              <a:t>Es: Ansible, Docker</a:t>
            </a:r>
          </a:p>
          <a:p>
            <a:pPr lvl="1"/>
            <a:endParaRPr lang="it-IT" dirty="0"/>
          </a:p>
        </p:txBody>
      </p:sp>
      <p:pic>
        <p:nvPicPr>
          <p:cNvPr id="5" name="Picture 4">
            <a:extLst>
              <a:ext uri="{FF2B5EF4-FFF2-40B4-BE49-F238E27FC236}">
                <a16:creationId xmlns:a16="http://schemas.microsoft.com/office/drawing/2014/main" id="{CA76D840-1CDA-474B-A0F1-30544B66E092}"/>
              </a:ext>
            </a:extLst>
          </p:cNvPr>
          <p:cNvPicPr>
            <a:picLocks noChangeAspect="1"/>
          </p:cNvPicPr>
          <p:nvPr/>
        </p:nvPicPr>
        <p:blipFill>
          <a:blip r:embed="rId2"/>
          <a:stretch>
            <a:fillRect/>
          </a:stretch>
        </p:blipFill>
        <p:spPr>
          <a:xfrm>
            <a:off x="10402138" y="0"/>
            <a:ext cx="1200318" cy="523948"/>
          </a:xfrm>
          <a:prstGeom prst="rect">
            <a:avLst/>
          </a:prstGeom>
        </p:spPr>
      </p:pic>
    </p:spTree>
    <p:extLst>
      <p:ext uri="{BB962C8B-B14F-4D97-AF65-F5344CB8AC3E}">
        <p14:creationId xmlns:p14="http://schemas.microsoft.com/office/powerpoint/2010/main" val="15902271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Infrastructure deployment</a:t>
            </a:r>
          </a:p>
        </p:txBody>
      </p:sp>
      <p:pic>
        <p:nvPicPr>
          <p:cNvPr id="4" name="Picture 2"/>
          <p:cNvPicPr>
            <a:picLocks noChangeAspect="1"/>
          </p:cNvPicPr>
          <p:nvPr/>
        </p:nvPicPr>
        <p:blipFill>
          <a:blip r:embed="rId3"/>
          <a:stretch>
            <a:fillRect/>
          </a:stretch>
        </p:blipFill>
        <p:spPr>
          <a:xfrm>
            <a:off x="1504608" y="2287732"/>
            <a:ext cx="914260" cy="914260"/>
          </a:xfrm>
          <a:prstGeom prst="rect">
            <a:avLst/>
          </a:prstGeom>
        </p:spPr>
      </p:pic>
      <p:pic>
        <p:nvPicPr>
          <p:cNvPr id="5" name="Picture 5"/>
          <p:cNvPicPr>
            <a:picLocks noChangeAspect="1"/>
          </p:cNvPicPr>
          <p:nvPr/>
        </p:nvPicPr>
        <p:blipFill>
          <a:blip r:embed="rId4"/>
          <a:stretch>
            <a:fillRect/>
          </a:stretch>
        </p:blipFill>
        <p:spPr>
          <a:xfrm>
            <a:off x="4129228" y="2283781"/>
            <a:ext cx="914260" cy="914260"/>
          </a:xfrm>
          <a:prstGeom prst="rect">
            <a:avLst/>
          </a:prstGeom>
        </p:spPr>
      </p:pic>
      <p:sp>
        <p:nvSpPr>
          <p:cNvPr id="6" name="TextBox 6"/>
          <p:cNvSpPr txBox="1"/>
          <p:nvPr/>
        </p:nvSpPr>
        <p:spPr>
          <a:xfrm>
            <a:off x="1160735" y="3240915"/>
            <a:ext cx="1602005" cy="521303"/>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224">
              <a:lnSpc>
                <a:spcPct val="90000"/>
              </a:lnSpc>
              <a:spcAft>
                <a:spcPts val="600"/>
              </a:spcAft>
            </a:pPr>
            <a:r>
              <a:rPr lang="en-US" sz="1599" kern="0" dirty="0">
                <a:solidFill>
                  <a:srgbClr val="505050"/>
                </a:solidFill>
              </a:rPr>
              <a:t>ARM template</a:t>
            </a:r>
          </a:p>
        </p:txBody>
      </p:sp>
      <p:sp>
        <p:nvSpPr>
          <p:cNvPr id="7" name="TextBox 7"/>
          <p:cNvSpPr txBox="1"/>
          <p:nvPr/>
        </p:nvSpPr>
        <p:spPr>
          <a:xfrm>
            <a:off x="3822141" y="3240915"/>
            <a:ext cx="1528434" cy="521303"/>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224">
              <a:lnSpc>
                <a:spcPct val="90000"/>
              </a:lnSpc>
              <a:spcAft>
                <a:spcPts val="600"/>
              </a:spcAft>
            </a:pPr>
            <a:r>
              <a:rPr lang="en-US" sz="1599" kern="0" dirty="0">
                <a:solidFill>
                  <a:srgbClr val="505050"/>
                </a:solidFill>
              </a:rPr>
              <a:t>Configuration</a:t>
            </a:r>
          </a:p>
        </p:txBody>
      </p:sp>
      <p:sp>
        <p:nvSpPr>
          <p:cNvPr id="8" name="TextBox 8"/>
          <p:cNvSpPr txBox="1"/>
          <p:nvPr/>
        </p:nvSpPr>
        <p:spPr>
          <a:xfrm>
            <a:off x="2958144" y="2543491"/>
            <a:ext cx="526231" cy="634440"/>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224">
              <a:lnSpc>
                <a:spcPct val="90000"/>
              </a:lnSpc>
              <a:spcAft>
                <a:spcPts val="600"/>
              </a:spcAft>
            </a:pPr>
            <a:r>
              <a:rPr lang="en-US" sz="2400" kern="0" dirty="0">
                <a:solidFill>
                  <a:srgbClr val="505050"/>
                </a:solidFill>
              </a:rPr>
              <a:t>+</a:t>
            </a:r>
          </a:p>
        </p:txBody>
      </p:sp>
      <p:pic>
        <p:nvPicPr>
          <p:cNvPr id="9" name="Picture 10"/>
          <p:cNvPicPr>
            <a:picLocks noChangeAspect="1"/>
          </p:cNvPicPr>
          <p:nvPr/>
        </p:nvPicPr>
        <p:blipFill>
          <a:blip r:embed="rId5"/>
          <a:stretch>
            <a:fillRect/>
          </a:stretch>
        </p:blipFill>
        <p:spPr>
          <a:xfrm>
            <a:off x="9118482" y="2069831"/>
            <a:ext cx="1935619" cy="1935619"/>
          </a:xfrm>
          <a:prstGeom prst="rect">
            <a:avLst/>
          </a:prstGeom>
        </p:spPr>
      </p:pic>
      <p:pic>
        <p:nvPicPr>
          <p:cNvPr id="10" name="Picture 11"/>
          <p:cNvPicPr>
            <a:picLocks noChangeAspect="1"/>
          </p:cNvPicPr>
          <p:nvPr/>
        </p:nvPicPr>
        <p:blipFill>
          <a:blip r:embed="rId6"/>
          <a:stretch>
            <a:fillRect/>
          </a:stretch>
        </p:blipFill>
        <p:spPr>
          <a:xfrm>
            <a:off x="4150352" y="4528225"/>
            <a:ext cx="872012" cy="872012"/>
          </a:xfrm>
          <a:prstGeom prst="rect">
            <a:avLst/>
          </a:prstGeom>
        </p:spPr>
      </p:pic>
      <p:pic>
        <p:nvPicPr>
          <p:cNvPr id="11" name="Picture 12"/>
          <p:cNvPicPr>
            <a:picLocks noChangeAspect="1"/>
          </p:cNvPicPr>
          <p:nvPr/>
        </p:nvPicPr>
        <p:blipFill>
          <a:blip r:embed="rId3"/>
          <a:stretch>
            <a:fillRect/>
          </a:stretch>
        </p:blipFill>
        <p:spPr>
          <a:xfrm>
            <a:off x="1522019" y="4520802"/>
            <a:ext cx="879435" cy="879435"/>
          </a:xfrm>
          <a:prstGeom prst="rect">
            <a:avLst/>
          </a:prstGeom>
        </p:spPr>
      </p:pic>
      <p:sp>
        <p:nvSpPr>
          <p:cNvPr id="12" name="TextBox 13"/>
          <p:cNvSpPr txBox="1"/>
          <p:nvPr/>
        </p:nvSpPr>
        <p:spPr>
          <a:xfrm>
            <a:off x="1070172" y="5462466"/>
            <a:ext cx="1783128" cy="516894"/>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224">
              <a:lnSpc>
                <a:spcPct val="90000"/>
              </a:lnSpc>
              <a:spcAft>
                <a:spcPts val="600"/>
              </a:spcAft>
            </a:pPr>
            <a:r>
              <a:rPr lang="en-US" sz="1599" kern="0" dirty="0">
                <a:solidFill>
                  <a:srgbClr val="505050"/>
                </a:solidFill>
              </a:rPr>
              <a:t>Application code</a:t>
            </a:r>
          </a:p>
        </p:txBody>
      </p:sp>
      <p:sp>
        <p:nvSpPr>
          <p:cNvPr id="13" name="TextBox 14"/>
          <p:cNvSpPr txBox="1"/>
          <p:nvPr/>
        </p:nvSpPr>
        <p:spPr>
          <a:xfrm>
            <a:off x="2809409" y="4646608"/>
            <a:ext cx="668236" cy="627822"/>
          </a:xfrm>
          <a:prstGeom prst="rect">
            <a:avLst/>
          </a:prstGeom>
          <a:noFill/>
        </p:spPr>
        <p:txBody>
          <a:bodyPr wrap="squar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224">
              <a:lnSpc>
                <a:spcPct val="90000"/>
              </a:lnSpc>
              <a:spcAft>
                <a:spcPts val="600"/>
              </a:spcAft>
            </a:pPr>
            <a:r>
              <a:rPr lang="en-US" sz="2400" kern="0" dirty="0">
                <a:solidFill>
                  <a:srgbClr val="505050"/>
                </a:solidFill>
                <a:sym typeface="Wingdings" panose="05000000000000000000" pitchFamily="2" charset="2"/>
              </a:rPr>
              <a:t></a:t>
            </a:r>
            <a:endParaRPr lang="en-US" sz="2400" kern="0" dirty="0">
              <a:solidFill>
                <a:srgbClr val="505050"/>
              </a:solidFill>
            </a:endParaRPr>
          </a:p>
        </p:txBody>
      </p:sp>
      <p:sp>
        <p:nvSpPr>
          <p:cNvPr id="14" name="TextBox 15"/>
          <p:cNvSpPr txBox="1"/>
          <p:nvPr/>
        </p:nvSpPr>
        <p:spPr>
          <a:xfrm>
            <a:off x="3771458" y="5462466"/>
            <a:ext cx="1629799" cy="521303"/>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224">
              <a:lnSpc>
                <a:spcPct val="90000"/>
              </a:lnSpc>
              <a:spcAft>
                <a:spcPts val="600"/>
              </a:spcAft>
            </a:pPr>
            <a:r>
              <a:rPr lang="en-US" sz="1599" kern="0" dirty="0">
                <a:solidFill>
                  <a:srgbClr val="505050"/>
                </a:solidFill>
              </a:rPr>
              <a:t>Build &amp; Deploy</a:t>
            </a:r>
          </a:p>
        </p:txBody>
      </p:sp>
      <p:pic>
        <p:nvPicPr>
          <p:cNvPr id="15" name="Picture 16"/>
          <p:cNvPicPr>
            <a:picLocks noChangeAspect="1"/>
          </p:cNvPicPr>
          <p:nvPr/>
        </p:nvPicPr>
        <p:blipFill>
          <a:blip r:embed="rId7"/>
          <a:stretch>
            <a:fillRect/>
          </a:stretch>
        </p:blipFill>
        <p:spPr>
          <a:xfrm>
            <a:off x="7032172" y="4520802"/>
            <a:ext cx="1003890" cy="1003890"/>
          </a:xfrm>
          <a:prstGeom prst="rect">
            <a:avLst/>
          </a:prstGeom>
        </p:spPr>
      </p:pic>
      <p:sp>
        <p:nvSpPr>
          <p:cNvPr id="16" name="TextBox 18"/>
          <p:cNvSpPr txBox="1"/>
          <p:nvPr/>
        </p:nvSpPr>
        <p:spPr>
          <a:xfrm>
            <a:off x="7002875" y="5462466"/>
            <a:ext cx="1062483" cy="521303"/>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224">
              <a:lnSpc>
                <a:spcPct val="90000"/>
              </a:lnSpc>
              <a:spcAft>
                <a:spcPts val="600"/>
              </a:spcAft>
            </a:pPr>
            <a:r>
              <a:rPr lang="en-US" sz="1599" kern="0" dirty="0">
                <a:solidFill>
                  <a:srgbClr val="505050"/>
                </a:solidFill>
              </a:rPr>
              <a:t>Package</a:t>
            </a:r>
          </a:p>
        </p:txBody>
      </p:sp>
      <p:sp>
        <p:nvSpPr>
          <p:cNvPr id="17" name="TextBox 14"/>
          <p:cNvSpPr txBox="1"/>
          <p:nvPr/>
        </p:nvSpPr>
        <p:spPr>
          <a:xfrm>
            <a:off x="5695478" y="4646608"/>
            <a:ext cx="668236" cy="627822"/>
          </a:xfrm>
          <a:prstGeom prst="rect">
            <a:avLst/>
          </a:prstGeom>
          <a:noFill/>
        </p:spPr>
        <p:txBody>
          <a:bodyPr wrap="squar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224">
              <a:lnSpc>
                <a:spcPct val="90000"/>
              </a:lnSpc>
              <a:spcAft>
                <a:spcPts val="600"/>
              </a:spcAft>
            </a:pPr>
            <a:r>
              <a:rPr lang="en-US" sz="2400" kern="0" dirty="0">
                <a:solidFill>
                  <a:srgbClr val="505050"/>
                </a:solidFill>
                <a:sym typeface="Wingdings" panose="05000000000000000000" pitchFamily="2" charset="2"/>
              </a:rPr>
              <a:t></a:t>
            </a:r>
            <a:endParaRPr lang="en-US" sz="2400" kern="0" dirty="0">
              <a:solidFill>
                <a:srgbClr val="505050"/>
              </a:solidFill>
            </a:endParaRPr>
          </a:p>
        </p:txBody>
      </p:sp>
      <p:sp>
        <p:nvSpPr>
          <p:cNvPr id="18" name="Freccia a destra 17"/>
          <p:cNvSpPr/>
          <p:nvPr/>
        </p:nvSpPr>
        <p:spPr>
          <a:xfrm>
            <a:off x="6136134" y="2765504"/>
            <a:ext cx="2193823" cy="1551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t-IT" dirty="0"/>
          </a:p>
        </p:txBody>
      </p:sp>
      <p:sp>
        <p:nvSpPr>
          <p:cNvPr id="19" name="Freccia a destra 18"/>
          <p:cNvSpPr/>
          <p:nvPr/>
        </p:nvSpPr>
        <p:spPr>
          <a:xfrm rot="18870985">
            <a:off x="8376875" y="4439182"/>
            <a:ext cx="1279360" cy="149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it-IT" dirty="0"/>
          </a:p>
        </p:txBody>
      </p:sp>
      <p:pic>
        <p:nvPicPr>
          <p:cNvPr id="3" name="Picture 2">
            <a:extLst>
              <a:ext uri="{FF2B5EF4-FFF2-40B4-BE49-F238E27FC236}">
                <a16:creationId xmlns:a16="http://schemas.microsoft.com/office/drawing/2014/main" id="{65D74B34-53EB-424A-90EA-EC2828C7C85A}"/>
              </a:ext>
            </a:extLst>
          </p:cNvPr>
          <p:cNvPicPr>
            <a:picLocks noChangeAspect="1"/>
          </p:cNvPicPr>
          <p:nvPr/>
        </p:nvPicPr>
        <p:blipFill>
          <a:blip r:embed="rId8"/>
          <a:stretch>
            <a:fillRect/>
          </a:stretch>
        </p:blipFill>
        <p:spPr>
          <a:xfrm>
            <a:off x="10402138" y="0"/>
            <a:ext cx="1200318" cy="523948"/>
          </a:xfrm>
          <a:prstGeom prst="rect">
            <a:avLst/>
          </a:prstGeom>
        </p:spPr>
      </p:pic>
    </p:spTree>
    <p:extLst>
      <p:ext uri="{BB962C8B-B14F-4D97-AF65-F5344CB8AC3E}">
        <p14:creationId xmlns:p14="http://schemas.microsoft.com/office/powerpoint/2010/main" val="38433734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Continuous Deployment - Prima</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Text Placeholder 2"/>
          <p:cNvSpPr>
            <a:spLocks noGrp="1"/>
          </p:cNvSpPr>
          <p:nvPr>
            <p:ph idx="1"/>
          </p:nvPr>
        </p:nvSpPr>
        <p:spPr>
          <a:xfrm>
            <a:off x="4447308" y="591344"/>
            <a:ext cx="6906491" cy="5585619"/>
          </a:xfrm>
        </p:spPr>
        <p:txBody>
          <a:bodyPr anchor="ctr">
            <a:normAutofit/>
          </a:bodyPr>
          <a:lstStyle/>
          <a:p>
            <a:r>
              <a:rPr lang="en-US" dirty="0" err="1"/>
              <a:t>Richiedi</a:t>
            </a:r>
            <a:r>
              <a:rPr lang="en-US" dirty="0"/>
              <a:t>/</a:t>
            </a:r>
            <a:r>
              <a:rPr lang="en-US" dirty="0" err="1"/>
              <a:t>crea</a:t>
            </a:r>
            <a:r>
              <a:rPr lang="en-US" dirty="0"/>
              <a:t> </a:t>
            </a:r>
            <a:r>
              <a:rPr lang="en-US" dirty="0" err="1"/>
              <a:t>una</a:t>
            </a:r>
            <a:r>
              <a:rPr lang="en-US" dirty="0"/>
              <a:t> </a:t>
            </a:r>
            <a:r>
              <a:rPr lang="en-US" dirty="0" err="1"/>
              <a:t>macchina</a:t>
            </a:r>
            <a:r>
              <a:rPr lang="en-US" dirty="0"/>
              <a:t> </a:t>
            </a:r>
            <a:r>
              <a:rPr lang="en-US" dirty="0" err="1"/>
              <a:t>virtuale</a:t>
            </a:r>
            <a:endParaRPr lang="en-US" dirty="0"/>
          </a:p>
          <a:p>
            <a:r>
              <a:rPr lang="en-US" dirty="0" err="1"/>
              <a:t>Richiedi</a:t>
            </a:r>
            <a:r>
              <a:rPr lang="en-US" dirty="0"/>
              <a:t>/</a:t>
            </a:r>
            <a:r>
              <a:rPr lang="en-US" dirty="0" err="1"/>
              <a:t>gestisci</a:t>
            </a:r>
            <a:r>
              <a:rPr lang="en-US" dirty="0"/>
              <a:t> le </a:t>
            </a:r>
            <a:r>
              <a:rPr lang="en-US" dirty="0" err="1"/>
              <a:t>differenze</a:t>
            </a:r>
            <a:r>
              <a:rPr lang="en-US" dirty="0"/>
              <a:t> </a:t>
            </a:r>
            <a:r>
              <a:rPr lang="en-US" dirty="0" err="1"/>
              <a:t>infrastrutturali</a:t>
            </a:r>
            <a:endParaRPr lang="en-US" dirty="0"/>
          </a:p>
          <a:p>
            <a:r>
              <a:rPr lang="en-US" dirty="0" err="1"/>
              <a:t>Installa</a:t>
            </a:r>
            <a:r>
              <a:rPr lang="en-US" dirty="0"/>
              <a:t> </a:t>
            </a:r>
            <a:r>
              <a:rPr lang="en-US" dirty="0" err="1"/>
              <a:t>il</a:t>
            </a:r>
            <a:r>
              <a:rPr lang="en-US" dirty="0"/>
              <a:t> </a:t>
            </a:r>
            <a:r>
              <a:rPr lang="en-US" dirty="0" err="1"/>
              <a:t>sistema</a:t>
            </a:r>
            <a:r>
              <a:rPr lang="en-US" dirty="0"/>
              <a:t> </a:t>
            </a:r>
            <a:r>
              <a:rPr lang="en-US" dirty="0" err="1"/>
              <a:t>operativo</a:t>
            </a:r>
            <a:endParaRPr lang="en-US" dirty="0"/>
          </a:p>
          <a:p>
            <a:r>
              <a:rPr lang="en-US" dirty="0" err="1"/>
              <a:t>Installa</a:t>
            </a:r>
            <a:r>
              <a:rPr lang="en-US" dirty="0"/>
              <a:t> </a:t>
            </a:r>
            <a:r>
              <a:rPr lang="en-US" dirty="0" err="1"/>
              <a:t>l’app</a:t>
            </a:r>
            <a:r>
              <a:rPr lang="en-US" dirty="0"/>
              <a:t> o </a:t>
            </a:r>
            <a:r>
              <a:rPr lang="en-US" dirty="0" err="1"/>
              <a:t>il</a:t>
            </a:r>
            <a:r>
              <a:rPr lang="en-US" dirty="0"/>
              <a:t> </a:t>
            </a:r>
            <a:r>
              <a:rPr lang="en-US" dirty="0" err="1"/>
              <a:t>servizio</a:t>
            </a:r>
            <a:endParaRPr lang="en-US" dirty="0"/>
          </a:p>
          <a:p>
            <a:r>
              <a:rPr lang="en-US" dirty="0"/>
              <a:t>Patching, anti-malware, backup, monitoring</a:t>
            </a:r>
          </a:p>
          <a:p>
            <a:r>
              <a:rPr lang="en-US" dirty="0" err="1"/>
              <a:t>Verifica</a:t>
            </a:r>
            <a:r>
              <a:rPr lang="en-US" dirty="0"/>
              <a:t> del </a:t>
            </a:r>
            <a:r>
              <a:rPr lang="en-US" dirty="0" err="1"/>
              <a:t>corretto</a:t>
            </a:r>
            <a:r>
              <a:rPr lang="en-US" dirty="0"/>
              <a:t> </a:t>
            </a:r>
            <a:r>
              <a:rPr lang="en-US" dirty="0" err="1"/>
              <a:t>funzionamento</a:t>
            </a:r>
            <a:endParaRPr lang="en-US" dirty="0"/>
          </a:p>
          <a:p>
            <a:r>
              <a:rPr lang="en-US" dirty="0"/>
              <a:t>Go Live</a:t>
            </a:r>
          </a:p>
        </p:txBody>
      </p:sp>
    </p:spTree>
    <p:extLst>
      <p:ext uri="{BB962C8B-B14F-4D97-AF65-F5344CB8AC3E}">
        <p14:creationId xmlns:p14="http://schemas.microsoft.com/office/powerpoint/2010/main" val="34323886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Continuous Deployment - Dopo</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Text Placeholder 2"/>
          <p:cNvSpPr>
            <a:spLocks noGrp="1"/>
          </p:cNvSpPr>
          <p:nvPr>
            <p:ph idx="1"/>
          </p:nvPr>
        </p:nvSpPr>
        <p:spPr>
          <a:xfrm>
            <a:off x="4447308" y="591344"/>
            <a:ext cx="6906491" cy="5585619"/>
          </a:xfrm>
        </p:spPr>
        <p:txBody>
          <a:bodyPr anchor="ctr">
            <a:normAutofit/>
          </a:bodyPr>
          <a:lstStyle/>
          <a:p>
            <a:pPr marL="0" lvl="0" indent="0">
              <a:buNone/>
            </a:pPr>
            <a:r>
              <a:rPr lang="en-US" dirty="0"/>
              <a:t>La build </a:t>
            </a:r>
            <a:r>
              <a:rPr lang="en-US" dirty="0" err="1"/>
              <a:t>gira</a:t>
            </a:r>
            <a:r>
              <a:rPr lang="en-US" dirty="0"/>
              <a:t> </a:t>
            </a:r>
            <a:r>
              <a:rPr lang="en-US" dirty="0" err="1"/>
              <a:t>tramite</a:t>
            </a:r>
            <a:r>
              <a:rPr lang="en-US" dirty="0"/>
              <a:t> script</a:t>
            </a:r>
          </a:p>
          <a:p>
            <a:pPr marL="0" lvl="0" indent="0">
              <a:buNone/>
            </a:pPr>
            <a:r>
              <a:rPr lang="en-US" dirty="0"/>
              <a:t>Release </a:t>
            </a:r>
            <a:r>
              <a:rPr lang="en-US" dirty="0" err="1"/>
              <a:t>automatica</a:t>
            </a:r>
            <a:r>
              <a:rPr lang="en-US" dirty="0"/>
              <a:t> </a:t>
            </a:r>
            <a:r>
              <a:rPr lang="en-US" dirty="0" err="1"/>
              <a:t>dopo</a:t>
            </a:r>
            <a:r>
              <a:rPr lang="en-US" dirty="0"/>
              <a:t> </a:t>
            </a:r>
            <a:r>
              <a:rPr lang="en-US" dirty="0" err="1"/>
              <a:t>i</a:t>
            </a:r>
            <a:r>
              <a:rPr lang="en-US" dirty="0"/>
              <a:t> test</a:t>
            </a:r>
          </a:p>
          <a:p>
            <a:pPr marL="0" lvl="0" indent="0">
              <a:buNone/>
            </a:pPr>
            <a:r>
              <a:rPr lang="en-US" dirty="0"/>
              <a:t>Deploy </a:t>
            </a:r>
            <a:r>
              <a:rPr lang="en-US" dirty="0" err="1"/>
              <a:t>degli</a:t>
            </a:r>
            <a:r>
              <a:rPr lang="en-US" dirty="0"/>
              <a:t> artifacts verso un </a:t>
            </a:r>
            <a:r>
              <a:rPr lang="en-US" dirty="0" err="1"/>
              <a:t>ambiente</a:t>
            </a:r>
            <a:endParaRPr lang="en-US" dirty="0"/>
          </a:p>
          <a:p>
            <a:pPr marL="0" lvl="0" indent="0">
              <a:buNone/>
            </a:pPr>
            <a:r>
              <a:rPr lang="en-US" dirty="0" err="1"/>
              <a:t>Lavoro</a:t>
            </a:r>
            <a:r>
              <a:rPr lang="en-US" dirty="0"/>
              <a:t> </a:t>
            </a:r>
            <a:r>
              <a:rPr lang="en-US" dirty="0" err="1"/>
              <a:t>complesso</a:t>
            </a:r>
            <a:r>
              <a:rPr lang="en-US" dirty="0"/>
              <a:t> = </a:t>
            </a:r>
            <a:r>
              <a:rPr lang="en-US" dirty="0" err="1"/>
              <a:t>automazione</a:t>
            </a:r>
            <a:endParaRPr lang="en-US" dirty="0"/>
          </a:p>
          <a:p>
            <a:pPr marL="0" lvl="0" indent="0">
              <a:buNone/>
            </a:pPr>
            <a:r>
              <a:rPr lang="en-US" dirty="0" err="1"/>
              <a:t>Promozione</a:t>
            </a:r>
            <a:r>
              <a:rPr lang="en-US" dirty="0"/>
              <a:t> in </a:t>
            </a:r>
            <a:r>
              <a:rPr lang="en-US" dirty="0" err="1"/>
              <a:t>diversi</a:t>
            </a:r>
            <a:r>
              <a:rPr lang="en-US" dirty="0"/>
              <a:t> stage:</a:t>
            </a:r>
          </a:p>
          <a:p>
            <a:pPr marL="457200" lvl="1" indent="0">
              <a:buNone/>
            </a:pPr>
            <a:r>
              <a:rPr lang="en-US"/>
              <a:t>QA, Prod, Green/Blue</a:t>
            </a:r>
          </a:p>
        </p:txBody>
      </p:sp>
    </p:spTree>
    <p:extLst>
      <p:ext uri="{BB962C8B-B14F-4D97-AF65-F5344CB8AC3E}">
        <p14:creationId xmlns:p14="http://schemas.microsoft.com/office/powerpoint/2010/main" val="39901510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p:cNvSpPr>
            <a:spLocks noGrp="1"/>
          </p:cNvSpPr>
          <p:nvPr>
            <p:ph type="title"/>
          </p:nvPr>
        </p:nvSpPr>
        <p:spPr>
          <a:xfrm>
            <a:off x="522987" y="905608"/>
            <a:ext cx="3200400" cy="4461163"/>
          </a:xfrm>
        </p:spPr>
        <p:txBody>
          <a:bodyPr>
            <a:normAutofit/>
          </a:bodyPr>
          <a:lstStyle/>
          <a:p>
            <a:r>
              <a:rPr lang="en-US" sz="4100" b="1" dirty="0">
                <a:solidFill>
                  <a:srgbClr val="FFFFFF"/>
                </a:solidFill>
                <a:latin typeface="Roboto" panose="02000000000000000000" pitchFamily="2" charset="0"/>
                <a:ea typeface="Roboto" panose="02000000000000000000" pitchFamily="2" charset="0"/>
                <a:cs typeface="Roboto" panose="02000000000000000000" pitchFamily="2" charset="0"/>
              </a:rPr>
              <a:t>Monitor </a:t>
            </a:r>
            <a:br>
              <a:rPr lang="en-US" sz="4100" b="1" dirty="0">
                <a:solidFill>
                  <a:srgbClr val="FFFFFF"/>
                </a:solidFill>
                <a:latin typeface="Roboto" panose="02000000000000000000" pitchFamily="2" charset="0"/>
                <a:ea typeface="Roboto" panose="02000000000000000000" pitchFamily="2" charset="0"/>
                <a:cs typeface="Roboto" panose="02000000000000000000" pitchFamily="2" charset="0"/>
              </a:rPr>
            </a:br>
            <a:r>
              <a:rPr lang="en-US" sz="4100" b="1" dirty="0">
                <a:solidFill>
                  <a:srgbClr val="FFFFFF"/>
                </a:solidFill>
                <a:latin typeface="Roboto" panose="02000000000000000000" pitchFamily="2" charset="0"/>
                <a:ea typeface="Roboto" panose="02000000000000000000" pitchFamily="2" charset="0"/>
                <a:cs typeface="Roboto" panose="02000000000000000000" pitchFamily="2" charset="0"/>
              </a:rPr>
              <a:t>and learn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Titolo 1">
            <a:extLst>
              <a:ext uri="{FF2B5EF4-FFF2-40B4-BE49-F238E27FC236}">
                <a16:creationId xmlns:a16="http://schemas.microsoft.com/office/drawing/2014/main" id="{0FB5FE06-F54F-46C6-A5AD-4FDC66CD6B50}"/>
              </a:ext>
            </a:extLst>
          </p:cNvPr>
          <p:cNvSpPr txBox="1">
            <a:spLocks/>
          </p:cNvSpPr>
          <p:nvPr/>
        </p:nvSpPr>
        <p:spPr>
          <a:xfrm>
            <a:off x="4495811"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11" name="Segnaposto contenuto 2">
            <a:extLst>
              <a:ext uri="{FF2B5EF4-FFF2-40B4-BE49-F238E27FC236}">
                <a16:creationId xmlns:a16="http://schemas.microsoft.com/office/drawing/2014/main" id="{F3601695-E62C-400B-8673-6C8B0353B0A9}"/>
              </a:ext>
            </a:extLst>
          </p:cNvPr>
          <p:cNvSpPr>
            <a:spLocks noGrp="1"/>
          </p:cNvSpPr>
          <p:nvPr>
            <p:ph idx="1"/>
          </p:nvPr>
        </p:nvSpPr>
        <p:spPr>
          <a:xfrm>
            <a:off x="8126134" y="477517"/>
            <a:ext cx="10515600" cy="4351338"/>
          </a:xfrm>
        </p:spPr>
        <p:txBody>
          <a:bodyPr/>
          <a:lstStyle/>
          <a:p>
            <a:endParaRPr lang="it-IT" dirty="0"/>
          </a:p>
          <a:p>
            <a:endParaRPr lang="it-IT" dirty="0"/>
          </a:p>
          <a:p>
            <a:endParaRPr lang="it-IT" dirty="0"/>
          </a:p>
          <a:p>
            <a:endParaRPr lang="it-IT" dirty="0"/>
          </a:p>
          <a:p>
            <a:endParaRPr lang="it-IT" dirty="0"/>
          </a:p>
          <a:p>
            <a:endParaRPr lang="it-IT" dirty="0"/>
          </a:p>
          <a:p>
            <a:endParaRPr lang="it-IT" dirty="0"/>
          </a:p>
          <a:p>
            <a:endParaRPr lang="it-IT" dirty="0"/>
          </a:p>
        </p:txBody>
      </p:sp>
      <p:sp>
        <p:nvSpPr>
          <p:cNvPr id="13" name="Rectangle 12">
            <a:extLst>
              <a:ext uri="{FF2B5EF4-FFF2-40B4-BE49-F238E27FC236}">
                <a16:creationId xmlns:a16="http://schemas.microsoft.com/office/drawing/2014/main" id="{6D193938-59D4-45D9-A9BF-5CAC5138F258}"/>
              </a:ext>
            </a:extLst>
          </p:cNvPr>
          <p:cNvSpPr/>
          <p:nvPr/>
        </p:nvSpPr>
        <p:spPr bwMode="auto">
          <a:xfrm flipV="1">
            <a:off x="4502204" y="3064189"/>
            <a:ext cx="7072292" cy="72000"/>
          </a:xfrm>
          <a:prstGeom prst="rect">
            <a:avLst/>
          </a:prstGeom>
          <a:solidFill>
            <a:schemeClr val="accent2"/>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9">
            <a:extLst>
              <a:ext uri="{FF2B5EF4-FFF2-40B4-BE49-F238E27FC236}">
                <a16:creationId xmlns:a16="http://schemas.microsoft.com/office/drawing/2014/main" id="{7D8067C6-2789-4D50-9D2B-4553F2E57A60}"/>
              </a:ext>
            </a:extLst>
          </p:cNvPr>
          <p:cNvGrpSpPr/>
          <p:nvPr/>
        </p:nvGrpSpPr>
        <p:grpSpPr>
          <a:xfrm>
            <a:off x="6515378" y="2893069"/>
            <a:ext cx="365757" cy="1034281"/>
            <a:chOff x="7700039" y="3400300"/>
            <a:chExt cx="365757" cy="1034281"/>
          </a:xfrm>
        </p:grpSpPr>
        <p:cxnSp>
          <p:nvCxnSpPr>
            <p:cNvPr id="15" name="Straight Connector 10">
              <a:extLst>
                <a:ext uri="{FF2B5EF4-FFF2-40B4-BE49-F238E27FC236}">
                  <a16:creationId xmlns:a16="http://schemas.microsoft.com/office/drawing/2014/main" id="{3DCCE93C-01A7-4AD1-9ED8-32283CC0A7A5}"/>
                </a:ext>
              </a:extLst>
            </p:cNvPr>
            <p:cNvCxnSpPr/>
            <p:nvPr/>
          </p:nvCxnSpPr>
          <p:spPr>
            <a:xfrm>
              <a:off x="7882917" y="3738831"/>
              <a:ext cx="0" cy="695750"/>
            </a:xfrm>
            <a:prstGeom prst="line">
              <a:avLst/>
            </a:prstGeom>
            <a:noFill/>
            <a:ln w="38100" cap="rnd" cmpd="sng" algn="ctr">
              <a:solidFill>
                <a:schemeClr val="accent2"/>
              </a:solidFill>
              <a:prstDash val="sysDot"/>
              <a:headEnd type="none"/>
              <a:tailEnd type="oval"/>
            </a:ln>
            <a:effectLst/>
          </p:spPr>
        </p:cxnSp>
        <p:sp>
          <p:nvSpPr>
            <p:cNvPr id="16" name="Oval 11">
              <a:extLst>
                <a:ext uri="{FF2B5EF4-FFF2-40B4-BE49-F238E27FC236}">
                  <a16:creationId xmlns:a16="http://schemas.microsoft.com/office/drawing/2014/main" id="{9922899B-464C-456A-B966-1A095EB02DF0}"/>
                </a:ext>
              </a:extLst>
            </p:cNvPr>
            <p:cNvSpPr/>
            <p:nvPr/>
          </p:nvSpPr>
          <p:spPr bwMode="auto">
            <a:xfrm>
              <a:off x="7700039" y="3400300"/>
              <a:ext cx="365757" cy="365757"/>
            </a:xfrm>
            <a:prstGeom prst="ellipse">
              <a:avLst/>
            </a:prstGeom>
            <a:solidFill>
              <a:srgbClr val="FFFFFF"/>
            </a:solidFill>
            <a:ln w="38100" cap="flat" cmpd="sng" algn="ctr">
              <a:solidFill>
                <a:schemeClr val="accent2"/>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 name="Group 26">
            <a:extLst>
              <a:ext uri="{FF2B5EF4-FFF2-40B4-BE49-F238E27FC236}">
                <a16:creationId xmlns:a16="http://schemas.microsoft.com/office/drawing/2014/main" id="{C5340AF6-DC5F-4396-BB3B-7FECF53212B2}"/>
              </a:ext>
            </a:extLst>
          </p:cNvPr>
          <p:cNvGrpSpPr/>
          <p:nvPr/>
        </p:nvGrpSpPr>
        <p:grpSpPr>
          <a:xfrm>
            <a:off x="5012635" y="2503866"/>
            <a:ext cx="365757" cy="783110"/>
            <a:chOff x="9195251" y="2966466"/>
            <a:chExt cx="365757" cy="783110"/>
          </a:xfrm>
        </p:grpSpPr>
        <p:cxnSp>
          <p:nvCxnSpPr>
            <p:cNvPr id="20" name="Straight Connector 28">
              <a:extLst>
                <a:ext uri="{FF2B5EF4-FFF2-40B4-BE49-F238E27FC236}">
                  <a16:creationId xmlns:a16="http://schemas.microsoft.com/office/drawing/2014/main" id="{C98E502A-8212-44F4-9EA4-EABC31AACA9B}"/>
                </a:ext>
              </a:extLst>
            </p:cNvPr>
            <p:cNvCxnSpPr/>
            <p:nvPr/>
          </p:nvCxnSpPr>
          <p:spPr>
            <a:xfrm flipV="1">
              <a:off x="9378129" y="2966466"/>
              <a:ext cx="0" cy="438945"/>
            </a:xfrm>
            <a:prstGeom prst="line">
              <a:avLst/>
            </a:prstGeom>
            <a:noFill/>
            <a:ln w="38100" cap="rnd" cmpd="sng" algn="ctr">
              <a:solidFill>
                <a:schemeClr val="accent2"/>
              </a:solidFill>
              <a:prstDash val="sysDot"/>
              <a:headEnd type="none"/>
              <a:tailEnd type="oval"/>
            </a:ln>
            <a:effectLst/>
          </p:spPr>
        </p:cxnSp>
        <p:sp>
          <p:nvSpPr>
            <p:cNvPr id="21" name="Oval 29">
              <a:extLst>
                <a:ext uri="{FF2B5EF4-FFF2-40B4-BE49-F238E27FC236}">
                  <a16:creationId xmlns:a16="http://schemas.microsoft.com/office/drawing/2014/main" id="{551C5294-2A4E-4542-A088-15CD9D73CA44}"/>
                </a:ext>
              </a:extLst>
            </p:cNvPr>
            <p:cNvSpPr/>
            <p:nvPr/>
          </p:nvSpPr>
          <p:spPr bwMode="auto">
            <a:xfrm>
              <a:off x="9195251" y="3383819"/>
              <a:ext cx="365757" cy="365757"/>
            </a:xfrm>
            <a:prstGeom prst="ellipse">
              <a:avLst/>
            </a:prstGeom>
            <a:solidFill>
              <a:srgbClr val="FFFFFF"/>
            </a:solidFill>
            <a:ln w="38100" cap="flat" cmpd="sng" algn="ctr">
              <a:solidFill>
                <a:schemeClr val="accent2"/>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 name="TextBox 7">
            <a:extLst>
              <a:ext uri="{FF2B5EF4-FFF2-40B4-BE49-F238E27FC236}">
                <a16:creationId xmlns:a16="http://schemas.microsoft.com/office/drawing/2014/main" id="{36CBF149-87DC-4404-BAB2-5E0D1E247449}"/>
              </a:ext>
            </a:extLst>
          </p:cNvPr>
          <p:cNvSpPr txBox="1"/>
          <p:nvPr/>
        </p:nvSpPr>
        <p:spPr>
          <a:xfrm>
            <a:off x="4299119" y="1886109"/>
            <a:ext cx="1847441" cy="324000"/>
          </a:xfrm>
          <a:prstGeom prst="rect">
            <a:avLst/>
          </a:prstGeom>
          <a:noFill/>
        </p:spPr>
        <p:txBody>
          <a:bodyPr wrap="square" lIns="0" tIns="0" rIns="0" bIns="0" rtlCol="0" anchor="ctr" anchorCtr="0">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2"/>
                </a:solidFill>
                <a:effectLst/>
                <a:uLnTx/>
                <a:uFillTx/>
                <a:latin typeface="Segoe UI"/>
                <a:ea typeface="+mn-ea"/>
                <a:cs typeface="Arial" pitchFamily="34" charset="0"/>
              </a:rPr>
              <a:t>Application Performance Monitoring</a:t>
            </a:r>
          </a:p>
        </p:txBody>
      </p:sp>
      <p:sp>
        <p:nvSpPr>
          <p:cNvPr id="23" name="TextBox 12">
            <a:extLst>
              <a:ext uri="{FF2B5EF4-FFF2-40B4-BE49-F238E27FC236}">
                <a16:creationId xmlns:a16="http://schemas.microsoft.com/office/drawing/2014/main" id="{824DEBB5-8FC1-4CC2-BB49-BE13FB851AF1}"/>
              </a:ext>
            </a:extLst>
          </p:cNvPr>
          <p:cNvSpPr txBox="1"/>
          <p:nvPr/>
        </p:nvSpPr>
        <p:spPr>
          <a:xfrm>
            <a:off x="5865368" y="4122772"/>
            <a:ext cx="1729212" cy="324000"/>
          </a:xfrm>
          <a:prstGeom prst="rect">
            <a:avLst/>
          </a:prstGeom>
          <a:noFill/>
        </p:spPr>
        <p:txBody>
          <a:bodyPr wrap="square" lIns="0" tIns="0" rIns="0" bIns="0" rtlCol="0" anchor="ctr" anchorCtr="0">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2"/>
                </a:solidFill>
                <a:effectLst/>
                <a:uLnTx/>
                <a:uFillTx/>
                <a:latin typeface="Segoe UI"/>
                <a:ea typeface="+mn-ea"/>
                <a:cs typeface="Arial" pitchFamily="34" charset="0"/>
              </a:rPr>
              <a:t>Infrastructure Monitoring</a:t>
            </a:r>
          </a:p>
        </p:txBody>
      </p:sp>
      <p:sp>
        <p:nvSpPr>
          <p:cNvPr id="24" name="Rectangle 26">
            <a:extLst>
              <a:ext uri="{FF2B5EF4-FFF2-40B4-BE49-F238E27FC236}">
                <a16:creationId xmlns:a16="http://schemas.microsoft.com/office/drawing/2014/main" id="{274D7F8C-2F55-4AD6-817D-F44DE88A25CD}"/>
              </a:ext>
            </a:extLst>
          </p:cNvPr>
          <p:cNvSpPr/>
          <p:nvPr/>
        </p:nvSpPr>
        <p:spPr>
          <a:xfrm>
            <a:off x="10420519" y="3434238"/>
            <a:ext cx="1768433" cy="461665"/>
          </a:xfrm>
          <a:prstGeom prst="rect">
            <a:avLst/>
          </a:prstGeom>
          <a:noFill/>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C32AA5"/>
                </a:solidFill>
                <a:effectLst/>
                <a:uLnTx/>
                <a:uFillTx/>
                <a:latin typeface="Segoe UI Light"/>
                <a:ea typeface="+mn-ea"/>
                <a:cs typeface="Arial" pitchFamily="34" charset="0"/>
              </a:rPr>
              <a:t>Start again…</a:t>
            </a:r>
            <a:endParaRPr kumimoji="0" lang="en-US" sz="1800" b="0" i="0" u="none" strike="noStrike" kern="0" cap="none" spc="0" normalizeH="0" baseline="0" noProof="0" dirty="0">
              <a:ln>
                <a:noFill/>
              </a:ln>
              <a:solidFill>
                <a:srgbClr val="C32AA5"/>
              </a:solidFill>
              <a:effectLst/>
              <a:uLnTx/>
              <a:uFillTx/>
              <a:latin typeface="Segoe UI"/>
              <a:ea typeface="+mn-ea"/>
            </a:endParaRPr>
          </a:p>
        </p:txBody>
      </p:sp>
      <p:sp>
        <p:nvSpPr>
          <p:cNvPr id="25" name="Isosceles Triangle 29">
            <a:extLst>
              <a:ext uri="{FF2B5EF4-FFF2-40B4-BE49-F238E27FC236}">
                <a16:creationId xmlns:a16="http://schemas.microsoft.com/office/drawing/2014/main" id="{2CA5AC42-502D-4763-8364-1C7C4C293C61}"/>
              </a:ext>
            </a:extLst>
          </p:cNvPr>
          <p:cNvSpPr/>
          <p:nvPr/>
        </p:nvSpPr>
        <p:spPr bwMode="auto">
          <a:xfrm rot="5400000">
            <a:off x="11512297" y="2890277"/>
            <a:ext cx="510159" cy="439792"/>
          </a:xfrm>
          <a:prstGeom prst="triangle">
            <a:avLst/>
          </a:prstGeom>
          <a:solidFill>
            <a:srgbClr val="C32AA5"/>
          </a:solidFill>
          <a:ln w="9525" cap="flat" cmpd="sng" algn="ctr">
            <a:noFill/>
            <a:prstDash val="solid"/>
            <a:headEnd type="none" w="med" len="med"/>
            <a:tailEnd type="none" w="med" len="med"/>
          </a:ln>
          <a:effectLst/>
        </p:spPr>
        <p:txBody>
          <a:bodyPr lIns="91440" tIns="91440" rIns="34294" bIns="34294" rtlCol="0" anchor="b" anchorCtr="0"/>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 name="Group 12">
            <a:extLst>
              <a:ext uri="{FF2B5EF4-FFF2-40B4-BE49-F238E27FC236}">
                <a16:creationId xmlns:a16="http://schemas.microsoft.com/office/drawing/2014/main" id="{BEDBD258-14B3-4158-8699-9CB99EB26E9A}"/>
              </a:ext>
            </a:extLst>
          </p:cNvPr>
          <p:cNvGrpSpPr/>
          <p:nvPr/>
        </p:nvGrpSpPr>
        <p:grpSpPr>
          <a:xfrm>
            <a:off x="7793955" y="1851490"/>
            <a:ext cx="1284019" cy="1424741"/>
            <a:chOff x="5974030" y="2324835"/>
            <a:chExt cx="1284019" cy="1424741"/>
          </a:xfrm>
        </p:grpSpPr>
        <p:sp>
          <p:nvSpPr>
            <p:cNvPr id="27" name="TextBox 13">
              <a:extLst>
                <a:ext uri="{FF2B5EF4-FFF2-40B4-BE49-F238E27FC236}">
                  <a16:creationId xmlns:a16="http://schemas.microsoft.com/office/drawing/2014/main" id="{B9CB77A0-5E22-442E-A7B6-DAA648E12461}"/>
                </a:ext>
              </a:extLst>
            </p:cNvPr>
            <p:cNvSpPr txBox="1"/>
            <p:nvPr/>
          </p:nvSpPr>
          <p:spPr>
            <a:xfrm>
              <a:off x="5974030" y="2324835"/>
              <a:ext cx="1284019" cy="324000"/>
            </a:xfrm>
            <a:prstGeom prst="rect">
              <a:avLst/>
            </a:prstGeom>
            <a:noFill/>
            <a:ln>
              <a:noFill/>
            </a:ln>
          </p:spPr>
          <p:txBody>
            <a:bodyPr wrap="square" lIns="0" tIns="0" rIns="0" bIns="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2"/>
                  </a:solidFill>
                  <a:effectLst/>
                  <a:uLnTx/>
                  <a:uFillTx/>
                  <a:latin typeface="Segoe UI"/>
                  <a:ea typeface="+mn-ea"/>
                  <a:cs typeface="Arial" pitchFamily="34" charset="0"/>
                </a:rPr>
                <a:t>Rollout strategy</a:t>
              </a:r>
            </a:p>
          </p:txBody>
        </p:sp>
        <p:grpSp>
          <p:nvGrpSpPr>
            <p:cNvPr id="28" name="Group 14">
              <a:extLst>
                <a:ext uri="{FF2B5EF4-FFF2-40B4-BE49-F238E27FC236}">
                  <a16:creationId xmlns:a16="http://schemas.microsoft.com/office/drawing/2014/main" id="{65E75FD1-227F-4F99-8F5C-8707CA92D2CE}"/>
                </a:ext>
              </a:extLst>
            </p:cNvPr>
            <p:cNvGrpSpPr/>
            <p:nvPr/>
          </p:nvGrpSpPr>
          <p:grpSpPr>
            <a:xfrm>
              <a:off x="6433162" y="2842133"/>
              <a:ext cx="365757" cy="907443"/>
              <a:chOff x="6204826" y="2842133"/>
              <a:chExt cx="365757" cy="907443"/>
            </a:xfrm>
          </p:grpSpPr>
          <p:cxnSp>
            <p:nvCxnSpPr>
              <p:cNvPr id="29" name="Straight Connector 15">
                <a:extLst>
                  <a:ext uri="{FF2B5EF4-FFF2-40B4-BE49-F238E27FC236}">
                    <a16:creationId xmlns:a16="http://schemas.microsoft.com/office/drawing/2014/main" id="{31F739D3-9B8D-4644-A746-12E8CBE8881C}"/>
                  </a:ext>
                </a:extLst>
              </p:cNvPr>
              <p:cNvCxnSpPr/>
              <p:nvPr/>
            </p:nvCxnSpPr>
            <p:spPr>
              <a:xfrm flipV="1">
                <a:off x="6387704" y="2842133"/>
                <a:ext cx="0" cy="695750"/>
              </a:xfrm>
              <a:prstGeom prst="line">
                <a:avLst/>
              </a:prstGeom>
              <a:noFill/>
              <a:ln w="38100" cap="rnd" cmpd="sng" algn="ctr">
                <a:solidFill>
                  <a:schemeClr val="accent2"/>
                </a:solidFill>
                <a:prstDash val="sysDot"/>
                <a:headEnd type="none"/>
                <a:tailEnd type="oval"/>
              </a:ln>
              <a:effectLst/>
            </p:spPr>
          </p:cxnSp>
          <p:sp>
            <p:nvSpPr>
              <p:cNvPr id="30" name="Oval 16">
                <a:extLst>
                  <a:ext uri="{FF2B5EF4-FFF2-40B4-BE49-F238E27FC236}">
                    <a16:creationId xmlns:a16="http://schemas.microsoft.com/office/drawing/2014/main" id="{80CDB325-1AB4-4494-B896-C1AB9C1D88FD}"/>
                  </a:ext>
                </a:extLst>
              </p:cNvPr>
              <p:cNvSpPr/>
              <p:nvPr/>
            </p:nvSpPr>
            <p:spPr bwMode="auto">
              <a:xfrm>
                <a:off x="6204826" y="3383819"/>
                <a:ext cx="365757" cy="365757"/>
              </a:xfrm>
              <a:prstGeom prst="ellipse">
                <a:avLst/>
              </a:prstGeom>
              <a:solidFill>
                <a:srgbClr val="FFFFFF"/>
              </a:solidFill>
              <a:ln w="38100" cap="flat" cmpd="sng" algn="ctr">
                <a:solidFill>
                  <a:schemeClr val="accent2"/>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1" name="Group 17">
            <a:extLst>
              <a:ext uri="{FF2B5EF4-FFF2-40B4-BE49-F238E27FC236}">
                <a16:creationId xmlns:a16="http://schemas.microsoft.com/office/drawing/2014/main" id="{5FA28BF4-1261-48F9-B400-2603E642C292}"/>
              </a:ext>
            </a:extLst>
          </p:cNvPr>
          <p:cNvGrpSpPr/>
          <p:nvPr/>
        </p:nvGrpSpPr>
        <p:grpSpPr>
          <a:xfrm>
            <a:off x="9492971" y="2921219"/>
            <a:ext cx="1490857" cy="1506173"/>
            <a:chOff x="4324156" y="3383819"/>
            <a:chExt cx="1490857" cy="1506173"/>
          </a:xfrm>
        </p:grpSpPr>
        <p:sp>
          <p:nvSpPr>
            <p:cNvPr id="32" name="TextBox 18">
              <a:extLst>
                <a:ext uri="{FF2B5EF4-FFF2-40B4-BE49-F238E27FC236}">
                  <a16:creationId xmlns:a16="http://schemas.microsoft.com/office/drawing/2014/main" id="{1AF34DE8-D96B-4FFD-8CC4-C187185D77B5}"/>
                </a:ext>
              </a:extLst>
            </p:cNvPr>
            <p:cNvSpPr txBox="1"/>
            <p:nvPr/>
          </p:nvSpPr>
          <p:spPr>
            <a:xfrm>
              <a:off x="4324156" y="4565992"/>
              <a:ext cx="1490857" cy="324000"/>
            </a:xfrm>
            <a:prstGeom prst="rect">
              <a:avLst/>
            </a:prstGeom>
            <a:noFill/>
            <a:ln>
              <a:noFill/>
            </a:ln>
          </p:spPr>
          <p:txBody>
            <a:bodyPr wrap="square" lIns="0" tIns="0" rIns="0" bIns="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2"/>
                  </a:solidFill>
                  <a:effectLst/>
                  <a:uLnTx/>
                  <a:uFillTx/>
                  <a:latin typeface="Segoe UI"/>
                  <a:ea typeface="+mn-ea"/>
                  <a:cs typeface="Arial" pitchFamily="34" charset="0"/>
                </a:rPr>
                <a:t>Feedback</a:t>
              </a:r>
            </a:p>
          </p:txBody>
        </p:sp>
        <p:grpSp>
          <p:nvGrpSpPr>
            <p:cNvPr id="33" name="Group 19">
              <a:extLst>
                <a:ext uri="{FF2B5EF4-FFF2-40B4-BE49-F238E27FC236}">
                  <a16:creationId xmlns:a16="http://schemas.microsoft.com/office/drawing/2014/main" id="{4A2029C2-1DE8-4BFD-9558-602A95DADF7C}"/>
                </a:ext>
              </a:extLst>
            </p:cNvPr>
            <p:cNvGrpSpPr/>
            <p:nvPr/>
          </p:nvGrpSpPr>
          <p:grpSpPr>
            <a:xfrm>
              <a:off x="4886706" y="3383819"/>
              <a:ext cx="365757" cy="1050762"/>
              <a:chOff x="4709613" y="3383819"/>
              <a:chExt cx="365757" cy="1050762"/>
            </a:xfrm>
          </p:grpSpPr>
          <p:cxnSp>
            <p:nvCxnSpPr>
              <p:cNvPr id="34" name="Straight Connector 20">
                <a:extLst>
                  <a:ext uri="{FF2B5EF4-FFF2-40B4-BE49-F238E27FC236}">
                    <a16:creationId xmlns:a16="http://schemas.microsoft.com/office/drawing/2014/main" id="{6542EA74-E0B3-41D9-A4C4-315C5203C5FB}"/>
                  </a:ext>
                </a:extLst>
              </p:cNvPr>
              <p:cNvCxnSpPr/>
              <p:nvPr/>
            </p:nvCxnSpPr>
            <p:spPr>
              <a:xfrm>
                <a:off x="4892491" y="3738831"/>
                <a:ext cx="0" cy="695750"/>
              </a:xfrm>
              <a:prstGeom prst="line">
                <a:avLst/>
              </a:prstGeom>
              <a:noFill/>
              <a:ln w="38100" cap="rnd" cmpd="sng" algn="ctr">
                <a:solidFill>
                  <a:schemeClr val="accent2"/>
                </a:solidFill>
                <a:prstDash val="sysDot"/>
                <a:headEnd type="none"/>
                <a:tailEnd type="oval"/>
              </a:ln>
              <a:effectLst/>
            </p:spPr>
          </p:cxnSp>
          <p:sp>
            <p:nvSpPr>
              <p:cNvPr id="35" name="Oval 21">
                <a:extLst>
                  <a:ext uri="{FF2B5EF4-FFF2-40B4-BE49-F238E27FC236}">
                    <a16:creationId xmlns:a16="http://schemas.microsoft.com/office/drawing/2014/main" id="{3ECA8BB9-1A2E-4885-8A57-CD460858BAC1}"/>
                  </a:ext>
                </a:extLst>
              </p:cNvPr>
              <p:cNvSpPr/>
              <p:nvPr/>
            </p:nvSpPr>
            <p:spPr bwMode="auto">
              <a:xfrm>
                <a:off x="4709613" y="3383819"/>
                <a:ext cx="365757" cy="365757"/>
              </a:xfrm>
              <a:prstGeom prst="ellipse">
                <a:avLst/>
              </a:prstGeom>
              <a:solidFill>
                <a:srgbClr val="FFFFFF"/>
              </a:solidFill>
              <a:ln w="38100" cap="flat" cmpd="sng" algn="ctr">
                <a:solidFill>
                  <a:schemeClr val="accent2"/>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6" name="Segnaposto contenuto 2">
            <a:extLst>
              <a:ext uri="{FF2B5EF4-FFF2-40B4-BE49-F238E27FC236}">
                <a16:creationId xmlns:a16="http://schemas.microsoft.com/office/drawing/2014/main" id="{5A26CCF9-30CC-462C-A4B5-FA35620B6430}"/>
              </a:ext>
            </a:extLst>
          </p:cNvPr>
          <p:cNvSpPr txBox="1">
            <a:spLocks/>
          </p:cNvSpPr>
          <p:nvPr/>
        </p:nvSpPr>
        <p:spPr>
          <a:xfrm>
            <a:off x="4495811" y="5036344"/>
            <a:ext cx="10515600" cy="157268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ctr">
              <a:buNone/>
            </a:pPr>
            <a:endParaRPr lang="en-US" sz="2000" dirty="0"/>
          </a:p>
          <a:p>
            <a:pPr marL="0" indent="0" fontAlgn="ctr">
              <a:buNone/>
            </a:pPr>
            <a:r>
              <a:rPr lang="en-US" sz="2000" dirty="0"/>
              <a:t>Monitoring is key to improvements</a:t>
            </a:r>
          </a:p>
          <a:p>
            <a:pPr marL="0" indent="0" fontAlgn="ctr">
              <a:buNone/>
            </a:pPr>
            <a:r>
              <a:rPr lang="en-US" sz="2000" dirty="0"/>
              <a:t>Application and Infrastructure monitoring</a:t>
            </a:r>
          </a:p>
          <a:p>
            <a:pPr marL="0" indent="0" fontAlgn="ctr">
              <a:buNone/>
            </a:pPr>
            <a:r>
              <a:rPr lang="en-US" sz="2000" dirty="0"/>
              <a:t>Feedback from systems and users</a:t>
            </a:r>
          </a:p>
        </p:txBody>
      </p:sp>
    </p:spTree>
    <p:extLst>
      <p:ext uri="{BB962C8B-B14F-4D97-AF65-F5344CB8AC3E}">
        <p14:creationId xmlns:p14="http://schemas.microsoft.com/office/powerpoint/2010/main" val="28149870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0AC610-5475-4E2E-8F39-007658544500}"/>
              </a:ext>
            </a:extLst>
          </p:cNvPr>
          <p:cNvSpPr>
            <a:spLocks noGrp="1"/>
          </p:cNvSpPr>
          <p:nvPr>
            <p:ph type="title"/>
          </p:nvPr>
        </p:nvSpPr>
        <p:spPr>
          <a:xfrm>
            <a:off x="838200" y="228938"/>
            <a:ext cx="10515600" cy="1325563"/>
          </a:xfrm>
        </p:spPr>
        <p:txBody>
          <a:bodyPr/>
          <a:lstStyle/>
          <a:p>
            <a:r>
              <a:rPr lang="en-US" dirty="0"/>
              <a:t>Come </a:t>
            </a:r>
            <a:r>
              <a:rPr lang="en-US" dirty="0" err="1"/>
              <a:t>si</a:t>
            </a:r>
            <a:r>
              <a:rPr lang="en-US" dirty="0"/>
              <a:t> </a:t>
            </a:r>
            <a:r>
              <a:rPr lang="en-US" dirty="0" err="1"/>
              <a:t>comporta</a:t>
            </a:r>
            <a:r>
              <a:rPr lang="en-US" dirty="0"/>
              <a:t> la </a:t>
            </a:r>
            <a:r>
              <a:rPr lang="en-US" dirty="0" err="1"/>
              <a:t>mia</a:t>
            </a:r>
            <a:r>
              <a:rPr lang="en-US" dirty="0"/>
              <a:t> </a:t>
            </a:r>
            <a:r>
              <a:rPr lang="en-US" dirty="0" err="1"/>
              <a:t>applicazione</a:t>
            </a:r>
            <a:r>
              <a:rPr lang="en-US" dirty="0"/>
              <a:t>?</a:t>
            </a:r>
          </a:p>
        </p:txBody>
      </p:sp>
      <p:pic>
        <p:nvPicPr>
          <p:cNvPr id="39" name="Immagine 4" descr="Immagine che contiene screenshot&#10;&#10;Descrizione generata con affidabilità molto elevata">
            <a:extLst>
              <a:ext uri="{FF2B5EF4-FFF2-40B4-BE49-F238E27FC236}">
                <a16:creationId xmlns:a16="http://schemas.microsoft.com/office/drawing/2014/main" id="{7EC8EFF6-C11E-491F-8D5B-DC934598A4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1443" y="1339242"/>
            <a:ext cx="9629113" cy="5059045"/>
          </a:xfrm>
          <a:prstGeom prst="rect">
            <a:avLst/>
          </a:prstGeom>
        </p:spPr>
      </p:pic>
    </p:spTree>
    <p:extLst>
      <p:ext uri="{BB962C8B-B14F-4D97-AF65-F5344CB8AC3E}">
        <p14:creationId xmlns:p14="http://schemas.microsoft.com/office/powerpoint/2010/main" val="16910594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13316" name="Rectangle 70">
            <a:extLst>
              <a:ext uri="{FF2B5EF4-FFF2-40B4-BE49-F238E27FC236}">
                <a16:creationId xmlns:a16="http://schemas.microsoft.com/office/drawing/2014/main" id="{A2509F26-B5DC-4BA7-B476-4CB044237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73" name="Rectangle 72">
            <a:extLst>
              <a:ext uri="{FF2B5EF4-FFF2-40B4-BE49-F238E27FC236}">
                <a16:creationId xmlns:a16="http://schemas.microsoft.com/office/drawing/2014/main" id="{DB103EB1-B135-4526-B883-33228FC27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80000">
            <a:off x="815340" y="683404"/>
            <a:ext cx="10561320" cy="5404104"/>
          </a:xfrm>
          <a:prstGeom prst="rect">
            <a:avLst/>
          </a:prstGeom>
          <a:solidFill>
            <a:srgbClr val="FFFFFF"/>
          </a:solidFill>
          <a:ln w="3175" cap="sq" cmpd="thinThick">
            <a:solidFill>
              <a:srgbClr val="DDDDDD"/>
            </a:solidFill>
            <a:miter lim="800000"/>
          </a:ln>
          <a:effectLst>
            <a:outerShdw blurRad="2667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13314" name="Picture 2" descr="Picture">
            <a:extLst>
              <a:ext uri="{FF2B5EF4-FFF2-40B4-BE49-F238E27FC236}">
                <a16:creationId xmlns:a16="http://schemas.microsoft.com/office/drawing/2014/main" id="{BA784A75-F3B5-4EFB-A6D5-CA1D59BFA10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271" r="1" b="12019"/>
          <a:stretch/>
        </p:blipFill>
        <p:spPr bwMode="auto">
          <a:xfrm rot="21480000">
            <a:off x="1137837" y="1003258"/>
            <a:ext cx="9916327" cy="4764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9882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4800" kern="1200">
                <a:solidFill>
                  <a:schemeClr val="tx1"/>
                </a:solidFill>
                <a:latin typeface="+mj-lt"/>
                <a:ea typeface="+mj-ea"/>
                <a:cs typeface="+mj-cs"/>
              </a:rPr>
              <a:t>Cloud computing: Il mercato</a:t>
            </a:r>
            <a:r>
              <a:rPr lang="en-US" sz="4800"/>
              <a:t> / cost management</a:t>
            </a:r>
            <a:r>
              <a:rPr lang="en-US" sz="4800" kern="1200">
                <a:solidFill>
                  <a:schemeClr val="tx1"/>
                </a:solidFill>
                <a:latin typeface="+mj-lt"/>
                <a:ea typeface="+mj-ea"/>
                <a:cs typeface="+mj-cs"/>
              </a:rPr>
              <a:t>	</a:t>
            </a:r>
            <a:endParaRPr lang="en-US" sz="4800" kern="1200" dirty="0">
              <a:solidFill>
                <a:schemeClr val="tx1"/>
              </a:solidFill>
              <a:latin typeface="+mj-lt"/>
              <a:ea typeface="+mj-ea"/>
              <a:cs typeface="+mj-cs"/>
            </a:endParaRPr>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sp>
        <p:nvSpPr>
          <p:cNvPr id="8" name="Content Placeholder 5">
            <a:extLst>
              <a:ext uri="{FF2B5EF4-FFF2-40B4-BE49-F238E27FC236}">
                <a16:creationId xmlns:a16="http://schemas.microsoft.com/office/drawing/2014/main" id="{4502E6EA-698F-4F69-AC62-DF7E74725905}"/>
              </a:ext>
            </a:extLst>
          </p:cNvPr>
          <p:cNvSpPr>
            <a:spLocks noGrp="1"/>
          </p:cNvSpPr>
          <p:nvPr>
            <p:ph idx="1"/>
          </p:nvPr>
        </p:nvSpPr>
        <p:spPr>
          <a:xfrm>
            <a:off x="925749" y="1751899"/>
            <a:ext cx="4978940" cy="4351338"/>
          </a:xfrm>
        </p:spPr>
        <p:txBody>
          <a:bodyPr/>
          <a:lstStyle/>
          <a:p>
            <a:r>
              <a:rPr lang="en-US" dirty="0" err="1"/>
              <a:t>Controllo</a:t>
            </a:r>
            <a:r>
              <a:rPr lang="en-US" dirty="0"/>
              <a:t> sui </a:t>
            </a:r>
            <a:r>
              <a:rPr lang="en-US" dirty="0" err="1"/>
              <a:t>consumi</a:t>
            </a:r>
            <a:r>
              <a:rPr lang="en-US" dirty="0"/>
              <a:t> cloud</a:t>
            </a:r>
          </a:p>
          <a:p>
            <a:r>
              <a:rPr lang="en-US" dirty="0"/>
              <a:t>Budget</a:t>
            </a:r>
          </a:p>
          <a:p>
            <a:r>
              <a:rPr lang="en-US" dirty="0"/>
              <a:t>Spending advisor</a:t>
            </a:r>
          </a:p>
          <a:p>
            <a:endParaRPr lang="en-US" dirty="0"/>
          </a:p>
          <a:p>
            <a:endParaRPr lang="en-US" dirty="0"/>
          </a:p>
        </p:txBody>
      </p:sp>
      <p:pic>
        <p:nvPicPr>
          <p:cNvPr id="15364" name="Picture 4" descr="Transferring EA Subscriptions to CSP">
            <a:extLst>
              <a:ext uri="{FF2B5EF4-FFF2-40B4-BE49-F238E27FC236}">
                <a16:creationId xmlns:a16="http://schemas.microsoft.com/office/drawing/2014/main" id="{A7DDC57E-0FE2-4F4D-BAA8-CB47F37E01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3803" y="1751899"/>
            <a:ext cx="6330533" cy="404578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hlinkClick r:id="rId5"/>
            <a:extLst>
              <a:ext uri="{FF2B5EF4-FFF2-40B4-BE49-F238E27FC236}">
                <a16:creationId xmlns:a16="http://schemas.microsoft.com/office/drawing/2014/main" id="{7B1A552D-6D58-4A42-9274-0E3AF13D6BAB}"/>
              </a:ext>
            </a:extLst>
          </p:cNvPr>
          <p:cNvPicPr>
            <a:picLocks noChangeAspect="1"/>
          </p:cNvPicPr>
          <p:nvPr/>
        </p:nvPicPr>
        <p:blipFill>
          <a:blip r:embed="rId6"/>
          <a:stretch>
            <a:fillRect/>
          </a:stretch>
        </p:blipFill>
        <p:spPr>
          <a:xfrm>
            <a:off x="387221" y="5802448"/>
            <a:ext cx="1848108" cy="362001"/>
          </a:xfrm>
          <a:prstGeom prst="rect">
            <a:avLst/>
          </a:prstGeom>
        </p:spPr>
      </p:pic>
    </p:spTree>
    <p:extLst>
      <p:ext uri="{BB962C8B-B14F-4D97-AF65-F5344CB8AC3E}">
        <p14:creationId xmlns:p14="http://schemas.microsoft.com/office/powerpoint/2010/main" val="74593243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C07B5-18D8-471D-98A5-3636F7F1C775}"/>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4800" kern="1200" dirty="0" err="1">
                <a:solidFill>
                  <a:schemeClr val="tx1"/>
                </a:solidFill>
                <a:latin typeface="+mj-lt"/>
                <a:ea typeface="+mj-ea"/>
                <a:cs typeface="+mj-cs"/>
              </a:rPr>
              <a:t>Processo</a:t>
            </a:r>
            <a:r>
              <a:rPr lang="en-US" sz="4800" kern="1200" dirty="0">
                <a:solidFill>
                  <a:schemeClr val="tx1"/>
                </a:solidFill>
                <a:latin typeface="+mj-lt"/>
                <a:ea typeface="+mj-ea"/>
                <a:cs typeface="+mj-cs"/>
              </a:rPr>
              <a:t> di </a:t>
            </a:r>
            <a:r>
              <a:rPr lang="en-US" sz="4800" kern="1200" dirty="0" err="1">
                <a:solidFill>
                  <a:schemeClr val="tx1"/>
                </a:solidFill>
                <a:latin typeface="+mj-lt"/>
                <a:ea typeface="+mj-ea"/>
                <a:cs typeface="+mj-cs"/>
              </a:rPr>
              <a:t>ottimizzazione</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dei</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costi</a:t>
            </a:r>
            <a:r>
              <a:rPr lang="en-US" sz="4800" kern="1200" dirty="0">
                <a:solidFill>
                  <a:schemeClr val="tx1"/>
                </a:solidFill>
                <a:latin typeface="+mj-lt"/>
                <a:ea typeface="+mj-ea"/>
                <a:cs typeface="+mj-cs"/>
              </a:rPr>
              <a:t>	</a:t>
            </a:r>
          </a:p>
        </p:txBody>
      </p:sp>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graphicFrame>
        <p:nvGraphicFramePr>
          <p:cNvPr id="9" name="Diagram 8">
            <a:extLst>
              <a:ext uri="{FF2B5EF4-FFF2-40B4-BE49-F238E27FC236}">
                <a16:creationId xmlns:a16="http://schemas.microsoft.com/office/drawing/2014/main" id="{76D78145-ED3E-419F-8018-6B2048433AB4}"/>
              </a:ext>
            </a:extLst>
          </p:cNvPr>
          <p:cNvGraphicFramePr/>
          <p:nvPr>
            <p:extLst>
              <p:ext uri="{D42A27DB-BD31-4B8C-83A1-F6EECF244321}">
                <p14:modId xmlns:p14="http://schemas.microsoft.com/office/powerpoint/2010/main" val="457096846"/>
              </p:ext>
            </p:extLst>
          </p:nvPr>
        </p:nvGraphicFramePr>
        <p:xfrm>
          <a:off x="4924389" y="1191614"/>
          <a:ext cx="7043174" cy="48748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TextBox 9">
            <a:extLst>
              <a:ext uri="{FF2B5EF4-FFF2-40B4-BE49-F238E27FC236}">
                <a16:creationId xmlns:a16="http://schemas.microsoft.com/office/drawing/2014/main" id="{EBB4C7CA-0E0E-4C9B-BA61-6998F2974F38}"/>
              </a:ext>
            </a:extLst>
          </p:cNvPr>
          <p:cNvSpPr txBox="1"/>
          <p:nvPr/>
        </p:nvSpPr>
        <p:spPr>
          <a:xfrm>
            <a:off x="1071716" y="1779639"/>
            <a:ext cx="4857136"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t>Management</a:t>
            </a:r>
          </a:p>
          <a:p>
            <a:pPr marL="571500" indent="-571500">
              <a:buFont typeface="Arial" panose="020B0604020202020204" pitchFamily="34" charset="0"/>
              <a:buChar char="•"/>
            </a:pPr>
            <a:r>
              <a:rPr lang="en-US" sz="3600" dirty="0"/>
              <a:t>Finance</a:t>
            </a:r>
          </a:p>
          <a:p>
            <a:pPr marL="571500" indent="-571500">
              <a:buFont typeface="Arial" panose="020B0604020202020204" pitchFamily="34" charset="0"/>
              <a:buChar char="•"/>
            </a:pPr>
            <a:r>
              <a:rPr lang="en-US" sz="3600" dirty="0"/>
              <a:t>Application teams</a:t>
            </a:r>
          </a:p>
        </p:txBody>
      </p:sp>
      <p:pic>
        <p:nvPicPr>
          <p:cNvPr id="11" name="Picture 10">
            <a:extLst>
              <a:ext uri="{FF2B5EF4-FFF2-40B4-BE49-F238E27FC236}">
                <a16:creationId xmlns:a16="http://schemas.microsoft.com/office/drawing/2014/main" id="{A8921931-C0A8-418F-BA97-CD6CDC74CF74}"/>
              </a:ext>
            </a:extLst>
          </p:cNvPr>
          <p:cNvPicPr>
            <a:picLocks noChangeAspect="1"/>
          </p:cNvPicPr>
          <p:nvPr/>
        </p:nvPicPr>
        <p:blipFill>
          <a:blip r:embed="rId9"/>
          <a:stretch>
            <a:fillRect/>
          </a:stretch>
        </p:blipFill>
        <p:spPr>
          <a:xfrm>
            <a:off x="10402138" y="0"/>
            <a:ext cx="1200318" cy="523948"/>
          </a:xfrm>
          <a:prstGeom prst="rect">
            <a:avLst/>
          </a:prstGeom>
        </p:spPr>
      </p:pic>
    </p:spTree>
    <p:extLst>
      <p:ext uri="{BB962C8B-B14F-4D97-AF65-F5344CB8AC3E}">
        <p14:creationId xmlns:p14="http://schemas.microsoft.com/office/powerpoint/2010/main" val="44930640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ompany name&#10;&#10;Description automatically generated">
            <a:extLst>
              <a:ext uri="{FF2B5EF4-FFF2-40B4-BE49-F238E27FC236}">
                <a16:creationId xmlns:a16="http://schemas.microsoft.com/office/drawing/2014/main" id="{E19D4CEA-B5A8-4F00-AC7D-C257F1082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0" y="6164449"/>
            <a:ext cx="1807563" cy="464044"/>
          </a:xfrm>
          <a:prstGeom prst="rect">
            <a:avLst/>
          </a:prstGeom>
        </p:spPr>
      </p:pic>
      <p:pic>
        <p:nvPicPr>
          <p:cNvPr id="3" name="Picture 2">
            <a:hlinkClick r:id="rId4"/>
            <a:extLst>
              <a:ext uri="{FF2B5EF4-FFF2-40B4-BE49-F238E27FC236}">
                <a16:creationId xmlns:a16="http://schemas.microsoft.com/office/drawing/2014/main" id="{7B1A552D-6D58-4A42-9274-0E3AF13D6BAB}"/>
              </a:ext>
            </a:extLst>
          </p:cNvPr>
          <p:cNvPicPr>
            <a:picLocks noChangeAspect="1"/>
          </p:cNvPicPr>
          <p:nvPr/>
        </p:nvPicPr>
        <p:blipFill>
          <a:blip r:embed="rId5"/>
          <a:stretch>
            <a:fillRect/>
          </a:stretch>
        </p:blipFill>
        <p:spPr>
          <a:xfrm>
            <a:off x="387221" y="5802448"/>
            <a:ext cx="1848108" cy="362001"/>
          </a:xfrm>
          <a:prstGeom prst="rect">
            <a:avLst/>
          </a:prstGeom>
        </p:spPr>
      </p:pic>
      <p:pic>
        <p:nvPicPr>
          <p:cNvPr id="11" name="Picture 10">
            <a:extLst>
              <a:ext uri="{FF2B5EF4-FFF2-40B4-BE49-F238E27FC236}">
                <a16:creationId xmlns:a16="http://schemas.microsoft.com/office/drawing/2014/main" id="{A8921931-C0A8-418F-BA97-CD6CDC74CF74}"/>
              </a:ext>
            </a:extLst>
          </p:cNvPr>
          <p:cNvPicPr>
            <a:picLocks noChangeAspect="1"/>
          </p:cNvPicPr>
          <p:nvPr/>
        </p:nvPicPr>
        <p:blipFill>
          <a:blip r:embed="rId6"/>
          <a:stretch>
            <a:fillRect/>
          </a:stretch>
        </p:blipFill>
        <p:spPr>
          <a:xfrm>
            <a:off x="10402138" y="0"/>
            <a:ext cx="1200318" cy="523948"/>
          </a:xfrm>
          <a:prstGeom prst="rect">
            <a:avLst/>
          </a:prstGeom>
        </p:spPr>
      </p:pic>
      <p:pic>
        <p:nvPicPr>
          <p:cNvPr id="1026" name="Picture 2" descr="Future-proof your business in 2019 | CIO East Africa">
            <a:extLst>
              <a:ext uri="{FF2B5EF4-FFF2-40B4-BE49-F238E27FC236}">
                <a16:creationId xmlns:a16="http://schemas.microsoft.com/office/drawing/2014/main" id="{F74D23E7-E766-4525-B6D9-28DB6AAF5A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588"/>
            <a:ext cx="12192000" cy="685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86415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6563</TotalTime>
  <Words>6329</Words>
  <Application>Microsoft Office PowerPoint</Application>
  <PresentationFormat>Widescreen</PresentationFormat>
  <Paragraphs>1213</Paragraphs>
  <Slides>115</Slides>
  <Notes>85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115</vt:i4>
      </vt:variant>
    </vt:vector>
  </HeadingPairs>
  <TitlesOfParts>
    <vt:vector size="126" baseType="lpstr">
      <vt:lpstr>Amazon Ember</vt:lpstr>
      <vt:lpstr>Arial</vt:lpstr>
      <vt:lpstr>Calibri</vt:lpstr>
      <vt:lpstr>Calibri Light</vt:lpstr>
      <vt:lpstr>Impact</vt:lpstr>
      <vt:lpstr>inherit</vt:lpstr>
      <vt:lpstr>Open Sans</vt:lpstr>
      <vt:lpstr>Roboto</vt:lpstr>
      <vt:lpstr>Segoe UI</vt:lpstr>
      <vt:lpstr>Segoe UI Light</vt:lpstr>
      <vt:lpstr>Office Theme</vt:lpstr>
      <vt:lpstr>Introduzione al cloud computing</vt:lpstr>
      <vt:lpstr>Intro </vt:lpstr>
      <vt:lpstr>Agenda </vt:lpstr>
      <vt:lpstr>Cloud Computing</vt:lpstr>
      <vt:lpstr>Intro</vt:lpstr>
      <vt:lpstr>Quick recap</vt:lpstr>
      <vt:lpstr>Cloud  Computing </vt:lpstr>
      <vt:lpstr>PowerPoint Presentation</vt:lpstr>
      <vt:lpstr>PowerPoint Presentation</vt:lpstr>
      <vt:lpstr>Cloud  Computing </vt:lpstr>
      <vt:lpstr>Cloud computing: adozione </vt:lpstr>
      <vt:lpstr>PowerPoint Presentation</vt:lpstr>
      <vt:lpstr>PowerPoint Presentation</vt:lpstr>
      <vt:lpstr>PowerPoint Presentation</vt:lpstr>
      <vt:lpstr>Cloud computing: adozione </vt:lpstr>
      <vt:lpstr>Prospettive </vt:lpstr>
      <vt:lpstr>Change management (AWS)</vt:lpstr>
      <vt:lpstr>Cloud Center of Excellence (CCoE)  </vt:lpstr>
      <vt:lpstr>PowerPoint Presentation</vt:lpstr>
      <vt:lpstr>Drivers</vt:lpstr>
      <vt:lpstr>Cloud computing: strategie di migrazione </vt:lpstr>
      <vt:lpstr>Prepararsi</vt:lpstr>
      <vt:lpstr>Cloud computing: strategie di migrazione </vt:lpstr>
      <vt:lpstr>Scenario </vt:lpstr>
      <vt:lpstr>PowerPoint Presentation</vt:lpstr>
      <vt:lpstr>Costo vs benefit </vt:lpstr>
      <vt:lpstr>Creare un  business case</vt:lpstr>
      <vt:lpstr>Scenario </vt:lpstr>
      <vt:lpstr>Scenario </vt:lpstr>
      <vt:lpstr>Il mercato</vt:lpstr>
      <vt:lpstr>Il mercato  </vt:lpstr>
      <vt:lpstr>Servizi</vt:lpstr>
      <vt:lpstr>Compute </vt:lpstr>
      <vt:lpstr>Cloud computing: Il mercato / Compute  </vt:lpstr>
      <vt:lpstr>Orchestratori container  </vt:lpstr>
      <vt:lpstr>Cloud computing: Il mercato / Compute  </vt:lpstr>
      <vt:lpstr>Cloud computing: Il mercato / Serverless  </vt:lpstr>
      <vt:lpstr>Cloud computing: Il mercato / Compute </vt:lpstr>
      <vt:lpstr>PowerPoint Presentation</vt:lpstr>
      <vt:lpstr>PowerPoint Presentation</vt:lpstr>
      <vt:lpstr>Cloud computing: Il mercato / Networking </vt:lpstr>
      <vt:lpstr>Cloud computing: Il mercato / Networking </vt:lpstr>
      <vt:lpstr>Cloud computing: Il mercato / Storage </vt:lpstr>
      <vt:lpstr>Cloud computing: Il mercato / Storage </vt:lpstr>
      <vt:lpstr>Cloud computing: Il mercato / SQL </vt:lpstr>
      <vt:lpstr>Cloud computing: Il mercato / No-SQL </vt:lpstr>
      <vt:lpstr>Cloud computing: Il mercato / Analytics </vt:lpstr>
      <vt:lpstr>Cloud computing: Il mercato / PaaS API </vt:lpstr>
      <vt:lpstr>Cloud computing: Il mercato / Devops </vt:lpstr>
      <vt:lpstr>Migrazione su cloud </vt:lpstr>
      <vt:lpstr>Creazione di un business case</vt:lpstr>
      <vt:lpstr>Creazione di un business case</vt:lpstr>
      <vt:lpstr>Creazione di un business case</vt:lpstr>
      <vt:lpstr>Creazione di un business case</vt:lpstr>
      <vt:lpstr>Creazione di un business case</vt:lpstr>
      <vt:lpstr>Creazione di un business case</vt:lpstr>
      <vt:lpstr>Creazione di un business case</vt:lpstr>
      <vt:lpstr>Persone e team</vt:lpstr>
      <vt:lpstr>Preparazione e pianificazione</vt:lpstr>
      <vt:lpstr>Migration readiness</vt:lpstr>
      <vt:lpstr>Application Discovery</vt:lpstr>
      <vt:lpstr>Analisi del portafoglio di applicazioni</vt:lpstr>
      <vt:lpstr>Analisi del portafoglio di applicazioni</vt:lpstr>
      <vt:lpstr>Pianificazione della migrazione</vt:lpstr>
      <vt:lpstr>Eseguire la migrazione</vt:lpstr>
      <vt:lpstr>Eseguire la migrazione</vt:lpstr>
      <vt:lpstr>Eseguire la migrazione</vt:lpstr>
      <vt:lpstr>Metodologie agili </vt:lpstr>
      <vt:lpstr>Metodologie agili </vt:lpstr>
      <vt:lpstr>Che cos’è DevOps?</vt:lpstr>
      <vt:lpstr>Pratiche di DevOps</vt:lpstr>
      <vt:lpstr>Benefici</vt:lpstr>
      <vt:lpstr>Getting Started</vt:lpstr>
      <vt:lpstr>Strutturato con elasticità</vt:lpstr>
      <vt:lpstr>Tutti devono adottare DevOps</vt:lpstr>
      <vt:lpstr>Continuous Integration</vt:lpstr>
      <vt:lpstr>Continuos Integration - Principi</vt:lpstr>
      <vt:lpstr>Continuos Integration - Principi</vt:lpstr>
      <vt:lpstr>Continuous Integration - Prima</vt:lpstr>
      <vt:lpstr>Continuous Integration - Prima</vt:lpstr>
      <vt:lpstr>Continuous Integration - Dopo</vt:lpstr>
      <vt:lpstr>Processo di build</vt:lpstr>
      <vt:lpstr>Fase di sviluppo</vt:lpstr>
      <vt:lpstr>Fase di release</vt:lpstr>
      <vt:lpstr>Continuous deployment</vt:lpstr>
      <vt:lpstr>Release definition</vt:lpstr>
      <vt:lpstr>Deployment condizionale</vt:lpstr>
      <vt:lpstr>Deployment approval</vt:lpstr>
      <vt:lpstr>Continuous Deployment</vt:lpstr>
      <vt:lpstr>Infrastructure as Code</vt:lpstr>
      <vt:lpstr>Infrastructure deployment</vt:lpstr>
      <vt:lpstr>Continuous Deployment - Prima</vt:lpstr>
      <vt:lpstr>Continuous Deployment - Dopo</vt:lpstr>
      <vt:lpstr>Monitor  and learn</vt:lpstr>
      <vt:lpstr>Come si comporta la mia applicazione?</vt:lpstr>
      <vt:lpstr>PowerPoint Presentation</vt:lpstr>
      <vt:lpstr>Cloud computing: Il mercato / cost management </vt:lpstr>
      <vt:lpstr>Processo di ottimizzazione dei costi </vt:lpstr>
      <vt:lpstr>PowerPoint Presentation</vt:lpstr>
      <vt:lpstr>PowerPoint Presentation</vt:lpstr>
      <vt:lpstr>Processo di ottimizzazione dei costi </vt:lpstr>
      <vt:lpstr>Processo di ottimizzazione dei costi </vt:lpstr>
      <vt:lpstr>Processo di ottimizzazione dei costi </vt:lpstr>
      <vt:lpstr>Cost managers</vt:lpstr>
      <vt:lpstr>Scenario </vt:lpstr>
      <vt:lpstr>1.a/Re-host </vt:lpstr>
      <vt:lpstr>1.b/Re-host+Re-platform </vt:lpstr>
      <vt:lpstr>1/Analisi dei risultati </vt:lpstr>
      <vt:lpstr>1.c/Re-host+Re-platform-Re-purchase </vt:lpstr>
      <vt:lpstr>2/Analisi</vt:lpstr>
      <vt:lpstr>2/Re-purchase Re-factor</vt:lpstr>
      <vt:lpstr>Modelli di delivery </vt:lpstr>
      <vt:lpstr>PowerPoint Presentation</vt:lpstr>
      <vt:lpstr>Wrap up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Introduzione al cloud computing</dc:title>
  <dc:creator>William Franchini</dc:creator>
  <cp:lastModifiedBy>William Franchini</cp:lastModifiedBy>
  <cp:revision>16</cp:revision>
  <dcterms:created xsi:type="dcterms:W3CDTF">2020-10-25T20:48:29Z</dcterms:created>
  <dcterms:modified xsi:type="dcterms:W3CDTF">2020-11-26T07:54:13Z</dcterms:modified>
</cp:coreProperties>
</file>